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0"/>
  </p:notesMasterIdLst>
  <p:sldIdLst>
    <p:sldId id="256" r:id="rId2"/>
    <p:sldId id="257" r:id="rId3"/>
    <p:sldId id="258" r:id="rId4"/>
    <p:sldId id="259" r:id="rId5"/>
    <p:sldId id="260" r:id="rId6"/>
    <p:sldId id="261" r:id="rId7"/>
    <p:sldId id="309" r:id="rId8"/>
    <p:sldId id="310" r:id="rId9"/>
    <p:sldId id="311" r:id="rId10"/>
    <p:sldId id="312" r:id="rId11"/>
    <p:sldId id="313" r:id="rId12"/>
    <p:sldId id="314" r:id="rId13"/>
    <p:sldId id="315" r:id="rId14"/>
    <p:sldId id="262" r:id="rId15"/>
    <p:sldId id="263" r:id="rId16"/>
    <p:sldId id="264" r:id="rId17"/>
    <p:sldId id="296" r:id="rId18"/>
    <p:sldId id="265" r:id="rId19"/>
    <p:sldId id="266" r:id="rId20"/>
    <p:sldId id="267" r:id="rId21"/>
    <p:sldId id="268" r:id="rId22"/>
    <p:sldId id="269" r:id="rId23"/>
    <p:sldId id="284" r:id="rId24"/>
    <p:sldId id="275" r:id="rId25"/>
    <p:sldId id="276" r:id="rId26"/>
    <p:sldId id="277" r:id="rId27"/>
    <p:sldId id="278" r:id="rId28"/>
    <p:sldId id="279" r:id="rId29"/>
    <p:sldId id="280" r:id="rId30"/>
    <p:sldId id="281" r:id="rId31"/>
    <p:sldId id="282" r:id="rId32"/>
    <p:sldId id="283" r:id="rId33"/>
    <p:sldId id="316" r:id="rId34"/>
    <p:sldId id="317" r:id="rId35"/>
    <p:sldId id="428" r:id="rId36"/>
    <p:sldId id="429" r:id="rId37"/>
    <p:sldId id="431" r:id="rId38"/>
    <p:sldId id="432" r:id="rId39"/>
    <p:sldId id="433" r:id="rId40"/>
    <p:sldId id="434" r:id="rId41"/>
    <p:sldId id="435" r:id="rId42"/>
    <p:sldId id="548" r:id="rId43"/>
    <p:sldId id="582" r:id="rId44"/>
    <p:sldId id="581" r:id="rId45"/>
    <p:sldId id="583" r:id="rId46"/>
    <p:sldId id="584" r:id="rId47"/>
    <p:sldId id="585" r:id="rId48"/>
    <p:sldId id="586" r:id="rId49"/>
    <p:sldId id="587" r:id="rId50"/>
    <p:sldId id="588" r:id="rId51"/>
    <p:sldId id="589" r:id="rId52"/>
    <p:sldId id="590" r:id="rId53"/>
    <p:sldId id="596" r:id="rId54"/>
    <p:sldId id="598" r:id="rId55"/>
    <p:sldId id="599" r:id="rId56"/>
    <p:sldId id="436" r:id="rId57"/>
    <p:sldId id="437" r:id="rId58"/>
    <p:sldId id="438" r:id="rId59"/>
    <p:sldId id="439" r:id="rId60"/>
    <p:sldId id="440" r:id="rId61"/>
    <p:sldId id="441" r:id="rId62"/>
    <p:sldId id="442" r:id="rId63"/>
    <p:sldId id="470" r:id="rId64"/>
    <p:sldId id="445" r:id="rId65"/>
    <p:sldId id="446" r:id="rId66"/>
    <p:sldId id="447" r:id="rId67"/>
    <p:sldId id="448" r:id="rId68"/>
    <p:sldId id="497" r:id="rId69"/>
    <p:sldId id="500" r:id="rId70"/>
    <p:sldId id="499" r:id="rId71"/>
    <p:sldId id="502" r:id="rId72"/>
    <p:sldId id="503" r:id="rId73"/>
    <p:sldId id="501" r:id="rId74"/>
    <p:sldId id="504" r:id="rId75"/>
    <p:sldId id="505" r:id="rId76"/>
    <p:sldId id="506" r:id="rId77"/>
    <p:sldId id="507" r:id="rId78"/>
    <p:sldId id="461" r:id="rId79"/>
    <p:sldId id="462" r:id="rId80"/>
    <p:sldId id="463" r:id="rId81"/>
    <p:sldId id="464" r:id="rId82"/>
    <p:sldId id="465" r:id="rId83"/>
    <p:sldId id="466" r:id="rId84"/>
    <p:sldId id="600" r:id="rId85"/>
    <p:sldId id="601" r:id="rId86"/>
    <p:sldId id="602" r:id="rId87"/>
    <p:sldId id="603" r:id="rId88"/>
    <p:sldId id="604" r:id="rId89"/>
    <p:sldId id="605" r:id="rId90"/>
    <p:sldId id="606" r:id="rId91"/>
    <p:sldId id="613" r:id="rId92"/>
    <p:sldId id="614" r:id="rId93"/>
    <p:sldId id="615" r:id="rId94"/>
    <p:sldId id="592" r:id="rId95"/>
    <p:sldId id="595" r:id="rId96"/>
    <p:sldId id="593" r:id="rId97"/>
    <p:sldId id="591" r:id="rId98"/>
    <p:sldId id="616" r:id="rId99"/>
    <p:sldId id="597" r:id="rId100"/>
    <p:sldId id="617" r:id="rId101"/>
    <p:sldId id="618" r:id="rId102"/>
    <p:sldId id="619" r:id="rId103"/>
    <p:sldId id="620" r:id="rId104"/>
    <p:sldId id="621" r:id="rId105"/>
    <p:sldId id="622" r:id="rId106"/>
    <p:sldId id="623" r:id="rId107"/>
    <p:sldId id="624" r:id="rId108"/>
    <p:sldId id="625" r:id="rId109"/>
    <p:sldId id="607" r:id="rId110"/>
    <p:sldId id="608" r:id="rId111"/>
    <p:sldId id="610" r:id="rId112"/>
    <p:sldId id="609" r:id="rId113"/>
    <p:sldId id="611" r:id="rId114"/>
    <p:sldId id="612" r:id="rId115"/>
    <p:sldId id="626" r:id="rId116"/>
    <p:sldId id="627" r:id="rId117"/>
    <p:sldId id="628" r:id="rId118"/>
    <p:sldId id="629" r:id="rId1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1"/>
    <p:restoredTop sz="96654"/>
  </p:normalViewPr>
  <p:slideViewPr>
    <p:cSldViewPr snapToGrid="0">
      <p:cViewPr varScale="1">
        <p:scale>
          <a:sx n="124" d="100"/>
          <a:sy n="124" d="100"/>
        </p:scale>
        <p:origin x="544"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theme" Target="theme/theme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tableStyles" Target="tableStyle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presProps" Target="pres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DD573FE-8762-AE4B-8887-A71468637906}" type="datetimeFigureOut">
              <a:t>9/19/22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498312-098F-0E4A-98EC-9AFD75B696D2}" type="slidenum">
              <a:t>‹#›</a:t>
            </a:fld>
            <a:endParaRPr lang="en-US"/>
          </a:p>
        </p:txBody>
      </p:sp>
    </p:spTree>
    <p:extLst>
      <p:ext uri="{BB962C8B-B14F-4D97-AF65-F5344CB8AC3E}">
        <p14:creationId xmlns:p14="http://schemas.microsoft.com/office/powerpoint/2010/main" val="2580915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A4665829-DB4E-BBEE-FBD9-572708E816DC}"/>
              </a:ext>
            </a:extLst>
          </p:cNvPr>
          <p:cNvSpPr>
            <a:spLocks noGrp="1" noChangeArrowheads="1"/>
          </p:cNvSpPr>
          <p:nvPr>
            <p:ph type="sldNum" sz="quarter" idx="5"/>
          </p:nvPr>
        </p:nvSpPr>
        <p:spPr>
          <a:ln/>
        </p:spPr>
        <p:txBody>
          <a:bodyPr/>
          <a:lstStyle/>
          <a:p>
            <a:fld id="{354D0406-64B7-6A41-9BD2-0B0E2DD30AE2}" type="slidenum">
              <a:rPr lang="en-US" altLang="en-US"/>
              <a:pPr/>
              <a:t>16</a:t>
            </a:fld>
            <a:endParaRPr lang="en-US" altLang="en-US"/>
          </a:p>
        </p:txBody>
      </p:sp>
      <p:sp>
        <p:nvSpPr>
          <p:cNvPr id="12290" name="Rectangle 2">
            <a:extLst>
              <a:ext uri="{FF2B5EF4-FFF2-40B4-BE49-F238E27FC236}">
                <a16:creationId xmlns:a16="http://schemas.microsoft.com/office/drawing/2014/main" id="{4BFED320-775D-DBCB-239D-BCC9AE90665A}"/>
              </a:ext>
            </a:extLst>
          </p:cNvPr>
          <p:cNvSpPr>
            <a:spLocks noRot="1" noChangeArrowheads="1" noTextEdit="1"/>
          </p:cNvSpPr>
          <p:nvPr>
            <p:ph type="sldImg"/>
          </p:nvPr>
        </p:nvSpPr>
        <p:spPr>
          <a:ln/>
        </p:spPr>
      </p:sp>
      <p:sp>
        <p:nvSpPr>
          <p:cNvPr id="12291" name="Rectangle 3">
            <a:extLst>
              <a:ext uri="{FF2B5EF4-FFF2-40B4-BE49-F238E27FC236}">
                <a16:creationId xmlns:a16="http://schemas.microsoft.com/office/drawing/2014/main" id="{B5BE1781-4F4F-3549-BF09-4850CF19E92B}"/>
              </a:ext>
            </a:extLst>
          </p:cNvPr>
          <p:cNvSpPr>
            <a:spLocks noGrp="1" noChangeArrowheads="1"/>
          </p:cNvSpPr>
          <p:nvPr>
            <p:ph type="body" idx="1"/>
          </p:nvPr>
        </p:nvSpPr>
        <p:spPr/>
        <p:txBody>
          <a:bodyPr/>
          <a:lstStyle/>
          <a:p>
            <a:endParaRPr lang="en-US"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1C8CD41-0683-4027-9B0C-EAEB536C1E05}" type="slidenum">
              <a:rPr lang="en-US" smtClean="0"/>
              <a:t>80</a:t>
            </a:fld>
            <a:endParaRPr lang="en-US"/>
          </a:p>
        </p:txBody>
      </p:sp>
    </p:spTree>
    <p:extLst>
      <p:ext uri="{BB962C8B-B14F-4D97-AF65-F5344CB8AC3E}">
        <p14:creationId xmlns:p14="http://schemas.microsoft.com/office/powerpoint/2010/main" val="13674209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1C8CD41-0683-4027-9B0C-EAEB536C1E05}" type="slidenum">
              <a:rPr lang="en-US" smtClean="0"/>
              <a:t>81</a:t>
            </a:fld>
            <a:endParaRPr lang="en-US"/>
          </a:p>
        </p:txBody>
      </p:sp>
    </p:spTree>
    <p:extLst>
      <p:ext uri="{BB962C8B-B14F-4D97-AF65-F5344CB8AC3E}">
        <p14:creationId xmlns:p14="http://schemas.microsoft.com/office/powerpoint/2010/main" val="2545365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1C8CD41-0683-4027-9B0C-EAEB536C1E05}" type="slidenum">
              <a:rPr lang="en-US" smtClean="0"/>
              <a:t>82</a:t>
            </a:fld>
            <a:endParaRPr lang="en-US"/>
          </a:p>
        </p:txBody>
      </p:sp>
    </p:spTree>
    <p:extLst>
      <p:ext uri="{BB962C8B-B14F-4D97-AF65-F5344CB8AC3E}">
        <p14:creationId xmlns:p14="http://schemas.microsoft.com/office/powerpoint/2010/main" val="2338770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1C8CD41-0683-4027-9B0C-EAEB536C1E05}" type="slidenum">
              <a:rPr lang="en-US" smtClean="0"/>
              <a:t>83</a:t>
            </a:fld>
            <a:endParaRPr lang="en-US"/>
          </a:p>
        </p:txBody>
      </p:sp>
    </p:spTree>
    <p:extLst>
      <p:ext uri="{BB962C8B-B14F-4D97-AF65-F5344CB8AC3E}">
        <p14:creationId xmlns:p14="http://schemas.microsoft.com/office/powerpoint/2010/main" val="18293511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B993E03E-AF36-035D-EA4E-B78EC589249E}"/>
              </a:ext>
            </a:extLst>
          </p:cNvPr>
          <p:cNvSpPr>
            <a:spLocks noGrp="1" noChangeArrowheads="1"/>
          </p:cNvSpPr>
          <p:nvPr>
            <p:ph type="sldNum" sz="quarter" idx="5"/>
          </p:nvPr>
        </p:nvSpPr>
        <p:spPr>
          <a:ln/>
        </p:spPr>
        <p:txBody>
          <a:bodyPr/>
          <a:lstStyle/>
          <a:p>
            <a:fld id="{48B66ABE-7BB9-DF42-BCB3-EC4B46D6DF9D}" type="slidenum">
              <a:rPr lang="en-US" altLang="en-US"/>
              <a:pPr/>
              <a:t>17</a:t>
            </a:fld>
            <a:endParaRPr lang="en-US" altLang="en-US"/>
          </a:p>
        </p:txBody>
      </p:sp>
      <p:sp>
        <p:nvSpPr>
          <p:cNvPr id="60418" name="Rectangle 2">
            <a:extLst>
              <a:ext uri="{FF2B5EF4-FFF2-40B4-BE49-F238E27FC236}">
                <a16:creationId xmlns:a16="http://schemas.microsoft.com/office/drawing/2014/main" id="{85505081-0CAF-79EE-173D-CC09ADEF897A}"/>
              </a:ext>
            </a:extLst>
          </p:cNvPr>
          <p:cNvSpPr>
            <a:spLocks noRot="1" noChangeArrowheads="1" noTextEdit="1"/>
          </p:cNvSpPr>
          <p:nvPr>
            <p:ph type="sldImg"/>
          </p:nvPr>
        </p:nvSpPr>
        <p:spPr>
          <a:ln/>
        </p:spPr>
      </p:sp>
      <p:sp>
        <p:nvSpPr>
          <p:cNvPr id="60419" name="Rectangle 3">
            <a:extLst>
              <a:ext uri="{FF2B5EF4-FFF2-40B4-BE49-F238E27FC236}">
                <a16:creationId xmlns:a16="http://schemas.microsoft.com/office/drawing/2014/main" id="{68F8BF1A-0B87-0F48-DA49-EF9589AE612E}"/>
              </a:ext>
            </a:extLst>
          </p:cNvPr>
          <p:cNvSpPr>
            <a:spLocks noGrp="1" noChangeArrowheads="1"/>
          </p:cNvSpPr>
          <p:nvPr>
            <p:ph type="body" idx="1"/>
          </p:nvPr>
        </p:nvSpPr>
        <p:spPr>
          <a:xfrm>
            <a:off x="914400" y="4343400"/>
            <a:ext cx="5029200" cy="4114800"/>
          </a:xfrm>
        </p:spPr>
        <p:txBody>
          <a:bodyPr/>
          <a:lstStyle/>
          <a:p>
            <a:r>
              <a:rPr lang="en-US" altLang="en-US"/>
              <a:t>Vocabulary of W words =&gt; W-dimensional space, axis = prob of observing a given word</a:t>
            </a:r>
          </a:p>
          <a:p>
            <a:r>
              <a:rPr lang="en-US" altLang="en-US"/>
              <a:t>W-1 dimensional simplex represents all prob distributions over words</a:t>
            </a:r>
          </a:p>
          <a:p>
            <a:r>
              <a:rPr lang="en-US" altLang="en-US"/>
              <a:t>Doc=point on simplex;   topic=point on simplex;   doc=convex combination of topics;</a:t>
            </a:r>
          </a:p>
          <a:p>
            <a:r>
              <a:rPr lang="en-US" altLang="en-US"/>
              <a:t>Dirichlet’s prior on topic-word distribution beta=pulls topics away from corners;</a:t>
            </a:r>
          </a:p>
          <a:p>
            <a:r>
              <a:rPr lang="en-US" altLang="en-US"/>
              <a:t>Dirichlet’s prior on doc-topic distributions alpha=forces on convex combinations;</a:t>
            </a:r>
          </a:p>
          <a:p>
            <a:r>
              <a:rPr lang="en-US" altLang="en-US"/>
              <a:t>If T&lt;&lt;W(word-types), topics span a low-dimensionality subsimplex &amp; projection of doc onto low-dim can be thought of as dim reduction.</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D9C7FF42-2E41-E183-9593-5C69B13FD1BB}"/>
              </a:ext>
            </a:extLst>
          </p:cNvPr>
          <p:cNvSpPr>
            <a:spLocks noGrp="1" noChangeArrowheads="1"/>
          </p:cNvSpPr>
          <p:nvPr>
            <p:ph type="sldNum" sz="quarter" idx="5"/>
          </p:nvPr>
        </p:nvSpPr>
        <p:spPr>
          <a:ln/>
        </p:spPr>
        <p:txBody>
          <a:bodyPr/>
          <a:lstStyle/>
          <a:p>
            <a:fld id="{71E943A5-DC33-A843-A596-B805BE149465}" type="slidenum">
              <a:rPr lang="en-US" altLang="en-US"/>
              <a:pPr/>
              <a:t>18</a:t>
            </a:fld>
            <a:endParaRPr lang="en-US" altLang="en-US"/>
          </a:p>
        </p:txBody>
      </p:sp>
      <p:sp>
        <p:nvSpPr>
          <p:cNvPr id="14338" name="Rectangle 2">
            <a:extLst>
              <a:ext uri="{FF2B5EF4-FFF2-40B4-BE49-F238E27FC236}">
                <a16:creationId xmlns:a16="http://schemas.microsoft.com/office/drawing/2014/main" id="{0DF1AF84-838C-ACB0-3AFF-0FF745FFB964}"/>
              </a:ext>
            </a:extLst>
          </p:cNvPr>
          <p:cNvSpPr>
            <a:spLocks noRot="1" noChangeArrowheads="1" noTextEdit="1"/>
          </p:cNvSpPr>
          <p:nvPr>
            <p:ph type="sldImg"/>
          </p:nvPr>
        </p:nvSpPr>
        <p:spPr>
          <a:ln/>
        </p:spPr>
      </p:sp>
      <p:sp>
        <p:nvSpPr>
          <p:cNvPr id="14339" name="Rectangle 3">
            <a:extLst>
              <a:ext uri="{FF2B5EF4-FFF2-40B4-BE49-F238E27FC236}">
                <a16:creationId xmlns:a16="http://schemas.microsoft.com/office/drawing/2014/main" id="{A1979D34-1F49-7F1F-8D91-2D4CDDD46884}"/>
              </a:ext>
            </a:extLst>
          </p:cNvPr>
          <p:cNvSpPr>
            <a:spLocks noGrp="1" noChangeArrowheads="1"/>
          </p:cNvSpPr>
          <p:nvPr>
            <p:ph type="body" idx="1"/>
          </p:nvPr>
        </p:nvSpPr>
        <p:spPr/>
        <p:txBody>
          <a:bodyPr/>
          <a:lstStyle/>
          <a:p>
            <a:r>
              <a:rPr lang="en-US" altLang="en-US"/>
              <a:t>you need to first motivate why we need a dirichlet distribution, i.e., we need distribution over a mixture of classes, which is distribution over weights that add up to one. </a:t>
            </a:r>
          </a:p>
          <a:p>
            <a:r>
              <a:rPr lang="en-US" altLang="en-US"/>
              <a:t>you can then show the picture in the next slide, and then show this slide last.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66D8695F-DE6A-BAE4-B9DE-6A477E068780}"/>
              </a:ext>
            </a:extLst>
          </p:cNvPr>
          <p:cNvSpPr>
            <a:spLocks noGrp="1" noChangeArrowheads="1"/>
          </p:cNvSpPr>
          <p:nvPr>
            <p:ph type="sldNum" sz="quarter" idx="5"/>
          </p:nvPr>
        </p:nvSpPr>
        <p:spPr>
          <a:ln/>
        </p:spPr>
        <p:txBody>
          <a:bodyPr/>
          <a:lstStyle/>
          <a:p>
            <a:fld id="{7DF44465-829A-474C-8C39-320EB7128CB9}" type="slidenum">
              <a:rPr lang="en-US" altLang="en-US"/>
              <a:pPr/>
              <a:t>20</a:t>
            </a:fld>
            <a:endParaRPr lang="en-US" altLang="en-US"/>
          </a:p>
        </p:txBody>
      </p:sp>
      <p:sp>
        <p:nvSpPr>
          <p:cNvPr id="17410" name="Rectangle 2">
            <a:extLst>
              <a:ext uri="{FF2B5EF4-FFF2-40B4-BE49-F238E27FC236}">
                <a16:creationId xmlns:a16="http://schemas.microsoft.com/office/drawing/2014/main" id="{4AF44016-D9B3-1193-2410-452DD9868CF1}"/>
              </a:ext>
            </a:extLst>
          </p:cNvPr>
          <p:cNvSpPr>
            <a:spLocks noRot="1" noChangeArrowheads="1" noTextEdit="1"/>
          </p:cNvSpPr>
          <p:nvPr>
            <p:ph type="sldImg"/>
          </p:nvPr>
        </p:nvSpPr>
        <p:spPr>
          <a:ln/>
        </p:spPr>
      </p:sp>
      <p:sp>
        <p:nvSpPr>
          <p:cNvPr id="17411" name="Rectangle 3">
            <a:extLst>
              <a:ext uri="{FF2B5EF4-FFF2-40B4-BE49-F238E27FC236}">
                <a16:creationId xmlns:a16="http://schemas.microsoft.com/office/drawing/2014/main" id="{F1D976E3-6147-8A0D-E51D-2F7D252563B4}"/>
              </a:ext>
            </a:extLst>
          </p:cNvPr>
          <p:cNvSpPr>
            <a:spLocks noGrp="1" noChangeArrowheads="1"/>
          </p:cNvSpPr>
          <p:nvPr>
            <p:ph type="body" idx="1"/>
          </p:nvPr>
        </p:nvSpPr>
        <p:spPr/>
        <p:txBody>
          <a:bodyPr/>
          <a:lstStyle/>
          <a:p>
            <a:r>
              <a:rPr lang="en-US" altLang="en-US"/>
              <a:t>before this slide and the previous, say why the previous model is not good enough.</a:t>
            </a:r>
          </a:p>
          <a:p>
            <a:r>
              <a:rPr lang="en-US" altLang="en-US"/>
              <a:t>say that you need to be bayesian about the mixture between classes</a:t>
            </a:r>
          </a:p>
          <a:p>
            <a:r>
              <a:rPr lang="en-US" altLang="en-US"/>
              <a:t>show an unrolled LDA model, and explain why it’s different than the previous models</a:t>
            </a:r>
          </a:p>
          <a:p>
            <a:r>
              <a:rPr lang="en-US" altLang="en-US"/>
              <a:t>I like the generative model description. use it in the previous models, it will make the differences more clear.</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353D0134-B14B-C70A-594D-FC8BF3268DB9}"/>
              </a:ext>
            </a:extLst>
          </p:cNvPr>
          <p:cNvSpPr>
            <a:spLocks noGrp="1" noChangeArrowheads="1"/>
          </p:cNvSpPr>
          <p:nvPr>
            <p:ph type="sldNum" sz="quarter" idx="5"/>
          </p:nvPr>
        </p:nvSpPr>
        <p:spPr>
          <a:ln/>
        </p:spPr>
        <p:txBody>
          <a:bodyPr/>
          <a:lstStyle/>
          <a:p>
            <a:fld id="{633DC839-9FA7-1749-88BF-B264EE64CD2C}" type="slidenum">
              <a:rPr lang="en-US" altLang="en-US"/>
              <a:pPr/>
              <a:t>21</a:t>
            </a:fld>
            <a:endParaRPr lang="en-US" altLang="en-US"/>
          </a:p>
        </p:txBody>
      </p:sp>
      <p:sp>
        <p:nvSpPr>
          <p:cNvPr id="19458" name="Rectangle 2">
            <a:extLst>
              <a:ext uri="{FF2B5EF4-FFF2-40B4-BE49-F238E27FC236}">
                <a16:creationId xmlns:a16="http://schemas.microsoft.com/office/drawing/2014/main" id="{990A13C1-8D34-D4EB-68C5-445281B1B7C4}"/>
              </a:ext>
            </a:extLst>
          </p:cNvPr>
          <p:cNvSpPr>
            <a:spLocks noRot="1" noChangeArrowheads="1" noTextEdit="1"/>
          </p:cNvSpPr>
          <p:nvPr>
            <p:ph type="sldImg"/>
          </p:nvPr>
        </p:nvSpPr>
        <p:spPr>
          <a:ln/>
        </p:spPr>
      </p:sp>
      <p:sp>
        <p:nvSpPr>
          <p:cNvPr id="19459" name="Rectangle 3">
            <a:extLst>
              <a:ext uri="{FF2B5EF4-FFF2-40B4-BE49-F238E27FC236}">
                <a16:creationId xmlns:a16="http://schemas.microsoft.com/office/drawing/2014/main" id="{A6B47D79-5E5A-81AC-F06B-9CF952048D15}"/>
              </a:ext>
            </a:extLst>
          </p:cNvPr>
          <p:cNvSpPr>
            <a:spLocks noGrp="1" noChangeArrowheads="1"/>
          </p:cNvSpPr>
          <p:nvPr>
            <p:ph type="body" idx="1"/>
          </p:nvPr>
        </p:nvSpPr>
        <p:spPr/>
        <p:txBody>
          <a:bodyPr/>
          <a:lstStyle/>
          <a:p>
            <a:r>
              <a:rPr lang="en-US" altLang="en-US"/>
              <a:t>add a slide between this one and the previous showing what the inference task is in the context of an example.</a:t>
            </a:r>
          </a:p>
          <a:p>
            <a:r>
              <a:rPr lang="en-US" altLang="en-US"/>
              <a:t>explain that inference is hard in this graphical model, this is very hard to see in this picture.</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961C169A-6DF5-8782-B636-2055332EE160}"/>
              </a:ext>
            </a:extLst>
          </p:cNvPr>
          <p:cNvSpPr>
            <a:spLocks noGrp="1" noChangeArrowheads="1"/>
          </p:cNvSpPr>
          <p:nvPr>
            <p:ph type="sldNum" sz="quarter" idx="5"/>
          </p:nvPr>
        </p:nvSpPr>
        <p:spPr>
          <a:ln/>
        </p:spPr>
        <p:txBody>
          <a:bodyPr/>
          <a:lstStyle/>
          <a:p>
            <a:fld id="{D6F56B42-F0C5-E646-A345-77DC125D13FD}" type="slidenum">
              <a:rPr lang="en-US" altLang="en-US"/>
              <a:pPr/>
              <a:t>23</a:t>
            </a:fld>
            <a:endParaRPr lang="en-US" altLang="en-US"/>
          </a:p>
        </p:txBody>
      </p:sp>
      <p:sp>
        <p:nvSpPr>
          <p:cNvPr id="46082" name="Rectangle 2">
            <a:extLst>
              <a:ext uri="{FF2B5EF4-FFF2-40B4-BE49-F238E27FC236}">
                <a16:creationId xmlns:a16="http://schemas.microsoft.com/office/drawing/2014/main" id="{0482B52E-B52B-FA39-0D34-59B14907BA1F}"/>
              </a:ext>
            </a:extLst>
          </p:cNvPr>
          <p:cNvSpPr>
            <a:spLocks noRot="1" noChangeArrowheads="1" noTextEdit="1"/>
          </p:cNvSpPr>
          <p:nvPr>
            <p:ph type="sldImg"/>
          </p:nvPr>
        </p:nvSpPr>
        <p:spPr>
          <a:ln/>
        </p:spPr>
      </p:sp>
      <p:sp>
        <p:nvSpPr>
          <p:cNvPr id="46083" name="Rectangle 3">
            <a:extLst>
              <a:ext uri="{FF2B5EF4-FFF2-40B4-BE49-F238E27FC236}">
                <a16:creationId xmlns:a16="http://schemas.microsoft.com/office/drawing/2014/main" id="{5603D16E-C385-90A4-AD48-C979EEB90441}"/>
              </a:ext>
            </a:extLst>
          </p:cNvPr>
          <p:cNvSpPr>
            <a:spLocks noGrp="1" noChangeArrowheads="1"/>
          </p:cNvSpPr>
          <p:nvPr>
            <p:ph type="body" idx="1"/>
          </p:nvPr>
        </p:nvSpPr>
        <p:spPr>
          <a:xfrm>
            <a:off x="914400" y="4343400"/>
            <a:ext cx="5029200" cy="4114800"/>
          </a:xfrm>
        </p:spPr>
        <p:txBody>
          <a:bodyPr/>
          <a:lstStyle/>
          <a:p>
            <a:endParaRPr lang="en-US"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90" name="Google Shape;9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1C8CD41-0683-4027-9B0C-EAEB536C1E05}" type="slidenum">
              <a:rPr lang="en-US" smtClean="0"/>
              <a:t>78</a:t>
            </a:fld>
            <a:endParaRPr lang="en-US"/>
          </a:p>
        </p:txBody>
      </p:sp>
    </p:spTree>
    <p:extLst>
      <p:ext uri="{BB962C8B-B14F-4D97-AF65-F5344CB8AC3E}">
        <p14:creationId xmlns:p14="http://schemas.microsoft.com/office/powerpoint/2010/main" val="7205872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1C8CD41-0683-4027-9B0C-EAEB536C1E05}" type="slidenum">
              <a:rPr lang="en-US" smtClean="0"/>
              <a:t>79</a:t>
            </a:fld>
            <a:endParaRPr lang="en-US"/>
          </a:p>
        </p:txBody>
      </p:sp>
    </p:spTree>
    <p:extLst>
      <p:ext uri="{BB962C8B-B14F-4D97-AF65-F5344CB8AC3E}">
        <p14:creationId xmlns:p14="http://schemas.microsoft.com/office/powerpoint/2010/main" val="15745553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C5A720-A4E3-2DA5-D7CB-814A0602314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690EE3F-455F-31A9-F04C-B75F4B3EA1D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C5243C6-85DF-54B4-D86B-C99492C57B1D}"/>
              </a:ext>
            </a:extLst>
          </p:cNvPr>
          <p:cNvSpPr>
            <a:spLocks noGrp="1"/>
          </p:cNvSpPr>
          <p:nvPr>
            <p:ph type="dt" sz="half" idx="10"/>
          </p:nvPr>
        </p:nvSpPr>
        <p:spPr/>
        <p:txBody>
          <a:bodyPr/>
          <a:lstStyle/>
          <a:p>
            <a:fld id="{D9D74A7D-9222-CB4F-B8A2-99EA306C7005}" type="datetimeFigureOut">
              <a:t>9/19/22</a:t>
            </a:fld>
            <a:endParaRPr lang="en-US"/>
          </a:p>
        </p:txBody>
      </p:sp>
      <p:sp>
        <p:nvSpPr>
          <p:cNvPr id="5" name="Footer Placeholder 4">
            <a:extLst>
              <a:ext uri="{FF2B5EF4-FFF2-40B4-BE49-F238E27FC236}">
                <a16:creationId xmlns:a16="http://schemas.microsoft.com/office/drawing/2014/main" id="{40CDC3FA-B3AB-F7B4-5427-8D7626767CF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18D66D4-D80F-A8F0-4B3F-932164515D78}"/>
              </a:ext>
            </a:extLst>
          </p:cNvPr>
          <p:cNvSpPr>
            <a:spLocks noGrp="1"/>
          </p:cNvSpPr>
          <p:nvPr>
            <p:ph type="sldNum" sz="quarter" idx="12"/>
          </p:nvPr>
        </p:nvSpPr>
        <p:spPr/>
        <p:txBody>
          <a:bodyPr/>
          <a:lstStyle/>
          <a:p>
            <a:fld id="{C13F11EF-E54F-9D49-8389-1E50A95FDE36}" type="slidenum">
              <a:t>‹#›</a:t>
            </a:fld>
            <a:endParaRPr lang="en-US"/>
          </a:p>
        </p:txBody>
      </p:sp>
    </p:spTree>
    <p:extLst>
      <p:ext uri="{BB962C8B-B14F-4D97-AF65-F5344CB8AC3E}">
        <p14:creationId xmlns:p14="http://schemas.microsoft.com/office/powerpoint/2010/main" val="36812934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4D1222-2935-BAD5-2533-E7F8D46B9C4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3FE7FF7-0A6B-D3E1-5CAA-9520AC0EBB3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D0F84CC-B5AA-F1C9-6EE0-B19ADF057E4D}"/>
              </a:ext>
            </a:extLst>
          </p:cNvPr>
          <p:cNvSpPr>
            <a:spLocks noGrp="1"/>
          </p:cNvSpPr>
          <p:nvPr>
            <p:ph type="dt" sz="half" idx="10"/>
          </p:nvPr>
        </p:nvSpPr>
        <p:spPr/>
        <p:txBody>
          <a:bodyPr/>
          <a:lstStyle/>
          <a:p>
            <a:fld id="{D9D74A7D-9222-CB4F-B8A2-99EA306C7005}" type="datetimeFigureOut">
              <a:t>9/19/22</a:t>
            </a:fld>
            <a:endParaRPr lang="en-US"/>
          </a:p>
        </p:txBody>
      </p:sp>
      <p:sp>
        <p:nvSpPr>
          <p:cNvPr id="5" name="Footer Placeholder 4">
            <a:extLst>
              <a:ext uri="{FF2B5EF4-FFF2-40B4-BE49-F238E27FC236}">
                <a16:creationId xmlns:a16="http://schemas.microsoft.com/office/drawing/2014/main" id="{92F89C42-9A4D-978E-0383-7F02E013FC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EC65401-5801-A4B1-B435-A3AB91EC8FC2}"/>
              </a:ext>
            </a:extLst>
          </p:cNvPr>
          <p:cNvSpPr>
            <a:spLocks noGrp="1"/>
          </p:cNvSpPr>
          <p:nvPr>
            <p:ph type="sldNum" sz="quarter" idx="12"/>
          </p:nvPr>
        </p:nvSpPr>
        <p:spPr/>
        <p:txBody>
          <a:bodyPr/>
          <a:lstStyle/>
          <a:p>
            <a:fld id="{C13F11EF-E54F-9D49-8389-1E50A95FDE36}" type="slidenum">
              <a:t>‹#›</a:t>
            </a:fld>
            <a:endParaRPr lang="en-US"/>
          </a:p>
        </p:txBody>
      </p:sp>
    </p:spTree>
    <p:extLst>
      <p:ext uri="{BB962C8B-B14F-4D97-AF65-F5344CB8AC3E}">
        <p14:creationId xmlns:p14="http://schemas.microsoft.com/office/powerpoint/2010/main" val="11622854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B1DE2A9-369A-787F-F91A-3B58E3511BA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B55A813-4888-216C-5F30-F4A09EC775C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422F84E-5156-4266-1D6F-9ADA3D69B3BF}"/>
              </a:ext>
            </a:extLst>
          </p:cNvPr>
          <p:cNvSpPr>
            <a:spLocks noGrp="1"/>
          </p:cNvSpPr>
          <p:nvPr>
            <p:ph type="dt" sz="half" idx="10"/>
          </p:nvPr>
        </p:nvSpPr>
        <p:spPr/>
        <p:txBody>
          <a:bodyPr/>
          <a:lstStyle/>
          <a:p>
            <a:fld id="{D9D74A7D-9222-CB4F-B8A2-99EA306C7005}" type="datetimeFigureOut">
              <a:t>9/19/22</a:t>
            </a:fld>
            <a:endParaRPr lang="en-US"/>
          </a:p>
        </p:txBody>
      </p:sp>
      <p:sp>
        <p:nvSpPr>
          <p:cNvPr id="5" name="Footer Placeholder 4">
            <a:extLst>
              <a:ext uri="{FF2B5EF4-FFF2-40B4-BE49-F238E27FC236}">
                <a16:creationId xmlns:a16="http://schemas.microsoft.com/office/drawing/2014/main" id="{85BA477F-08F4-C77B-1492-AE44DF5CC57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927DF31-BF58-B6A0-BE8C-2B67D3E29146}"/>
              </a:ext>
            </a:extLst>
          </p:cNvPr>
          <p:cNvSpPr>
            <a:spLocks noGrp="1"/>
          </p:cNvSpPr>
          <p:nvPr>
            <p:ph type="sldNum" sz="quarter" idx="12"/>
          </p:nvPr>
        </p:nvSpPr>
        <p:spPr/>
        <p:txBody>
          <a:bodyPr/>
          <a:lstStyle/>
          <a:p>
            <a:fld id="{C13F11EF-E54F-9D49-8389-1E50A95FDE36}" type="slidenum">
              <a:t>‹#›</a:t>
            </a:fld>
            <a:endParaRPr lang="en-US"/>
          </a:p>
        </p:txBody>
      </p:sp>
    </p:spTree>
    <p:extLst>
      <p:ext uri="{BB962C8B-B14F-4D97-AF65-F5344CB8AC3E}">
        <p14:creationId xmlns:p14="http://schemas.microsoft.com/office/powerpoint/2010/main" val="40970528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13A885-3DD3-9C54-16E4-57E2772B55B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6ECB540-5A70-ECD3-5224-AE88DEA827B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D9A0C46-1374-8203-F77E-94886D3F7FD7}"/>
              </a:ext>
            </a:extLst>
          </p:cNvPr>
          <p:cNvSpPr>
            <a:spLocks noGrp="1"/>
          </p:cNvSpPr>
          <p:nvPr>
            <p:ph type="dt" sz="half" idx="10"/>
          </p:nvPr>
        </p:nvSpPr>
        <p:spPr/>
        <p:txBody>
          <a:bodyPr/>
          <a:lstStyle/>
          <a:p>
            <a:fld id="{D9D74A7D-9222-CB4F-B8A2-99EA306C7005}" type="datetimeFigureOut">
              <a:t>9/19/22</a:t>
            </a:fld>
            <a:endParaRPr lang="en-US"/>
          </a:p>
        </p:txBody>
      </p:sp>
      <p:sp>
        <p:nvSpPr>
          <p:cNvPr id="5" name="Footer Placeholder 4">
            <a:extLst>
              <a:ext uri="{FF2B5EF4-FFF2-40B4-BE49-F238E27FC236}">
                <a16:creationId xmlns:a16="http://schemas.microsoft.com/office/drawing/2014/main" id="{BE467498-E09C-4072-96B7-D27F978D70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E04051A-B64B-CACF-118E-585A900B5C77}"/>
              </a:ext>
            </a:extLst>
          </p:cNvPr>
          <p:cNvSpPr>
            <a:spLocks noGrp="1"/>
          </p:cNvSpPr>
          <p:nvPr>
            <p:ph type="sldNum" sz="quarter" idx="12"/>
          </p:nvPr>
        </p:nvSpPr>
        <p:spPr/>
        <p:txBody>
          <a:bodyPr/>
          <a:lstStyle/>
          <a:p>
            <a:fld id="{C13F11EF-E54F-9D49-8389-1E50A95FDE36}" type="slidenum">
              <a:t>‹#›</a:t>
            </a:fld>
            <a:endParaRPr lang="en-US"/>
          </a:p>
        </p:txBody>
      </p:sp>
    </p:spTree>
    <p:extLst>
      <p:ext uri="{BB962C8B-B14F-4D97-AF65-F5344CB8AC3E}">
        <p14:creationId xmlns:p14="http://schemas.microsoft.com/office/powerpoint/2010/main" val="8213418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BEAF2C-D73A-D109-044B-44F0F1D249D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1ACEE9A-0E5E-F2B3-70D3-F9F287CCC60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E807FDD-2768-D56C-BA14-597C5DFDAD4A}"/>
              </a:ext>
            </a:extLst>
          </p:cNvPr>
          <p:cNvSpPr>
            <a:spLocks noGrp="1"/>
          </p:cNvSpPr>
          <p:nvPr>
            <p:ph type="dt" sz="half" idx="10"/>
          </p:nvPr>
        </p:nvSpPr>
        <p:spPr/>
        <p:txBody>
          <a:bodyPr/>
          <a:lstStyle/>
          <a:p>
            <a:fld id="{D9D74A7D-9222-CB4F-B8A2-99EA306C7005}" type="datetimeFigureOut">
              <a:t>9/19/22</a:t>
            </a:fld>
            <a:endParaRPr lang="en-US"/>
          </a:p>
        </p:txBody>
      </p:sp>
      <p:sp>
        <p:nvSpPr>
          <p:cNvPr id="5" name="Footer Placeholder 4">
            <a:extLst>
              <a:ext uri="{FF2B5EF4-FFF2-40B4-BE49-F238E27FC236}">
                <a16:creationId xmlns:a16="http://schemas.microsoft.com/office/drawing/2014/main" id="{E822D3EA-7FFB-9D87-EE38-6D762EDC4F3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BC5A374-2293-1A23-BD75-84336A021C9B}"/>
              </a:ext>
            </a:extLst>
          </p:cNvPr>
          <p:cNvSpPr>
            <a:spLocks noGrp="1"/>
          </p:cNvSpPr>
          <p:nvPr>
            <p:ph type="sldNum" sz="quarter" idx="12"/>
          </p:nvPr>
        </p:nvSpPr>
        <p:spPr/>
        <p:txBody>
          <a:bodyPr/>
          <a:lstStyle/>
          <a:p>
            <a:fld id="{C13F11EF-E54F-9D49-8389-1E50A95FDE36}" type="slidenum">
              <a:t>‹#›</a:t>
            </a:fld>
            <a:endParaRPr lang="en-US"/>
          </a:p>
        </p:txBody>
      </p:sp>
    </p:spTree>
    <p:extLst>
      <p:ext uri="{BB962C8B-B14F-4D97-AF65-F5344CB8AC3E}">
        <p14:creationId xmlns:p14="http://schemas.microsoft.com/office/powerpoint/2010/main" val="19376247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79CFD-2796-5FBF-D677-BA312D4B3A0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8294510-48E2-9C5D-8DB2-7592885AB1C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F1692F9-E882-35D1-E313-EE7FFC9F07C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E55E2B5-0D86-99D0-774C-6706A1D20ED4}"/>
              </a:ext>
            </a:extLst>
          </p:cNvPr>
          <p:cNvSpPr>
            <a:spLocks noGrp="1"/>
          </p:cNvSpPr>
          <p:nvPr>
            <p:ph type="dt" sz="half" idx="10"/>
          </p:nvPr>
        </p:nvSpPr>
        <p:spPr/>
        <p:txBody>
          <a:bodyPr/>
          <a:lstStyle/>
          <a:p>
            <a:fld id="{D9D74A7D-9222-CB4F-B8A2-99EA306C7005}" type="datetimeFigureOut">
              <a:t>9/19/22</a:t>
            </a:fld>
            <a:endParaRPr lang="en-US"/>
          </a:p>
        </p:txBody>
      </p:sp>
      <p:sp>
        <p:nvSpPr>
          <p:cNvPr id="6" name="Footer Placeholder 5">
            <a:extLst>
              <a:ext uri="{FF2B5EF4-FFF2-40B4-BE49-F238E27FC236}">
                <a16:creationId xmlns:a16="http://schemas.microsoft.com/office/drawing/2014/main" id="{E7938133-1C4C-1442-DFE5-57214B41763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8598192-A5BC-FF67-544E-8ED8055CD89D}"/>
              </a:ext>
            </a:extLst>
          </p:cNvPr>
          <p:cNvSpPr>
            <a:spLocks noGrp="1"/>
          </p:cNvSpPr>
          <p:nvPr>
            <p:ph type="sldNum" sz="quarter" idx="12"/>
          </p:nvPr>
        </p:nvSpPr>
        <p:spPr/>
        <p:txBody>
          <a:bodyPr/>
          <a:lstStyle/>
          <a:p>
            <a:fld id="{C13F11EF-E54F-9D49-8389-1E50A95FDE36}" type="slidenum">
              <a:t>‹#›</a:t>
            </a:fld>
            <a:endParaRPr lang="en-US"/>
          </a:p>
        </p:txBody>
      </p:sp>
    </p:spTree>
    <p:extLst>
      <p:ext uri="{BB962C8B-B14F-4D97-AF65-F5344CB8AC3E}">
        <p14:creationId xmlns:p14="http://schemas.microsoft.com/office/powerpoint/2010/main" val="26778466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EAA771-60E6-3EBC-D0BD-09530F17188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1B4D963-8CFA-0BA1-11D0-154A03485F2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B8FA380-C3FE-B7E3-D271-77091353BBF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620ADE7-0C63-6071-5BDD-02CA21B40D2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67A7EB6-65DE-901C-04E1-5CB33EF307D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4DE88CA-8A67-84F7-0A83-B04ED6A8F0DE}"/>
              </a:ext>
            </a:extLst>
          </p:cNvPr>
          <p:cNvSpPr>
            <a:spLocks noGrp="1"/>
          </p:cNvSpPr>
          <p:nvPr>
            <p:ph type="dt" sz="half" idx="10"/>
          </p:nvPr>
        </p:nvSpPr>
        <p:spPr/>
        <p:txBody>
          <a:bodyPr/>
          <a:lstStyle/>
          <a:p>
            <a:fld id="{D9D74A7D-9222-CB4F-B8A2-99EA306C7005}" type="datetimeFigureOut">
              <a:t>9/19/22</a:t>
            </a:fld>
            <a:endParaRPr lang="en-US"/>
          </a:p>
        </p:txBody>
      </p:sp>
      <p:sp>
        <p:nvSpPr>
          <p:cNvPr id="8" name="Footer Placeholder 7">
            <a:extLst>
              <a:ext uri="{FF2B5EF4-FFF2-40B4-BE49-F238E27FC236}">
                <a16:creationId xmlns:a16="http://schemas.microsoft.com/office/drawing/2014/main" id="{D349440F-1902-AD29-F978-ADEB84CAA9E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255A95A-019C-1DEE-8595-3FCAD0B7E3BB}"/>
              </a:ext>
            </a:extLst>
          </p:cNvPr>
          <p:cNvSpPr>
            <a:spLocks noGrp="1"/>
          </p:cNvSpPr>
          <p:nvPr>
            <p:ph type="sldNum" sz="quarter" idx="12"/>
          </p:nvPr>
        </p:nvSpPr>
        <p:spPr/>
        <p:txBody>
          <a:bodyPr/>
          <a:lstStyle/>
          <a:p>
            <a:fld id="{C13F11EF-E54F-9D49-8389-1E50A95FDE36}" type="slidenum">
              <a:t>‹#›</a:t>
            </a:fld>
            <a:endParaRPr lang="en-US"/>
          </a:p>
        </p:txBody>
      </p:sp>
    </p:spTree>
    <p:extLst>
      <p:ext uri="{BB962C8B-B14F-4D97-AF65-F5344CB8AC3E}">
        <p14:creationId xmlns:p14="http://schemas.microsoft.com/office/powerpoint/2010/main" val="25056799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43DA1C-E24B-1837-5FFF-9D43A326B19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B180A86-41BA-5E79-A8A2-449B4ACC90DA}"/>
              </a:ext>
            </a:extLst>
          </p:cNvPr>
          <p:cNvSpPr>
            <a:spLocks noGrp="1"/>
          </p:cNvSpPr>
          <p:nvPr>
            <p:ph type="dt" sz="half" idx="10"/>
          </p:nvPr>
        </p:nvSpPr>
        <p:spPr/>
        <p:txBody>
          <a:bodyPr/>
          <a:lstStyle/>
          <a:p>
            <a:fld id="{D9D74A7D-9222-CB4F-B8A2-99EA306C7005}" type="datetimeFigureOut">
              <a:t>9/19/22</a:t>
            </a:fld>
            <a:endParaRPr lang="en-US"/>
          </a:p>
        </p:txBody>
      </p:sp>
      <p:sp>
        <p:nvSpPr>
          <p:cNvPr id="4" name="Footer Placeholder 3">
            <a:extLst>
              <a:ext uri="{FF2B5EF4-FFF2-40B4-BE49-F238E27FC236}">
                <a16:creationId xmlns:a16="http://schemas.microsoft.com/office/drawing/2014/main" id="{E736FA2A-DFE7-9EFA-58E2-D089446A168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BA04B76-B1FB-1C67-4B03-FDEE6AD61E8B}"/>
              </a:ext>
            </a:extLst>
          </p:cNvPr>
          <p:cNvSpPr>
            <a:spLocks noGrp="1"/>
          </p:cNvSpPr>
          <p:nvPr>
            <p:ph type="sldNum" sz="quarter" idx="12"/>
          </p:nvPr>
        </p:nvSpPr>
        <p:spPr/>
        <p:txBody>
          <a:bodyPr/>
          <a:lstStyle/>
          <a:p>
            <a:fld id="{C13F11EF-E54F-9D49-8389-1E50A95FDE36}" type="slidenum">
              <a:t>‹#›</a:t>
            </a:fld>
            <a:endParaRPr lang="en-US"/>
          </a:p>
        </p:txBody>
      </p:sp>
    </p:spTree>
    <p:extLst>
      <p:ext uri="{BB962C8B-B14F-4D97-AF65-F5344CB8AC3E}">
        <p14:creationId xmlns:p14="http://schemas.microsoft.com/office/powerpoint/2010/main" val="25777573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3989AE1-3255-F373-B33D-B57C923848DB}"/>
              </a:ext>
            </a:extLst>
          </p:cNvPr>
          <p:cNvSpPr>
            <a:spLocks noGrp="1"/>
          </p:cNvSpPr>
          <p:nvPr>
            <p:ph type="dt" sz="half" idx="10"/>
          </p:nvPr>
        </p:nvSpPr>
        <p:spPr/>
        <p:txBody>
          <a:bodyPr/>
          <a:lstStyle/>
          <a:p>
            <a:fld id="{D9D74A7D-9222-CB4F-B8A2-99EA306C7005}" type="datetimeFigureOut">
              <a:t>9/19/22</a:t>
            </a:fld>
            <a:endParaRPr lang="en-US"/>
          </a:p>
        </p:txBody>
      </p:sp>
      <p:sp>
        <p:nvSpPr>
          <p:cNvPr id="3" name="Footer Placeholder 2">
            <a:extLst>
              <a:ext uri="{FF2B5EF4-FFF2-40B4-BE49-F238E27FC236}">
                <a16:creationId xmlns:a16="http://schemas.microsoft.com/office/drawing/2014/main" id="{0BB94EFC-A2C5-DD10-8A1F-10A22429FD5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D107651-6F27-C22A-215D-2920D1D68E94}"/>
              </a:ext>
            </a:extLst>
          </p:cNvPr>
          <p:cNvSpPr>
            <a:spLocks noGrp="1"/>
          </p:cNvSpPr>
          <p:nvPr>
            <p:ph type="sldNum" sz="quarter" idx="12"/>
          </p:nvPr>
        </p:nvSpPr>
        <p:spPr/>
        <p:txBody>
          <a:bodyPr/>
          <a:lstStyle/>
          <a:p>
            <a:fld id="{C13F11EF-E54F-9D49-8389-1E50A95FDE36}" type="slidenum">
              <a:t>‹#›</a:t>
            </a:fld>
            <a:endParaRPr lang="en-US"/>
          </a:p>
        </p:txBody>
      </p:sp>
    </p:spTree>
    <p:extLst>
      <p:ext uri="{BB962C8B-B14F-4D97-AF65-F5344CB8AC3E}">
        <p14:creationId xmlns:p14="http://schemas.microsoft.com/office/powerpoint/2010/main" val="7664198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A894F-72DE-B52E-192F-C02F521EDB0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7761B5F-ADEF-6439-1C1C-57C711757F1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318842F-15E1-11F4-752D-86E78173559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5BE014E-A6C3-52E7-7C3C-FA09B4466ACA}"/>
              </a:ext>
            </a:extLst>
          </p:cNvPr>
          <p:cNvSpPr>
            <a:spLocks noGrp="1"/>
          </p:cNvSpPr>
          <p:nvPr>
            <p:ph type="dt" sz="half" idx="10"/>
          </p:nvPr>
        </p:nvSpPr>
        <p:spPr/>
        <p:txBody>
          <a:bodyPr/>
          <a:lstStyle/>
          <a:p>
            <a:fld id="{D9D74A7D-9222-CB4F-B8A2-99EA306C7005}" type="datetimeFigureOut">
              <a:t>9/19/22</a:t>
            </a:fld>
            <a:endParaRPr lang="en-US"/>
          </a:p>
        </p:txBody>
      </p:sp>
      <p:sp>
        <p:nvSpPr>
          <p:cNvPr id="6" name="Footer Placeholder 5">
            <a:extLst>
              <a:ext uri="{FF2B5EF4-FFF2-40B4-BE49-F238E27FC236}">
                <a16:creationId xmlns:a16="http://schemas.microsoft.com/office/drawing/2014/main" id="{CC189C86-E012-2DC2-8A67-A1F9600F7AA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BF76E11-94D1-8C67-EEFB-0B3CBF1D37DA}"/>
              </a:ext>
            </a:extLst>
          </p:cNvPr>
          <p:cNvSpPr>
            <a:spLocks noGrp="1"/>
          </p:cNvSpPr>
          <p:nvPr>
            <p:ph type="sldNum" sz="quarter" idx="12"/>
          </p:nvPr>
        </p:nvSpPr>
        <p:spPr/>
        <p:txBody>
          <a:bodyPr/>
          <a:lstStyle/>
          <a:p>
            <a:fld id="{C13F11EF-E54F-9D49-8389-1E50A95FDE36}" type="slidenum">
              <a:t>‹#›</a:t>
            </a:fld>
            <a:endParaRPr lang="en-US"/>
          </a:p>
        </p:txBody>
      </p:sp>
    </p:spTree>
    <p:extLst>
      <p:ext uri="{BB962C8B-B14F-4D97-AF65-F5344CB8AC3E}">
        <p14:creationId xmlns:p14="http://schemas.microsoft.com/office/powerpoint/2010/main" val="7988305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DF74AC-82EE-D883-032D-6CFE9324A76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2EFECCB-F46F-AA63-43A7-DDB5CC1AAF7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7692948-82FA-1D73-5058-4D8375B6137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E5CB229-7547-1E16-5A78-7CDF495DF43C}"/>
              </a:ext>
            </a:extLst>
          </p:cNvPr>
          <p:cNvSpPr>
            <a:spLocks noGrp="1"/>
          </p:cNvSpPr>
          <p:nvPr>
            <p:ph type="dt" sz="half" idx="10"/>
          </p:nvPr>
        </p:nvSpPr>
        <p:spPr/>
        <p:txBody>
          <a:bodyPr/>
          <a:lstStyle/>
          <a:p>
            <a:fld id="{D9D74A7D-9222-CB4F-B8A2-99EA306C7005}" type="datetimeFigureOut">
              <a:t>9/19/22</a:t>
            </a:fld>
            <a:endParaRPr lang="en-US"/>
          </a:p>
        </p:txBody>
      </p:sp>
      <p:sp>
        <p:nvSpPr>
          <p:cNvPr id="6" name="Footer Placeholder 5">
            <a:extLst>
              <a:ext uri="{FF2B5EF4-FFF2-40B4-BE49-F238E27FC236}">
                <a16:creationId xmlns:a16="http://schemas.microsoft.com/office/drawing/2014/main" id="{EEE0A51B-3C1D-6EFC-0F03-D8245C5C5F1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96AB48B-500B-4D95-03B1-76486446B3E3}"/>
              </a:ext>
            </a:extLst>
          </p:cNvPr>
          <p:cNvSpPr>
            <a:spLocks noGrp="1"/>
          </p:cNvSpPr>
          <p:nvPr>
            <p:ph type="sldNum" sz="quarter" idx="12"/>
          </p:nvPr>
        </p:nvSpPr>
        <p:spPr/>
        <p:txBody>
          <a:bodyPr/>
          <a:lstStyle/>
          <a:p>
            <a:fld id="{C13F11EF-E54F-9D49-8389-1E50A95FDE36}" type="slidenum">
              <a:t>‹#›</a:t>
            </a:fld>
            <a:endParaRPr lang="en-US"/>
          </a:p>
        </p:txBody>
      </p:sp>
    </p:spTree>
    <p:extLst>
      <p:ext uri="{BB962C8B-B14F-4D97-AF65-F5344CB8AC3E}">
        <p14:creationId xmlns:p14="http://schemas.microsoft.com/office/powerpoint/2010/main" val="6592173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EC4CF24-63A1-F58D-B63C-9CEBF8BCD8D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DBA6DBB-DEDA-CB41-DF92-A1E924363F0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F6EE3D7-349E-00E5-561B-33AB763E074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D74A7D-9222-CB4F-B8A2-99EA306C7005}" type="datetimeFigureOut">
              <a:t>9/19/22</a:t>
            </a:fld>
            <a:endParaRPr lang="en-US"/>
          </a:p>
        </p:txBody>
      </p:sp>
      <p:sp>
        <p:nvSpPr>
          <p:cNvPr id="5" name="Footer Placeholder 4">
            <a:extLst>
              <a:ext uri="{FF2B5EF4-FFF2-40B4-BE49-F238E27FC236}">
                <a16:creationId xmlns:a16="http://schemas.microsoft.com/office/drawing/2014/main" id="{19EF17A4-0FC9-475F-57E9-CDD144DF415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680D6E2-BFA7-FF28-D342-7360B2BCD88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3F11EF-E54F-9D49-8389-1E50A95FDE36}" type="slidenum">
              <a:t>‹#›</a:t>
            </a:fld>
            <a:endParaRPr lang="en-US"/>
          </a:p>
        </p:txBody>
      </p:sp>
    </p:spTree>
    <p:extLst>
      <p:ext uri="{BB962C8B-B14F-4D97-AF65-F5344CB8AC3E}">
        <p14:creationId xmlns:p14="http://schemas.microsoft.com/office/powerpoint/2010/main" val="52973501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2.xml"/><Relationship Id="rId5" Type="http://schemas.openxmlformats.org/officeDocument/2006/relationships/image" Target="../media/image94.png"/><Relationship Id="rId4" Type="http://schemas.openxmlformats.org/officeDocument/2006/relationships/image" Target="../media/image85.png"/></Relationships>
</file>

<file path=ppt/slides/_rels/slide103.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2.xml"/><Relationship Id="rId5" Type="http://schemas.openxmlformats.org/officeDocument/2006/relationships/image" Target="../media/image101.png"/><Relationship Id="rId4" Type="http://schemas.openxmlformats.org/officeDocument/2006/relationships/image" Target="../media/image100.png"/></Relationships>
</file>

<file path=ppt/slides/_rels/slide107.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oleObject" Target="../embeddings/oleObject4.bin"/><Relationship Id="rId3" Type="http://schemas.openxmlformats.org/officeDocument/2006/relationships/image" Target="../media/image5.png"/><Relationship Id="rId7" Type="http://schemas.openxmlformats.org/officeDocument/2006/relationships/image" Target="../media/image7.png"/><Relationship Id="rId2" Type="http://schemas.openxmlformats.org/officeDocument/2006/relationships/oleObject" Target="../embeddings/oleObject1.bin"/><Relationship Id="rId1" Type="http://schemas.openxmlformats.org/officeDocument/2006/relationships/slideLayout" Target="../slideLayouts/slideLayout2.xml"/><Relationship Id="rId6" Type="http://schemas.openxmlformats.org/officeDocument/2006/relationships/oleObject" Target="../embeddings/oleObject3.bin"/><Relationship Id="rId11" Type="http://schemas.openxmlformats.org/officeDocument/2006/relationships/image" Target="../media/image9.png"/><Relationship Id="rId5" Type="http://schemas.openxmlformats.org/officeDocument/2006/relationships/image" Target="../media/image6.png"/><Relationship Id="rId10" Type="http://schemas.openxmlformats.org/officeDocument/2006/relationships/oleObject" Target="../embeddings/oleObject5.bin"/><Relationship Id="rId4" Type="http://schemas.openxmlformats.org/officeDocument/2006/relationships/oleObject" Target="../embeddings/oleObject2.bin"/><Relationship Id="rId9" Type="http://schemas.openxmlformats.org/officeDocument/2006/relationships/image" Target="../media/image8.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2.xml"/><Relationship Id="rId4" Type="http://schemas.openxmlformats.org/officeDocument/2006/relationships/image" Target="../media/image106.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oleObject" Target="../embeddings/oleObject6.bin"/><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1.xml"/><Relationship Id="rId4" Type="http://schemas.openxmlformats.org/officeDocument/2006/relationships/image" Target="../media/image1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oleObject" Target="../embeddings/oleObject7.bin"/><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hyperlink" Target="https://en.wikipedia.org/wiki/Natural_language_processing"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tiff"/><Relationship Id="rId1" Type="http://schemas.openxmlformats.org/officeDocument/2006/relationships/slideLayout" Target="../slideLayouts/slideLayout2.xml"/><Relationship Id="rId4" Type="http://schemas.openxmlformats.org/officeDocument/2006/relationships/image" Target="../media/image17.tiff"/></Relationships>
</file>

<file path=ppt/slides/_rels/slide41.xml.rels><?xml version="1.0" encoding="UTF-8" standalone="yes"?>
<Relationships xmlns="http://schemas.openxmlformats.org/package/2006/relationships"><Relationship Id="rId2" Type="http://schemas.openxmlformats.org/officeDocument/2006/relationships/image" Target="../media/image20.tif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36.emf"/><Relationship Id="rId7" Type="http://schemas.openxmlformats.org/officeDocument/2006/relationships/image" Target="../media/image40.png"/><Relationship Id="rId2" Type="http://schemas.openxmlformats.org/officeDocument/2006/relationships/image" Target="NUL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64.xml.rels><?xml version="1.0" encoding="UTF-8" standalone="yes"?>
<Relationships xmlns="http://schemas.openxmlformats.org/package/2006/relationships"><Relationship Id="rId3" Type="http://schemas.openxmlformats.org/officeDocument/2006/relationships/image" Target="../media/image36.emf"/><Relationship Id="rId7" Type="http://schemas.openxmlformats.org/officeDocument/2006/relationships/image" Target="../media/image40.png"/><Relationship Id="rId2" Type="http://schemas.openxmlformats.org/officeDocument/2006/relationships/image" Target="NUL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65.xml.rels><?xml version="1.0" encoding="UTF-8" standalone="yes"?>
<Relationships xmlns="http://schemas.openxmlformats.org/package/2006/relationships"><Relationship Id="rId3" Type="http://schemas.openxmlformats.org/officeDocument/2006/relationships/image" Target="../media/image36.emf"/><Relationship Id="rId7" Type="http://schemas.openxmlformats.org/officeDocument/2006/relationships/image" Target="../media/image40.png"/><Relationship Id="rId2" Type="http://schemas.openxmlformats.org/officeDocument/2006/relationships/image" Target="NUL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66.xml.rels><?xml version="1.0" encoding="UTF-8" standalone="yes"?>
<Relationships xmlns="http://schemas.openxmlformats.org/package/2006/relationships"><Relationship Id="rId3" Type="http://schemas.openxmlformats.org/officeDocument/2006/relationships/image" Target="../media/image36.emf"/><Relationship Id="rId7" Type="http://schemas.openxmlformats.org/officeDocument/2006/relationships/image" Target="../media/image40.png"/><Relationship Id="rId2" Type="http://schemas.openxmlformats.org/officeDocument/2006/relationships/image" Target="NUL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67.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6.emf"/><Relationship Id="rId7" Type="http://schemas.openxmlformats.org/officeDocument/2006/relationships/image" Target="../media/image42.png"/><Relationship Id="rId2" Type="http://schemas.openxmlformats.org/officeDocument/2006/relationships/image" Target="NUL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38.png"/><Relationship Id="rId4" Type="http://schemas.openxmlformats.org/officeDocument/2006/relationships/image" Target="../media/image37.png"/></Relationships>
</file>

<file path=ppt/slides/_rels/slide68.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47.png"/><Relationship Id="rId2" Type="http://schemas.openxmlformats.org/officeDocument/2006/relationships/image" Target="../media/image48.png"/><Relationship Id="rId1" Type="http://schemas.openxmlformats.org/officeDocument/2006/relationships/slideLayout" Target="../slideLayouts/slideLayout7.xml"/><Relationship Id="rId6" Type="http://schemas.openxmlformats.org/officeDocument/2006/relationships/image" Target="../media/image49.png"/><Relationship Id="rId5" Type="http://schemas.openxmlformats.org/officeDocument/2006/relationships/image" Target="../media/image46.png"/><Relationship Id="rId4" Type="http://schemas.openxmlformats.org/officeDocument/2006/relationships/image" Target="../media/image45.png"/></Relationships>
</file>

<file path=ppt/slides/_rels/slide71.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46.png"/><Relationship Id="rId7" Type="http://schemas.openxmlformats.org/officeDocument/2006/relationships/image" Target="../media/image53.png"/><Relationship Id="rId2" Type="http://schemas.openxmlformats.org/officeDocument/2006/relationships/image" Target="../media/image50.png"/><Relationship Id="rId1" Type="http://schemas.openxmlformats.org/officeDocument/2006/relationships/slideLayout" Target="../slideLayouts/slideLayout7.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45.png"/></Relationships>
</file>

<file path=ppt/slides/_rels/slide72.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6.png"/><Relationship Id="rId7" Type="http://schemas.openxmlformats.org/officeDocument/2006/relationships/image" Target="../media/image52.png"/><Relationship Id="rId2" Type="http://schemas.openxmlformats.org/officeDocument/2006/relationships/image" Target="../media/image50.png"/><Relationship Id="rId1" Type="http://schemas.openxmlformats.org/officeDocument/2006/relationships/slideLayout" Target="../slideLayouts/slideLayout7.xml"/><Relationship Id="rId6" Type="http://schemas.openxmlformats.org/officeDocument/2006/relationships/image" Target="../media/image51.png"/><Relationship Id="rId5" Type="http://schemas.openxmlformats.org/officeDocument/2006/relationships/image" Target="../media/image45.png"/><Relationship Id="rId4" Type="http://schemas.openxmlformats.org/officeDocument/2006/relationships/image" Target="../media/image55.png"/><Relationship Id="rId9" Type="http://schemas.openxmlformats.org/officeDocument/2006/relationships/image" Target="../media/image54.png"/></Relationships>
</file>

<file path=ppt/slides/_rels/slide73.xml.rels><?xml version="1.0" encoding="UTF-8" standalone="yes"?>
<Relationships xmlns="http://schemas.openxmlformats.org/package/2006/relationships"><Relationship Id="rId8" Type="http://schemas.openxmlformats.org/officeDocument/2006/relationships/image" Target="../media/image57.png"/><Relationship Id="rId13" Type="http://schemas.openxmlformats.org/officeDocument/2006/relationships/image" Target="../media/image62.png"/><Relationship Id="rId3" Type="http://schemas.openxmlformats.org/officeDocument/2006/relationships/image" Target="../media/image45.png"/><Relationship Id="rId7" Type="http://schemas.openxmlformats.org/officeDocument/2006/relationships/image" Target="../media/image56.png"/><Relationship Id="rId12" Type="http://schemas.openxmlformats.org/officeDocument/2006/relationships/image" Target="../media/image61.png"/><Relationship Id="rId2" Type="http://schemas.openxmlformats.org/officeDocument/2006/relationships/image" Target="../media/image50.png"/><Relationship Id="rId16" Type="http://schemas.openxmlformats.org/officeDocument/2006/relationships/image" Target="../media/image54.png"/><Relationship Id="rId1" Type="http://schemas.openxmlformats.org/officeDocument/2006/relationships/slideLayout" Target="../slideLayouts/slideLayout7.xml"/><Relationship Id="rId6" Type="http://schemas.openxmlformats.org/officeDocument/2006/relationships/image" Target="../media/image52.png"/><Relationship Id="rId11" Type="http://schemas.openxmlformats.org/officeDocument/2006/relationships/image" Target="../media/image60.png"/><Relationship Id="rId5" Type="http://schemas.openxmlformats.org/officeDocument/2006/relationships/image" Target="../media/image51.png"/><Relationship Id="rId15" Type="http://schemas.openxmlformats.org/officeDocument/2006/relationships/image" Target="../media/image53.png"/><Relationship Id="rId10" Type="http://schemas.openxmlformats.org/officeDocument/2006/relationships/image" Target="../media/image59.png"/><Relationship Id="rId4" Type="http://schemas.openxmlformats.org/officeDocument/2006/relationships/image" Target="../media/image46.png"/><Relationship Id="rId9" Type="http://schemas.openxmlformats.org/officeDocument/2006/relationships/image" Target="../media/image58.png"/><Relationship Id="rId14" Type="http://schemas.openxmlformats.org/officeDocument/2006/relationships/image" Target="../media/image55.png"/></Relationships>
</file>

<file path=ppt/slides/_rels/slide74.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64.png"/><Relationship Id="rId7" Type="http://schemas.openxmlformats.org/officeDocument/2006/relationships/image" Target="../media/image46.png"/><Relationship Id="rId2" Type="http://schemas.openxmlformats.org/officeDocument/2006/relationships/image" Target="../media/image63.png"/><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image" Target="../media/image66.png"/><Relationship Id="rId4" Type="http://schemas.openxmlformats.org/officeDocument/2006/relationships/image" Target="../media/image65.png"/></Relationships>
</file>

<file path=ppt/slides/_rels/slide75.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64.png"/><Relationship Id="rId7" Type="http://schemas.openxmlformats.org/officeDocument/2006/relationships/image" Target="../media/image46.png"/><Relationship Id="rId2" Type="http://schemas.openxmlformats.org/officeDocument/2006/relationships/image" Target="../media/image63.png"/><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image" Target="../media/image66.png"/><Relationship Id="rId4" Type="http://schemas.openxmlformats.org/officeDocument/2006/relationships/image" Target="../media/image65.png"/><Relationship Id="rId9" Type="http://schemas.openxmlformats.org/officeDocument/2006/relationships/image" Target="../media/image68.png"/></Relationships>
</file>

<file path=ppt/slides/_rels/slide76.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64.png"/><Relationship Id="rId7" Type="http://schemas.openxmlformats.org/officeDocument/2006/relationships/image" Target="../media/image46.png"/><Relationship Id="rId2" Type="http://schemas.openxmlformats.org/officeDocument/2006/relationships/image" Target="../media/image63.png"/><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image" Target="../media/image66.png"/><Relationship Id="rId10" Type="http://schemas.openxmlformats.org/officeDocument/2006/relationships/image" Target="../media/image69.png"/><Relationship Id="rId4" Type="http://schemas.openxmlformats.org/officeDocument/2006/relationships/image" Target="../media/image65.png"/><Relationship Id="rId9" Type="http://schemas.openxmlformats.org/officeDocument/2006/relationships/image" Target="../media/image68.png"/></Relationships>
</file>

<file path=ppt/slides/_rels/slide77.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64.png"/><Relationship Id="rId7" Type="http://schemas.openxmlformats.org/officeDocument/2006/relationships/image" Target="../media/image46.png"/><Relationship Id="rId2" Type="http://schemas.openxmlformats.org/officeDocument/2006/relationships/image" Target="../media/image63.png"/><Relationship Id="rId1" Type="http://schemas.openxmlformats.org/officeDocument/2006/relationships/slideLayout" Target="../slideLayouts/slideLayout7.xml"/><Relationship Id="rId6" Type="http://schemas.openxmlformats.org/officeDocument/2006/relationships/image" Target="../media/image44.png"/><Relationship Id="rId11" Type="http://schemas.openxmlformats.org/officeDocument/2006/relationships/image" Target="../media/image71.png"/><Relationship Id="rId5" Type="http://schemas.openxmlformats.org/officeDocument/2006/relationships/image" Target="../media/image66.png"/><Relationship Id="rId10" Type="http://schemas.openxmlformats.org/officeDocument/2006/relationships/image" Target="../media/image69.png"/><Relationship Id="rId4" Type="http://schemas.openxmlformats.org/officeDocument/2006/relationships/image" Target="../media/image65.png"/><Relationship Id="rId9" Type="http://schemas.openxmlformats.org/officeDocument/2006/relationships/image" Target="../media/image70.png"/></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8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8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8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81.emf"/><Relationship Id="rId2" Type="http://schemas.openxmlformats.org/officeDocument/2006/relationships/image" Target="../media/image80.emf"/><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81.emf"/><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82.emf"/><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hyperlink" Target="https://colab.research.google.com/github/daniel-acuna/applied_deep_learning/blob/master/RNN/lstm_text_classification_and_embeddings.ipynb" TargetMode="Externa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2.xml"/><Relationship Id="rId4" Type="http://schemas.openxmlformats.org/officeDocument/2006/relationships/image" Target="../media/image89.png"/></Relationships>
</file>

<file path=ppt/slides/_rels/slide9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2.xml"/><Relationship Id="rId4" Type="http://schemas.openxmlformats.org/officeDocument/2006/relationships/image" Target="../media/image8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D2A21B-2882-5121-799B-A47863465DB5}"/>
              </a:ext>
            </a:extLst>
          </p:cNvPr>
          <p:cNvSpPr>
            <a:spLocks noGrp="1"/>
          </p:cNvSpPr>
          <p:nvPr>
            <p:ph type="ctrTitle"/>
          </p:nvPr>
        </p:nvSpPr>
        <p:spPr/>
        <p:txBody>
          <a:bodyPr/>
          <a:lstStyle/>
          <a:p>
            <a:r>
              <a:rPr lang="en-US"/>
              <a:t>CSCI 7000 - AI for Science</a:t>
            </a:r>
          </a:p>
        </p:txBody>
      </p:sp>
      <p:sp>
        <p:nvSpPr>
          <p:cNvPr id="3" name="Subtitle 2">
            <a:extLst>
              <a:ext uri="{FF2B5EF4-FFF2-40B4-BE49-F238E27FC236}">
                <a16:creationId xmlns:a16="http://schemas.microsoft.com/office/drawing/2014/main" id="{76B8FD2C-553D-02F0-F1B7-73DDFA49B406}"/>
              </a:ext>
            </a:extLst>
          </p:cNvPr>
          <p:cNvSpPr>
            <a:spLocks noGrp="1"/>
          </p:cNvSpPr>
          <p:nvPr>
            <p:ph type="subTitle" idx="1"/>
          </p:nvPr>
        </p:nvSpPr>
        <p:spPr>
          <a:xfrm>
            <a:off x="1524000" y="3602038"/>
            <a:ext cx="9144000" cy="2615882"/>
          </a:xfrm>
        </p:spPr>
        <p:txBody>
          <a:bodyPr>
            <a:normAutofit/>
          </a:bodyPr>
          <a:lstStyle/>
          <a:p>
            <a:r>
              <a:rPr lang="en-US" b="1"/>
              <a:t>Week 5: Beyond citations: full-text natural language processing, key phrase generation, embeddings</a:t>
            </a:r>
          </a:p>
          <a:p>
            <a:endParaRPr lang="en-US"/>
          </a:p>
          <a:p>
            <a:r>
              <a:rPr lang="en-US"/>
              <a:t>Daniel Acuna</a:t>
            </a:r>
          </a:p>
          <a:p>
            <a:r>
              <a:rPr lang="en-US"/>
              <a:t>Computer Science Department</a:t>
            </a:r>
          </a:p>
          <a:p>
            <a:r>
              <a:rPr lang="en-US"/>
              <a:t>University of Colorado at Boulder</a:t>
            </a:r>
          </a:p>
        </p:txBody>
      </p:sp>
    </p:spTree>
    <p:extLst>
      <p:ext uri="{BB962C8B-B14F-4D97-AF65-F5344CB8AC3E}">
        <p14:creationId xmlns:p14="http://schemas.microsoft.com/office/powerpoint/2010/main" val="18694826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ACF09B01-3EEC-1582-D0F4-206997A8E0CA}"/>
              </a:ext>
            </a:extLst>
          </p:cNvPr>
          <p:cNvSpPr>
            <a:spLocks noGrp="1" noChangeArrowheads="1"/>
          </p:cNvSpPr>
          <p:nvPr>
            <p:ph type="body" idx="1"/>
          </p:nvPr>
        </p:nvSpPr>
        <p:spPr>
          <a:xfrm>
            <a:off x="2514600" y="1295400"/>
            <a:ext cx="7772400" cy="4876800"/>
          </a:xfrm>
        </p:spPr>
        <p:txBody>
          <a:bodyPr/>
          <a:lstStyle/>
          <a:p>
            <a:pPr>
              <a:buFontTx/>
              <a:buNone/>
            </a:pPr>
            <a:r>
              <a:rPr lang="en-US" altLang="en-US"/>
              <a:t>1. A generative model for documents</a:t>
            </a:r>
          </a:p>
          <a:p>
            <a:pPr>
              <a:buFontTx/>
              <a:buNone/>
            </a:pPr>
            <a:r>
              <a:rPr lang="en-US" altLang="en-US"/>
              <a:t>2. Discovering topics with Gibbs sampling</a:t>
            </a:r>
          </a:p>
          <a:p>
            <a:pPr>
              <a:buFontTx/>
              <a:buNone/>
            </a:pPr>
            <a:r>
              <a:rPr lang="en-US" altLang="en-US"/>
              <a:t>3. Results</a:t>
            </a:r>
          </a:p>
          <a:p>
            <a:pPr lvl="1"/>
            <a:r>
              <a:rPr lang="en-US" altLang="en-US"/>
              <a:t>Topics and classes</a:t>
            </a:r>
          </a:p>
          <a:p>
            <a:pPr lvl="1"/>
            <a:r>
              <a:rPr lang="en-US" altLang="en-US"/>
              <a:t>Topic dynamics</a:t>
            </a:r>
          </a:p>
          <a:p>
            <a:pPr>
              <a:buFontTx/>
              <a:buNone/>
            </a:pPr>
            <a:endParaRPr lang="en-US" altLang="en-US"/>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587EBB-B0C0-2A47-A405-3D4412F6CA27}"/>
              </a:ext>
            </a:extLst>
          </p:cNvPr>
          <p:cNvSpPr>
            <a:spLocks noGrp="1"/>
          </p:cNvSpPr>
          <p:nvPr>
            <p:ph type="title"/>
          </p:nvPr>
        </p:nvSpPr>
        <p:spPr/>
        <p:txBody>
          <a:bodyPr/>
          <a:lstStyle/>
          <a:p>
            <a:r>
              <a:rPr lang="en-US"/>
              <a:t>Negative Contrastive Estimation (NCE)</a:t>
            </a:r>
          </a:p>
        </p:txBody>
      </p:sp>
      <p:sp>
        <p:nvSpPr>
          <p:cNvPr id="3" name="Content Placeholder 2">
            <a:extLst>
              <a:ext uri="{FF2B5EF4-FFF2-40B4-BE49-F238E27FC236}">
                <a16:creationId xmlns:a16="http://schemas.microsoft.com/office/drawing/2014/main" id="{20861EE0-D91F-EC41-B8BA-1045E6342AFA}"/>
              </a:ext>
            </a:extLst>
          </p:cNvPr>
          <p:cNvSpPr>
            <a:spLocks noGrp="1"/>
          </p:cNvSpPr>
          <p:nvPr>
            <p:ph idx="1"/>
          </p:nvPr>
        </p:nvSpPr>
        <p:spPr>
          <a:xfrm>
            <a:off x="1981200" y="3001070"/>
            <a:ext cx="8229600" cy="3552130"/>
          </a:xfrm>
        </p:spPr>
        <p:txBody>
          <a:bodyPr>
            <a:normAutofit/>
          </a:bodyPr>
          <a:lstStyle/>
          <a:p>
            <a:r>
              <a:rPr lang="en-US"/>
              <a:t>Attempts to maximize the log probability of softmax:</a:t>
            </a:r>
          </a:p>
          <a:p>
            <a:endParaRPr lang="en-US"/>
          </a:p>
          <a:p>
            <a:endParaRPr lang="en-US"/>
          </a:p>
          <a:p>
            <a:r>
              <a:rPr lang="en-US"/>
              <a:t>where </a:t>
            </a:r>
            <a:r>
              <a:rPr lang="en-US" i="1"/>
              <a:t>Pn</a:t>
            </a:r>
            <a:r>
              <a:rPr lang="en-US"/>
              <a:t>(</a:t>
            </a:r>
            <a:r>
              <a:rPr lang="en-US" i="1"/>
              <a:t>w</a:t>
            </a:r>
            <a:r>
              <a:rPr lang="en-US"/>
              <a:t>) is a “noise distribution” (random words)</a:t>
            </a:r>
          </a:p>
        </p:txBody>
      </p:sp>
      <p:pic>
        <p:nvPicPr>
          <p:cNvPr id="4" name="Picture 3">
            <a:extLst>
              <a:ext uri="{FF2B5EF4-FFF2-40B4-BE49-F238E27FC236}">
                <a16:creationId xmlns:a16="http://schemas.microsoft.com/office/drawing/2014/main" id="{CEFD2766-675B-F14E-A6AB-5B8999E1042B}"/>
              </a:ext>
            </a:extLst>
          </p:cNvPr>
          <p:cNvPicPr>
            <a:picLocks noChangeAspect="1"/>
          </p:cNvPicPr>
          <p:nvPr/>
        </p:nvPicPr>
        <p:blipFill>
          <a:blip r:embed="rId2"/>
          <a:stretch>
            <a:fillRect/>
          </a:stretch>
        </p:blipFill>
        <p:spPr>
          <a:xfrm>
            <a:off x="2971800" y="4267200"/>
            <a:ext cx="6248400" cy="899702"/>
          </a:xfrm>
          <a:prstGeom prst="rect">
            <a:avLst/>
          </a:prstGeom>
        </p:spPr>
      </p:pic>
      <p:pic>
        <p:nvPicPr>
          <p:cNvPr id="5" name="Picture 6" descr="word2vec_full_softmax">
            <a:extLst>
              <a:ext uri="{FF2B5EF4-FFF2-40B4-BE49-F238E27FC236}">
                <a16:creationId xmlns:a16="http://schemas.microsoft.com/office/drawing/2014/main" id="{11AD3E1B-9A1F-634C-887E-31143E691F6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667" r="19167"/>
          <a:stretch/>
        </p:blipFill>
        <p:spPr bwMode="auto">
          <a:xfrm>
            <a:off x="4191001" y="1477778"/>
            <a:ext cx="3432643" cy="10882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666297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1BBB6A-E3A3-7E4D-9193-239D0B415F57}"/>
              </a:ext>
            </a:extLst>
          </p:cNvPr>
          <p:cNvSpPr>
            <a:spLocks noGrp="1"/>
          </p:cNvSpPr>
          <p:nvPr>
            <p:ph type="title"/>
          </p:nvPr>
        </p:nvSpPr>
        <p:spPr/>
        <p:txBody>
          <a:bodyPr/>
          <a:lstStyle/>
          <a:p>
            <a:r>
              <a:rPr lang="en-US"/>
              <a:t>Tensorflow implementation</a:t>
            </a:r>
          </a:p>
        </p:txBody>
      </p:sp>
      <p:pic>
        <p:nvPicPr>
          <p:cNvPr id="7170" name="Picture 2" descr="word2vec_negative_sampling">
            <a:extLst>
              <a:ext uri="{FF2B5EF4-FFF2-40B4-BE49-F238E27FC236}">
                <a16:creationId xmlns:a16="http://schemas.microsoft.com/office/drawing/2014/main" id="{53F4FEDF-268B-F342-B764-04313ACCDDE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778261" y="1173163"/>
            <a:ext cx="4635478" cy="53800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909126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10EF09-2FF3-0A46-BFB5-473F0728E7D1}"/>
              </a:ext>
            </a:extLst>
          </p:cNvPr>
          <p:cNvSpPr>
            <a:spLocks noGrp="1"/>
          </p:cNvSpPr>
          <p:nvPr>
            <p:ph type="title"/>
          </p:nvPr>
        </p:nvSpPr>
        <p:spPr/>
        <p:txBody>
          <a:bodyPr/>
          <a:lstStyle/>
          <a:p>
            <a:r>
              <a:rPr lang="en-US"/>
              <a:t>GloVe vectors</a:t>
            </a:r>
          </a:p>
        </p:txBody>
      </p:sp>
      <p:pic>
        <p:nvPicPr>
          <p:cNvPr id="8194" name="Picture 2">
            <a:extLst>
              <a:ext uri="{FF2B5EF4-FFF2-40B4-BE49-F238E27FC236}">
                <a16:creationId xmlns:a16="http://schemas.microsoft.com/office/drawing/2014/main" id="{58C19849-1DD8-A246-B528-3E49A7B09A62}"/>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112471" y="3530600"/>
            <a:ext cx="5358988" cy="114300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55432EB4-EC84-F346-8ECD-CED800A00B98}"/>
              </a:ext>
            </a:extLst>
          </p:cNvPr>
          <p:cNvPicPr>
            <a:picLocks noChangeAspect="1"/>
          </p:cNvPicPr>
          <p:nvPr/>
        </p:nvPicPr>
        <p:blipFill rotWithShape="1">
          <a:blip r:embed="rId3"/>
          <a:srcRect t="16716"/>
          <a:stretch/>
        </p:blipFill>
        <p:spPr>
          <a:xfrm>
            <a:off x="1517824" y="951401"/>
            <a:ext cx="9144000" cy="1981200"/>
          </a:xfrm>
          <a:prstGeom prst="rect">
            <a:avLst/>
          </a:prstGeom>
        </p:spPr>
      </p:pic>
      <p:pic>
        <p:nvPicPr>
          <p:cNvPr id="6" name="Picture 2">
            <a:extLst>
              <a:ext uri="{FF2B5EF4-FFF2-40B4-BE49-F238E27FC236}">
                <a16:creationId xmlns:a16="http://schemas.microsoft.com/office/drawing/2014/main" id="{FAE94B78-3EB7-2B4D-809D-B89C3FB4CAB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27377"/>
          <a:stretch/>
        </p:blipFill>
        <p:spPr bwMode="auto">
          <a:xfrm>
            <a:off x="1752600" y="3200400"/>
            <a:ext cx="3200400" cy="29464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30945499-1543-7E4E-BA14-C7CB114092A9}"/>
              </a:ext>
            </a:extLst>
          </p:cNvPr>
          <p:cNvPicPr>
            <a:picLocks noChangeAspect="1"/>
          </p:cNvPicPr>
          <p:nvPr/>
        </p:nvPicPr>
        <p:blipFill rotWithShape="1">
          <a:blip r:embed="rId5"/>
          <a:srcRect r="39908"/>
          <a:stretch/>
        </p:blipFill>
        <p:spPr>
          <a:xfrm>
            <a:off x="6715898" y="4909648"/>
            <a:ext cx="2152135" cy="723900"/>
          </a:xfrm>
          <a:prstGeom prst="rect">
            <a:avLst/>
          </a:prstGeom>
        </p:spPr>
      </p:pic>
      <p:sp>
        <p:nvSpPr>
          <p:cNvPr id="7" name="TextBox 6">
            <a:extLst>
              <a:ext uri="{FF2B5EF4-FFF2-40B4-BE49-F238E27FC236}">
                <a16:creationId xmlns:a16="http://schemas.microsoft.com/office/drawing/2014/main" id="{310B76E5-4DF3-EA4D-A66D-059107207E06}"/>
              </a:ext>
            </a:extLst>
          </p:cNvPr>
          <p:cNvSpPr txBox="1"/>
          <p:nvPr/>
        </p:nvSpPr>
        <p:spPr>
          <a:xfrm>
            <a:off x="5279524" y="5962135"/>
            <a:ext cx="5159877" cy="646331"/>
          </a:xfrm>
          <a:prstGeom prst="rect">
            <a:avLst/>
          </a:prstGeom>
          <a:noFill/>
        </p:spPr>
        <p:txBody>
          <a:bodyPr wrap="square" rtlCol="0">
            <a:spAutoFit/>
          </a:bodyPr>
          <a:lstStyle/>
          <a:p>
            <a:r>
              <a:rPr lang="en-US"/>
              <a:t>We try to learn work representations </a:t>
            </a:r>
            <a:r>
              <a:rPr lang="en-US" i="1"/>
              <a:t>w</a:t>
            </a:r>
            <a:r>
              <a:rPr lang="en-US"/>
              <a:t> so that some function of them predicts their ratio</a:t>
            </a:r>
          </a:p>
        </p:txBody>
      </p:sp>
    </p:spTree>
    <p:extLst>
      <p:ext uri="{BB962C8B-B14F-4D97-AF65-F5344CB8AC3E}">
        <p14:creationId xmlns:p14="http://schemas.microsoft.com/office/powerpoint/2010/main" val="391337359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1A8885-50DA-B741-8547-447C9B30E105}"/>
              </a:ext>
            </a:extLst>
          </p:cNvPr>
          <p:cNvSpPr>
            <a:spLocks noGrp="1"/>
          </p:cNvSpPr>
          <p:nvPr>
            <p:ph type="title"/>
          </p:nvPr>
        </p:nvSpPr>
        <p:spPr/>
        <p:txBody>
          <a:bodyPr/>
          <a:lstStyle/>
          <a:p>
            <a:r>
              <a:rPr lang="en-US"/>
              <a:t>GloVe vectors</a:t>
            </a:r>
          </a:p>
        </p:txBody>
      </p:sp>
      <p:sp>
        <p:nvSpPr>
          <p:cNvPr id="3" name="Content Placeholder 2">
            <a:extLst>
              <a:ext uri="{FF2B5EF4-FFF2-40B4-BE49-F238E27FC236}">
                <a16:creationId xmlns:a16="http://schemas.microsoft.com/office/drawing/2014/main" id="{65648E56-9DCB-5544-9279-37EFAAB59528}"/>
              </a:ext>
            </a:extLst>
          </p:cNvPr>
          <p:cNvSpPr>
            <a:spLocks noGrp="1"/>
          </p:cNvSpPr>
          <p:nvPr>
            <p:ph idx="1"/>
          </p:nvPr>
        </p:nvSpPr>
        <p:spPr>
          <a:xfrm>
            <a:off x="1981200" y="1600201"/>
            <a:ext cx="8229600" cy="2286000"/>
          </a:xfrm>
        </p:spPr>
        <p:txBody>
          <a:bodyPr/>
          <a:lstStyle/>
          <a:p>
            <a:r>
              <a:rPr lang="en-US"/>
              <a:t>We want to represent relationships such as this</a:t>
            </a:r>
          </a:p>
          <a:p>
            <a:endParaRPr lang="en-US"/>
          </a:p>
          <a:p>
            <a:pPr marL="0" indent="0" algn="ctr">
              <a:buNone/>
            </a:pPr>
            <a:r>
              <a:rPr lang="en-US" i="1"/>
              <a:t>w</a:t>
            </a:r>
            <a:r>
              <a:rPr lang="en-US"/>
              <a:t>(queen) – </a:t>
            </a:r>
            <a:r>
              <a:rPr lang="en-US" i="1"/>
              <a:t>w</a:t>
            </a:r>
            <a:r>
              <a:rPr lang="en-US"/>
              <a:t>(</a:t>
            </a:r>
            <a:r>
              <a:rPr lang="en-US" i="1"/>
              <a:t>woman</a:t>
            </a:r>
            <a:r>
              <a:rPr lang="en-US"/>
              <a:t>) = </a:t>
            </a:r>
            <a:r>
              <a:rPr lang="en-US" i="1"/>
              <a:t>w</a:t>
            </a:r>
            <a:r>
              <a:rPr lang="en-US"/>
              <a:t>(king) – </a:t>
            </a:r>
            <a:r>
              <a:rPr lang="en-US" i="1"/>
              <a:t>w</a:t>
            </a:r>
            <a:r>
              <a:rPr lang="en-US"/>
              <a:t>(man)</a:t>
            </a:r>
            <a:endParaRPr lang="en-US" i="1"/>
          </a:p>
        </p:txBody>
      </p:sp>
      <p:pic>
        <p:nvPicPr>
          <p:cNvPr id="10242" name="Picture 2" descr="The Magic Behind Embedding Models | by Mohamed Gharibi | Towards Data  Science">
            <a:extLst>
              <a:ext uri="{FF2B5EF4-FFF2-40B4-BE49-F238E27FC236}">
                <a16:creationId xmlns:a16="http://schemas.microsoft.com/office/drawing/2014/main" id="{4B50E8B6-33F3-BD49-A27C-36A8D72717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63950" y="4152900"/>
            <a:ext cx="4864100" cy="2209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968881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BEA5CB-E2E1-E54E-AB4C-8C7501066662}"/>
              </a:ext>
            </a:extLst>
          </p:cNvPr>
          <p:cNvSpPr>
            <a:spLocks noGrp="1"/>
          </p:cNvSpPr>
          <p:nvPr>
            <p:ph type="title"/>
          </p:nvPr>
        </p:nvSpPr>
        <p:spPr/>
        <p:txBody>
          <a:bodyPr/>
          <a:lstStyle/>
          <a:p>
            <a:r>
              <a:rPr lang="en-US"/>
              <a:t>GloVe vectors</a:t>
            </a:r>
          </a:p>
        </p:txBody>
      </p:sp>
      <p:sp>
        <p:nvSpPr>
          <p:cNvPr id="3" name="Content Placeholder 2">
            <a:extLst>
              <a:ext uri="{FF2B5EF4-FFF2-40B4-BE49-F238E27FC236}">
                <a16:creationId xmlns:a16="http://schemas.microsoft.com/office/drawing/2014/main" id="{F085DE96-1217-7249-8D20-FEB15CC7F8BD}"/>
              </a:ext>
            </a:extLst>
          </p:cNvPr>
          <p:cNvSpPr>
            <a:spLocks noGrp="1"/>
          </p:cNvSpPr>
          <p:nvPr>
            <p:ph idx="1"/>
          </p:nvPr>
        </p:nvSpPr>
        <p:spPr>
          <a:xfrm>
            <a:off x="1981200" y="3048000"/>
            <a:ext cx="8229600" cy="3733800"/>
          </a:xfrm>
        </p:spPr>
        <p:txBody>
          <a:bodyPr>
            <a:normAutofit/>
          </a:bodyPr>
          <a:lstStyle/>
          <a:p>
            <a:r>
              <a:rPr lang="en-US"/>
              <a:t>Let’s approximate</a:t>
            </a:r>
          </a:p>
          <a:p>
            <a:endParaRPr lang="en-US"/>
          </a:p>
          <a:p>
            <a:endParaRPr lang="en-US"/>
          </a:p>
          <a:p>
            <a:r>
              <a:rPr lang="en-US" i="1"/>
              <a:t>F</a:t>
            </a:r>
            <a:r>
              <a:rPr lang="en-US"/>
              <a:t> is an arbitrary function</a:t>
            </a:r>
          </a:p>
          <a:p>
            <a:r>
              <a:rPr lang="en-US" i="1"/>
              <a:t>w</a:t>
            </a:r>
            <a:r>
              <a:rPr lang="en-US"/>
              <a:t> are vectors</a:t>
            </a:r>
          </a:p>
          <a:p>
            <a:r>
              <a:rPr lang="en-US"/>
              <a:t>We want </a:t>
            </a:r>
            <a:r>
              <a:rPr lang="en-US" i="1"/>
              <a:t>F</a:t>
            </a:r>
            <a:r>
              <a:rPr lang="en-US"/>
              <a:t> to predict the ratios because ratios are more “distinguishable” than probabilities</a:t>
            </a:r>
          </a:p>
        </p:txBody>
      </p:sp>
      <p:pic>
        <p:nvPicPr>
          <p:cNvPr id="4" name="Picture 3">
            <a:extLst>
              <a:ext uri="{FF2B5EF4-FFF2-40B4-BE49-F238E27FC236}">
                <a16:creationId xmlns:a16="http://schemas.microsoft.com/office/drawing/2014/main" id="{18A1D49B-CF9A-AF4B-A87B-5CE4806B61ED}"/>
              </a:ext>
            </a:extLst>
          </p:cNvPr>
          <p:cNvPicPr>
            <a:picLocks noChangeAspect="1"/>
          </p:cNvPicPr>
          <p:nvPr/>
        </p:nvPicPr>
        <p:blipFill rotWithShape="1">
          <a:blip r:embed="rId2"/>
          <a:srcRect r="39362"/>
          <a:stretch/>
        </p:blipFill>
        <p:spPr>
          <a:xfrm>
            <a:off x="5010150" y="3733800"/>
            <a:ext cx="2171700" cy="723900"/>
          </a:xfrm>
          <a:prstGeom prst="rect">
            <a:avLst/>
          </a:prstGeom>
        </p:spPr>
      </p:pic>
      <p:pic>
        <p:nvPicPr>
          <p:cNvPr id="5" name="Picture 2">
            <a:extLst>
              <a:ext uri="{FF2B5EF4-FFF2-40B4-BE49-F238E27FC236}">
                <a16:creationId xmlns:a16="http://schemas.microsoft.com/office/drawing/2014/main" id="{7BDB372B-8CA7-C84D-AD55-F339A5DDCE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80608" y="1447799"/>
            <a:ext cx="6430784" cy="13716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329507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9C0BDE-D939-7148-B88A-B9CD08536589}"/>
              </a:ext>
            </a:extLst>
          </p:cNvPr>
          <p:cNvSpPr>
            <a:spLocks noGrp="1"/>
          </p:cNvSpPr>
          <p:nvPr>
            <p:ph type="title"/>
          </p:nvPr>
        </p:nvSpPr>
        <p:spPr/>
        <p:txBody>
          <a:bodyPr/>
          <a:lstStyle/>
          <a:p>
            <a:r>
              <a:rPr lang="en-US"/>
              <a:t>GloVe vectors</a:t>
            </a:r>
          </a:p>
        </p:txBody>
      </p:sp>
      <p:sp>
        <p:nvSpPr>
          <p:cNvPr id="3" name="Content Placeholder 2">
            <a:extLst>
              <a:ext uri="{FF2B5EF4-FFF2-40B4-BE49-F238E27FC236}">
                <a16:creationId xmlns:a16="http://schemas.microsoft.com/office/drawing/2014/main" id="{4A04C7FB-78AC-224C-B00F-1CFC7430BD83}"/>
              </a:ext>
            </a:extLst>
          </p:cNvPr>
          <p:cNvSpPr>
            <a:spLocks noGrp="1"/>
          </p:cNvSpPr>
          <p:nvPr>
            <p:ph idx="1"/>
          </p:nvPr>
        </p:nvSpPr>
        <p:spPr/>
        <p:txBody>
          <a:bodyPr/>
          <a:lstStyle/>
          <a:p>
            <a:r>
              <a:rPr lang="en-US"/>
              <a:t>Because vectors are linear structures</a:t>
            </a:r>
          </a:p>
          <a:p>
            <a:endParaRPr lang="en-US"/>
          </a:p>
          <a:p>
            <a:endParaRPr lang="en-US"/>
          </a:p>
          <a:p>
            <a:r>
              <a:rPr lang="en-US"/>
              <a:t>We further simplify </a:t>
            </a:r>
            <a:r>
              <a:rPr lang="en-US" i="1"/>
              <a:t>F</a:t>
            </a:r>
            <a:r>
              <a:rPr lang="en-US"/>
              <a:t> to act on an scalar instead of a vector</a:t>
            </a:r>
          </a:p>
        </p:txBody>
      </p:sp>
      <p:pic>
        <p:nvPicPr>
          <p:cNvPr id="4" name="Picture 3">
            <a:extLst>
              <a:ext uri="{FF2B5EF4-FFF2-40B4-BE49-F238E27FC236}">
                <a16:creationId xmlns:a16="http://schemas.microsoft.com/office/drawing/2014/main" id="{A5B6F74D-38E9-794D-BE1D-1666234DBC92}"/>
              </a:ext>
            </a:extLst>
          </p:cNvPr>
          <p:cNvPicPr>
            <a:picLocks noChangeAspect="1"/>
          </p:cNvPicPr>
          <p:nvPr/>
        </p:nvPicPr>
        <p:blipFill rotWithShape="1">
          <a:blip r:embed="rId2"/>
          <a:srcRect r="36139"/>
          <a:stretch/>
        </p:blipFill>
        <p:spPr>
          <a:xfrm>
            <a:off x="4867275" y="2349500"/>
            <a:ext cx="2457450" cy="774700"/>
          </a:xfrm>
          <a:prstGeom prst="rect">
            <a:avLst/>
          </a:prstGeom>
        </p:spPr>
      </p:pic>
      <p:pic>
        <p:nvPicPr>
          <p:cNvPr id="5" name="Picture 4">
            <a:extLst>
              <a:ext uri="{FF2B5EF4-FFF2-40B4-BE49-F238E27FC236}">
                <a16:creationId xmlns:a16="http://schemas.microsoft.com/office/drawing/2014/main" id="{DF9E2141-44A0-7A42-8F21-C79C8DCA0540}"/>
              </a:ext>
            </a:extLst>
          </p:cNvPr>
          <p:cNvPicPr>
            <a:picLocks noChangeAspect="1"/>
          </p:cNvPicPr>
          <p:nvPr/>
        </p:nvPicPr>
        <p:blipFill rotWithShape="1">
          <a:blip r:embed="rId3"/>
          <a:srcRect r="32178"/>
          <a:stretch/>
        </p:blipFill>
        <p:spPr>
          <a:xfrm>
            <a:off x="4791075" y="4648200"/>
            <a:ext cx="2609850" cy="800100"/>
          </a:xfrm>
          <a:prstGeom prst="rect">
            <a:avLst/>
          </a:prstGeom>
        </p:spPr>
      </p:pic>
    </p:spTree>
    <p:extLst>
      <p:ext uri="{BB962C8B-B14F-4D97-AF65-F5344CB8AC3E}">
        <p14:creationId xmlns:p14="http://schemas.microsoft.com/office/powerpoint/2010/main" val="226754134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4C9D4F-6F3B-FA4C-BFCF-4DDC114F3EC4}"/>
              </a:ext>
            </a:extLst>
          </p:cNvPr>
          <p:cNvSpPr>
            <a:spLocks noGrp="1"/>
          </p:cNvSpPr>
          <p:nvPr>
            <p:ph type="title"/>
          </p:nvPr>
        </p:nvSpPr>
        <p:spPr/>
        <p:txBody>
          <a:bodyPr/>
          <a:lstStyle/>
          <a:p>
            <a:r>
              <a:rPr lang="en-US"/>
              <a:t>GloVe vectors</a:t>
            </a:r>
          </a:p>
        </p:txBody>
      </p:sp>
      <p:sp>
        <p:nvSpPr>
          <p:cNvPr id="3" name="Content Placeholder 2">
            <a:extLst>
              <a:ext uri="{FF2B5EF4-FFF2-40B4-BE49-F238E27FC236}">
                <a16:creationId xmlns:a16="http://schemas.microsoft.com/office/drawing/2014/main" id="{E9623E99-3A1A-544F-B473-8751B87367B9}"/>
              </a:ext>
            </a:extLst>
          </p:cNvPr>
          <p:cNvSpPr>
            <a:spLocks noGrp="1"/>
          </p:cNvSpPr>
          <p:nvPr>
            <p:ph idx="1"/>
          </p:nvPr>
        </p:nvSpPr>
        <p:spPr>
          <a:xfrm>
            <a:off x="1981200" y="1600200"/>
            <a:ext cx="8229600" cy="5029200"/>
          </a:xfrm>
        </p:spPr>
        <p:txBody>
          <a:bodyPr/>
          <a:lstStyle/>
          <a:p>
            <a:r>
              <a:rPr lang="en-US"/>
              <a:t>We then require </a:t>
            </a:r>
            <a:r>
              <a:rPr lang="en-US" i="1"/>
              <a:t>F </a:t>
            </a:r>
            <a:r>
              <a:rPr lang="en-US"/>
              <a:t>to be an homomorphism between for summation and multiplication</a:t>
            </a:r>
          </a:p>
          <a:p>
            <a:r>
              <a:rPr lang="en-US"/>
              <a:t>Satisfy:</a:t>
            </a:r>
          </a:p>
          <a:p>
            <a:endParaRPr lang="en-US"/>
          </a:p>
          <a:p>
            <a:endParaRPr lang="en-US"/>
          </a:p>
          <a:p>
            <a:r>
              <a:rPr lang="en-US"/>
              <a:t>Therefore</a:t>
            </a:r>
          </a:p>
          <a:p>
            <a:endParaRPr lang="en-US"/>
          </a:p>
          <a:p>
            <a:r>
              <a:rPr lang="en-US"/>
              <a:t>Therefore, </a:t>
            </a:r>
            <a:r>
              <a:rPr lang="en-US" i="1"/>
              <a:t>F = </a:t>
            </a:r>
            <a:r>
              <a:rPr lang="en-US"/>
              <a:t>exp</a:t>
            </a:r>
          </a:p>
        </p:txBody>
      </p:sp>
      <p:pic>
        <p:nvPicPr>
          <p:cNvPr id="4" name="Picture 3">
            <a:extLst>
              <a:ext uri="{FF2B5EF4-FFF2-40B4-BE49-F238E27FC236}">
                <a16:creationId xmlns:a16="http://schemas.microsoft.com/office/drawing/2014/main" id="{6E9EEC09-F1F2-664F-97F4-2BE4F2B448CC}"/>
              </a:ext>
            </a:extLst>
          </p:cNvPr>
          <p:cNvPicPr>
            <a:picLocks noChangeAspect="1"/>
          </p:cNvPicPr>
          <p:nvPr/>
        </p:nvPicPr>
        <p:blipFill rotWithShape="1">
          <a:blip r:embed="rId2"/>
          <a:srcRect r="30198"/>
          <a:stretch/>
        </p:blipFill>
        <p:spPr>
          <a:xfrm>
            <a:off x="4752975" y="3009900"/>
            <a:ext cx="2686050" cy="838200"/>
          </a:xfrm>
          <a:prstGeom prst="rect">
            <a:avLst/>
          </a:prstGeom>
        </p:spPr>
      </p:pic>
      <p:pic>
        <p:nvPicPr>
          <p:cNvPr id="6" name="Picture 5">
            <a:extLst>
              <a:ext uri="{FF2B5EF4-FFF2-40B4-BE49-F238E27FC236}">
                <a16:creationId xmlns:a16="http://schemas.microsoft.com/office/drawing/2014/main" id="{D1BD276F-6EE8-C04A-942C-B8AA2EB393EA}"/>
              </a:ext>
            </a:extLst>
          </p:cNvPr>
          <p:cNvPicPr>
            <a:picLocks noChangeAspect="1"/>
          </p:cNvPicPr>
          <p:nvPr/>
        </p:nvPicPr>
        <p:blipFill rotWithShape="1">
          <a:blip r:embed="rId3"/>
          <a:srcRect r="23988"/>
          <a:stretch/>
        </p:blipFill>
        <p:spPr>
          <a:xfrm>
            <a:off x="4572000" y="3980271"/>
            <a:ext cx="3340100" cy="749300"/>
          </a:xfrm>
          <a:prstGeom prst="rect">
            <a:avLst/>
          </a:prstGeom>
        </p:spPr>
      </p:pic>
      <p:pic>
        <p:nvPicPr>
          <p:cNvPr id="9" name="Picture 8">
            <a:extLst>
              <a:ext uri="{FF2B5EF4-FFF2-40B4-BE49-F238E27FC236}">
                <a16:creationId xmlns:a16="http://schemas.microsoft.com/office/drawing/2014/main" id="{B1655D61-CC0B-024B-BC57-17D888DBA851}"/>
              </a:ext>
            </a:extLst>
          </p:cNvPr>
          <p:cNvPicPr>
            <a:picLocks noChangeAspect="1"/>
          </p:cNvPicPr>
          <p:nvPr/>
        </p:nvPicPr>
        <p:blipFill>
          <a:blip r:embed="rId4"/>
          <a:stretch>
            <a:fillRect/>
          </a:stretch>
        </p:blipFill>
        <p:spPr>
          <a:xfrm>
            <a:off x="4914900" y="4861742"/>
            <a:ext cx="2362200" cy="736600"/>
          </a:xfrm>
          <a:prstGeom prst="rect">
            <a:avLst/>
          </a:prstGeom>
        </p:spPr>
      </p:pic>
      <p:pic>
        <p:nvPicPr>
          <p:cNvPr id="10" name="Picture 9">
            <a:extLst>
              <a:ext uri="{FF2B5EF4-FFF2-40B4-BE49-F238E27FC236}">
                <a16:creationId xmlns:a16="http://schemas.microsoft.com/office/drawing/2014/main" id="{10A3DC4C-39F9-A641-BDEC-9203821FD540}"/>
              </a:ext>
            </a:extLst>
          </p:cNvPr>
          <p:cNvPicPr>
            <a:picLocks noChangeAspect="1"/>
          </p:cNvPicPr>
          <p:nvPr/>
        </p:nvPicPr>
        <p:blipFill>
          <a:blip r:embed="rId5"/>
          <a:stretch>
            <a:fillRect/>
          </a:stretch>
        </p:blipFill>
        <p:spPr>
          <a:xfrm>
            <a:off x="3790950" y="6111286"/>
            <a:ext cx="4610100" cy="584200"/>
          </a:xfrm>
          <a:prstGeom prst="rect">
            <a:avLst/>
          </a:prstGeom>
        </p:spPr>
      </p:pic>
    </p:spTree>
    <p:extLst>
      <p:ext uri="{BB962C8B-B14F-4D97-AF65-F5344CB8AC3E}">
        <p14:creationId xmlns:p14="http://schemas.microsoft.com/office/powerpoint/2010/main" val="74974409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404A21-12C5-464D-B72E-2A05D6581DC1}"/>
              </a:ext>
            </a:extLst>
          </p:cNvPr>
          <p:cNvSpPr>
            <a:spLocks noGrp="1"/>
          </p:cNvSpPr>
          <p:nvPr>
            <p:ph type="title"/>
          </p:nvPr>
        </p:nvSpPr>
        <p:spPr/>
        <p:txBody>
          <a:bodyPr/>
          <a:lstStyle/>
          <a:p>
            <a:r>
              <a:rPr lang="en-US"/>
              <a:t>GloVe vectors</a:t>
            </a:r>
          </a:p>
        </p:txBody>
      </p:sp>
      <p:sp>
        <p:nvSpPr>
          <p:cNvPr id="3" name="Content Placeholder 2">
            <a:extLst>
              <a:ext uri="{FF2B5EF4-FFF2-40B4-BE49-F238E27FC236}">
                <a16:creationId xmlns:a16="http://schemas.microsoft.com/office/drawing/2014/main" id="{784A39D0-FBF3-DD4F-ADEC-020230D0A3EF}"/>
              </a:ext>
            </a:extLst>
          </p:cNvPr>
          <p:cNvSpPr>
            <a:spLocks noGrp="1"/>
          </p:cNvSpPr>
          <p:nvPr>
            <p:ph idx="1"/>
          </p:nvPr>
        </p:nvSpPr>
        <p:spPr>
          <a:xfrm>
            <a:off x="1981200" y="1600200"/>
            <a:ext cx="8229600" cy="5181600"/>
          </a:xfrm>
        </p:spPr>
        <p:txBody>
          <a:bodyPr>
            <a:normAutofit/>
          </a:bodyPr>
          <a:lstStyle/>
          <a:p>
            <a:r>
              <a:rPr lang="en-US"/>
              <a:t>We need an additional bias</a:t>
            </a:r>
          </a:p>
          <a:p>
            <a:endParaRPr lang="en-US"/>
          </a:p>
          <a:p>
            <a:endParaRPr lang="en-US"/>
          </a:p>
          <a:p>
            <a:r>
              <a:rPr lang="en-US"/>
              <a:t>And therefore, we simply create a squared error to penalize if this equality doesn’t hold</a:t>
            </a:r>
          </a:p>
          <a:p>
            <a:endParaRPr lang="en-US"/>
          </a:p>
          <a:p>
            <a:endParaRPr lang="en-US"/>
          </a:p>
          <a:p>
            <a:r>
              <a:rPr lang="en-US"/>
              <a:t>Where </a:t>
            </a:r>
            <a:r>
              <a:rPr lang="en-US" i="1"/>
              <a:t>f</a:t>
            </a:r>
            <a:r>
              <a:rPr lang="en-US"/>
              <a:t> is a special weighting scheme that makes the value small for large frequencies</a:t>
            </a:r>
          </a:p>
        </p:txBody>
      </p:sp>
      <p:pic>
        <p:nvPicPr>
          <p:cNvPr id="4" name="Picture 3">
            <a:extLst>
              <a:ext uri="{FF2B5EF4-FFF2-40B4-BE49-F238E27FC236}">
                <a16:creationId xmlns:a16="http://schemas.microsoft.com/office/drawing/2014/main" id="{6CE266E1-892C-1F41-8AD3-2B56522685BC}"/>
              </a:ext>
            </a:extLst>
          </p:cNvPr>
          <p:cNvPicPr>
            <a:picLocks noChangeAspect="1"/>
          </p:cNvPicPr>
          <p:nvPr/>
        </p:nvPicPr>
        <p:blipFill>
          <a:blip r:embed="rId2"/>
          <a:stretch>
            <a:fillRect/>
          </a:stretch>
        </p:blipFill>
        <p:spPr>
          <a:xfrm>
            <a:off x="3467100" y="2438400"/>
            <a:ext cx="5257800" cy="660400"/>
          </a:xfrm>
          <a:prstGeom prst="rect">
            <a:avLst/>
          </a:prstGeom>
        </p:spPr>
      </p:pic>
      <p:pic>
        <p:nvPicPr>
          <p:cNvPr id="5" name="Picture 4">
            <a:extLst>
              <a:ext uri="{FF2B5EF4-FFF2-40B4-BE49-F238E27FC236}">
                <a16:creationId xmlns:a16="http://schemas.microsoft.com/office/drawing/2014/main" id="{863AE0DB-1FF1-314B-85E8-2F505587B1EF}"/>
              </a:ext>
            </a:extLst>
          </p:cNvPr>
          <p:cNvPicPr>
            <a:picLocks noChangeAspect="1"/>
          </p:cNvPicPr>
          <p:nvPr/>
        </p:nvPicPr>
        <p:blipFill>
          <a:blip r:embed="rId3"/>
          <a:stretch>
            <a:fillRect/>
          </a:stretch>
        </p:blipFill>
        <p:spPr>
          <a:xfrm>
            <a:off x="3079750" y="4368800"/>
            <a:ext cx="6032500" cy="1143000"/>
          </a:xfrm>
          <a:prstGeom prst="rect">
            <a:avLst/>
          </a:prstGeom>
        </p:spPr>
      </p:pic>
    </p:spTree>
    <p:extLst>
      <p:ext uri="{BB962C8B-B14F-4D97-AF65-F5344CB8AC3E}">
        <p14:creationId xmlns:p14="http://schemas.microsoft.com/office/powerpoint/2010/main" val="45536084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8F3476-664A-904A-B5E8-F1DA9665A000}"/>
              </a:ext>
            </a:extLst>
          </p:cNvPr>
          <p:cNvSpPr>
            <a:spLocks noGrp="1"/>
          </p:cNvSpPr>
          <p:nvPr>
            <p:ph type="title"/>
          </p:nvPr>
        </p:nvSpPr>
        <p:spPr/>
        <p:txBody>
          <a:bodyPr/>
          <a:lstStyle/>
          <a:p>
            <a:r>
              <a:rPr lang="en-US"/>
              <a:t>Activity</a:t>
            </a:r>
          </a:p>
        </p:txBody>
      </p:sp>
      <p:sp>
        <p:nvSpPr>
          <p:cNvPr id="3" name="Content Placeholder 2">
            <a:extLst>
              <a:ext uri="{FF2B5EF4-FFF2-40B4-BE49-F238E27FC236}">
                <a16:creationId xmlns:a16="http://schemas.microsoft.com/office/drawing/2014/main" id="{8C763193-8968-B24E-8EEC-0E1D436D2ED5}"/>
              </a:ext>
            </a:extLst>
          </p:cNvPr>
          <p:cNvSpPr>
            <a:spLocks noGrp="1"/>
          </p:cNvSpPr>
          <p:nvPr>
            <p:ph idx="1"/>
          </p:nvPr>
        </p:nvSpPr>
        <p:spPr/>
        <p:txBody>
          <a:bodyPr>
            <a:normAutofit fontScale="92500" lnSpcReduction="10000"/>
          </a:bodyPr>
          <a:lstStyle/>
          <a:p>
            <a:r>
              <a:rPr lang="en-US"/>
              <a:t>Activity #3: Word analogies: answer the following question:</a:t>
            </a:r>
            <a:br>
              <a:rPr lang="en-US"/>
            </a:br>
            <a:br>
              <a:rPr lang="en-US"/>
            </a:br>
            <a:r>
              <a:rPr lang="en-US"/>
              <a:t>Paris is to France as Berlin is to _____</a:t>
            </a:r>
            <a:br>
              <a:rPr lang="en-US"/>
            </a:br>
            <a:endParaRPr lang="en-US"/>
          </a:p>
          <a:p>
            <a:r>
              <a:rPr lang="en-US"/>
              <a:t>Activity #4: Train sentiment analysis with pre-trained word embeddings</a:t>
            </a:r>
            <a:br>
              <a:rPr lang="en-US"/>
            </a:br>
            <a:br>
              <a:rPr lang="en-US"/>
            </a:br>
            <a:r>
              <a:rPr lang="en-US"/>
              <a:t>Evaluate the following reviews:</a:t>
            </a:r>
            <a:br>
              <a:rPr lang="en-US"/>
            </a:br>
            <a:br>
              <a:rPr lang="en-US"/>
            </a:br>
            <a:r>
              <a:rPr lang="en-US"/>
              <a:t>- This movie starts amazing, but it decays in an endless painful memory that I want to forget forever.</a:t>
            </a:r>
            <a:br>
              <a:rPr lang="en-US"/>
            </a:br>
            <a:r>
              <a:rPr lang="en-US"/>
              <a:t>- At first, I thought the movie would suck. After finishing it, I realized I had watched a masterpiece that I will forever remember. Tarantino!</a:t>
            </a:r>
          </a:p>
        </p:txBody>
      </p:sp>
    </p:spTree>
    <p:extLst>
      <p:ext uri="{BB962C8B-B14F-4D97-AF65-F5344CB8AC3E}">
        <p14:creationId xmlns:p14="http://schemas.microsoft.com/office/powerpoint/2010/main" val="205022623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AA1609-CB19-E841-9F18-5D741BA4536C}"/>
              </a:ext>
            </a:extLst>
          </p:cNvPr>
          <p:cNvSpPr>
            <a:spLocks noGrp="1"/>
          </p:cNvSpPr>
          <p:nvPr>
            <p:ph type="title"/>
          </p:nvPr>
        </p:nvSpPr>
        <p:spPr/>
        <p:txBody>
          <a:bodyPr/>
          <a:lstStyle/>
          <a:p>
            <a:r>
              <a:rPr lang="en-US"/>
              <a:t>Multi-word embeddings</a:t>
            </a:r>
          </a:p>
        </p:txBody>
      </p:sp>
      <p:sp>
        <p:nvSpPr>
          <p:cNvPr id="3" name="Content Placeholder 2">
            <a:extLst>
              <a:ext uri="{FF2B5EF4-FFF2-40B4-BE49-F238E27FC236}">
                <a16:creationId xmlns:a16="http://schemas.microsoft.com/office/drawing/2014/main" id="{88AEAD12-015F-5642-B2F7-436C977A501B}"/>
              </a:ext>
            </a:extLst>
          </p:cNvPr>
          <p:cNvSpPr>
            <a:spLocks noGrp="1"/>
          </p:cNvSpPr>
          <p:nvPr>
            <p:ph idx="1"/>
          </p:nvPr>
        </p:nvSpPr>
        <p:spPr>
          <a:xfrm>
            <a:off x="1981200" y="1600201"/>
            <a:ext cx="8229600" cy="2971800"/>
          </a:xfrm>
        </p:spPr>
        <p:txBody>
          <a:bodyPr/>
          <a:lstStyle/>
          <a:p>
            <a:r>
              <a:rPr lang="en-US"/>
              <a:t>Each word has its own embedding, but how do we translate that into multiple words?</a:t>
            </a:r>
          </a:p>
          <a:p>
            <a:r>
              <a:rPr lang="en-US"/>
              <a:t>The problem is that meaning come from angles</a:t>
            </a:r>
          </a:p>
          <a:p>
            <a:r>
              <a:rPr lang="en-US"/>
              <a:t>For example: “Dairy Queen”</a:t>
            </a:r>
          </a:p>
        </p:txBody>
      </p:sp>
      <p:cxnSp>
        <p:nvCxnSpPr>
          <p:cNvPr id="6" name="Straight Arrow Connector 5">
            <a:extLst>
              <a:ext uri="{FF2B5EF4-FFF2-40B4-BE49-F238E27FC236}">
                <a16:creationId xmlns:a16="http://schemas.microsoft.com/office/drawing/2014/main" id="{A5C6C132-A73C-CD43-853E-1B2EEDF2DC3A}"/>
              </a:ext>
            </a:extLst>
          </p:cNvPr>
          <p:cNvCxnSpPr>
            <a:cxnSpLocks/>
          </p:cNvCxnSpPr>
          <p:nvPr/>
        </p:nvCxnSpPr>
        <p:spPr>
          <a:xfrm flipV="1">
            <a:off x="3124200" y="5799956"/>
            <a:ext cx="1143000" cy="304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D64A49B9-7BEB-8D4C-A2F0-48598E31BF10}"/>
              </a:ext>
            </a:extLst>
          </p:cNvPr>
          <p:cNvSpPr txBox="1"/>
          <p:nvPr/>
        </p:nvSpPr>
        <p:spPr>
          <a:xfrm>
            <a:off x="2971801" y="5278224"/>
            <a:ext cx="676339" cy="369332"/>
          </a:xfrm>
          <a:prstGeom prst="rect">
            <a:avLst/>
          </a:prstGeom>
          <a:noFill/>
        </p:spPr>
        <p:txBody>
          <a:bodyPr wrap="none" rtlCol="0">
            <a:spAutoFit/>
          </a:bodyPr>
          <a:lstStyle/>
          <a:p>
            <a:r>
              <a:rPr lang="en-US"/>
              <a:t>Dairy</a:t>
            </a:r>
          </a:p>
        </p:txBody>
      </p:sp>
      <p:cxnSp>
        <p:nvCxnSpPr>
          <p:cNvPr id="9" name="Straight Arrow Connector 8">
            <a:extLst>
              <a:ext uri="{FF2B5EF4-FFF2-40B4-BE49-F238E27FC236}">
                <a16:creationId xmlns:a16="http://schemas.microsoft.com/office/drawing/2014/main" id="{66C705C6-3E9F-7444-A652-69310FDD1DE7}"/>
              </a:ext>
            </a:extLst>
          </p:cNvPr>
          <p:cNvCxnSpPr>
            <a:cxnSpLocks/>
          </p:cNvCxnSpPr>
          <p:nvPr/>
        </p:nvCxnSpPr>
        <p:spPr>
          <a:xfrm flipV="1">
            <a:off x="3124200" y="5354541"/>
            <a:ext cx="762000" cy="7502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27407A7B-8443-8B4E-B266-D7310DB756EE}"/>
              </a:ext>
            </a:extLst>
          </p:cNvPr>
          <p:cNvSpPr txBox="1"/>
          <p:nvPr/>
        </p:nvSpPr>
        <p:spPr>
          <a:xfrm>
            <a:off x="3839067" y="5881539"/>
            <a:ext cx="814647" cy="369332"/>
          </a:xfrm>
          <a:prstGeom prst="rect">
            <a:avLst/>
          </a:prstGeom>
          <a:noFill/>
        </p:spPr>
        <p:txBody>
          <a:bodyPr wrap="none" rtlCol="0">
            <a:spAutoFit/>
          </a:bodyPr>
          <a:lstStyle/>
          <a:p>
            <a:r>
              <a:rPr lang="en-US"/>
              <a:t>Queen</a:t>
            </a:r>
          </a:p>
        </p:txBody>
      </p:sp>
      <p:cxnSp>
        <p:nvCxnSpPr>
          <p:cNvPr id="13" name="Straight Arrow Connector 12">
            <a:extLst>
              <a:ext uri="{FF2B5EF4-FFF2-40B4-BE49-F238E27FC236}">
                <a16:creationId xmlns:a16="http://schemas.microsoft.com/office/drawing/2014/main" id="{EA5F8448-34D3-8B4F-AA56-7BE123CD2D1B}"/>
              </a:ext>
            </a:extLst>
          </p:cNvPr>
          <p:cNvCxnSpPr>
            <a:cxnSpLocks/>
          </p:cNvCxnSpPr>
          <p:nvPr/>
        </p:nvCxnSpPr>
        <p:spPr>
          <a:xfrm flipV="1">
            <a:off x="6525705" y="5049740"/>
            <a:ext cx="1143000" cy="304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0A0FCBEA-12E4-7344-995A-129C3961992B}"/>
              </a:ext>
            </a:extLst>
          </p:cNvPr>
          <p:cNvSpPr txBox="1"/>
          <p:nvPr/>
        </p:nvSpPr>
        <p:spPr>
          <a:xfrm>
            <a:off x="7467601" y="5073133"/>
            <a:ext cx="1875385" cy="369332"/>
          </a:xfrm>
          <a:prstGeom prst="rect">
            <a:avLst/>
          </a:prstGeom>
          <a:noFill/>
        </p:spPr>
        <p:txBody>
          <a:bodyPr wrap="none" rtlCol="0">
            <a:spAutoFit/>
          </a:bodyPr>
          <a:lstStyle/>
          <a:p>
            <a:r>
              <a:rPr lang="en-US"/>
              <a:t>(Dairy + Queen)/2</a:t>
            </a:r>
          </a:p>
        </p:txBody>
      </p:sp>
      <p:cxnSp>
        <p:nvCxnSpPr>
          <p:cNvPr id="15" name="Straight Arrow Connector 14">
            <a:extLst>
              <a:ext uri="{FF2B5EF4-FFF2-40B4-BE49-F238E27FC236}">
                <a16:creationId xmlns:a16="http://schemas.microsoft.com/office/drawing/2014/main" id="{8568D0EF-DFA9-8F4C-858D-66A67A051536}"/>
              </a:ext>
            </a:extLst>
          </p:cNvPr>
          <p:cNvCxnSpPr>
            <a:cxnSpLocks/>
          </p:cNvCxnSpPr>
          <p:nvPr/>
        </p:nvCxnSpPr>
        <p:spPr>
          <a:xfrm flipV="1">
            <a:off x="5763705" y="5354541"/>
            <a:ext cx="762000" cy="7502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A2AB0E60-7AB6-5D4D-AD00-D62836C0DB10}"/>
              </a:ext>
            </a:extLst>
          </p:cNvPr>
          <p:cNvCxnSpPr>
            <a:cxnSpLocks/>
          </p:cNvCxnSpPr>
          <p:nvPr/>
        </p:nvCxnSpPr>
        <p:spPr>
          <a:xfrm flipV="1">
            <a:off x="5763705" y="5505255"/>
            <a:ext cx="973318" cy="59950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18751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6AA75CC1-5065-B74C-F9FA-29100F4DC01E}"/>
              </a:ext>
            </a:extLst>
          </p:cNvPr>
          <p:cNvSpPr>
            <a:spLocks noGrp="1" noChangeArrowheads="1"/>
          </p:cNvSpPr>
          <p:nvPr>
            <p:ph type="title"/>
          </p:nvPr>
        </p:nvSpPr>
        <p:spPr>
          <a:xfrm>
            <a:off x="1981200" y="609600"/>
            <a:ext cx="8458200" cy="1143000"/>
          </a:xfrm>
        </p:spPr>
        <p:txBody>
          <a:bodyPr/>
          <a:lstStyle/>
          <a:p>
            <a:r>
              <a:rPr lang="en-US" altLang="en-US"/>
              <a:t>A generative model for documents</a:t>
            </a:r>
          </a:p>
        </p:txBody>
      </p:sp>
      <p:sp>
        <p:nvSpPr>
          <p:cNvPr id="5123" name="Rectangle 3">
            <a:extLst>
              <a:ext uri="{FF2B5EF4-FFF2-40B4-BE49-F238E27FC236}">
                <a16:creationId xmlns:a16="http://schemas.microsoft.com/office/drawing/2014/main" id="{C76CF738-7C4F-7757-60C0-C56626996D0E}"/>
              </a:ext>
            </a:extLst>
          </p:cNvPr>
          <p:cNvSpPr>
            <a:spLocks noGrp="1" noChangeArrowheads="1"/>
          </p:cNvSpPr>
          <p:nvPr>
            <p:ph type="body" idx="1"/>
          </p:nvPr>
        </p:nvSpPr>
        <p:spPr>
          <a:xfrm>
            <a:off x="2743200" y="2057400"/>
            <a:ext cx="7867650" cy="4552950"/>
          </a:xfrm>
        </p:spPr>
        <p:txBody>
          <a:bodyPr/>
          <a:lstStyle/>
          <a:p>
            <a:r>
              <a:rPr lang="en-US" altLang="en-US"/>
              <a:t>Each document a mixture of topics</a:t>
            </a:r>
          </a:p>
          <a:p>
            <a:r>
              <a:rPr lang="en-US" altLang="en-US"/>
              <a:t>Each word chosen from a single topic</a:t>
            </a:r>
          </a:p>
          <a:p>
            <a:endParaRPr lang="en-US" altLang="en-US"/>
          </a:p>
          <a:p>
            <a:endParaRPr lang="en-US" altLang="en-US"/>
          </a:p>
          <a:p>
            <a:r>
              <a:rPr lang="en-US" altLang="en-US"/>
              <a:t>                from parameters</a:t>
            </a:r>
          </a:p>
          <a:p>
            <a:r>
              <a:rPr lang="en-US" altLang="en-US"/>
              <a:t>                from parameters</a:t>
            </a:r>
          </a:p>
        </p:txBody>
      </p:sp>
      <p:graphicFrame>
        <p:nvGraphicFramePr>
          <p:cNvPr id="5124" name="Object 4">
            <a:extLst>
              <a:ext uri="{FF2B5EF4-FFF2-40B4-BE49-F238E27FC236}">
                <a16:creationId xmlns:a16="http://schemas.microsoft.com/office/drawing/2014/main" id="{AADA338B-5BEA-E6B1-96C2-1CD6800D7939}"/>
              </a:ext>
            </a:extLst>
          </p:cNvPr>
          <p:cNvGraphicFramePr>
            <a:graphicFrameLocks noChangeAspect="1"/>
          </p:cNvGraphicFramePr>
          <p:nvPr/>
        </p:nvGraphicFramePr>
        <p:xfrm>
          <a:off x="3409951" y="3211514"/>
          <a:ext cx="5534025" cy="1303337"/>
        </p:xfrm>
        <a:graphic>
          <a:graphicData uri="http://schemas.openxmlformats.org/presentationml/2006/ole">
            <mc:AlternateContent xmlns:mc="http://schemas.openxmlformats.org/markup-compatibility/2006">
              <mc:Choice xmlns:v="urn:schemas-microsoft-com:vml" Requires="v">
                <p:oleObj name="Bitmap Image" r:id="rId2" imgW="5448300" imgH="1282700" progId="Paint.Picture">
                  <p:embed/>
                </p:oleObj>
              </mc:Choice>
              <mc:Fallback>
                <p:oleObj name="Bitmap Image" r:id="rId2" imgW="5448300" imgH="1282700" progId="Paint.Picture">
                  <p:embed/>
                  <p:pic>
                    <p:nvPicPr>
                      <p:cNvPr id="5124" name="Object 4">
                        <a:extLst>
                          <a:ext uri="{FF2B5EF4-FFF2-40B4-BE49-F238E27FC236}">
                            <a16:creationId xmlns:a16="http://schemas.microsoft.com/office/drawing/2014/main" id="{AADA338B-5BEA-E6B1-96C2-1CD6800D79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09951" y="3211514"/>
                        <a:ext cx="5534025" cy="1303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125" name="Object 5">
            <a:extLst>
              <a:ext uri="{FF2B5EF4-FFF2-40B4-BE49-F238E27FC236}">
                <a16:creationId xmlns:a16="http://schemas.microsoft.com/office/drawing/2014/main" id="{56B5DEBB-D5F3-1A90-FBF2-864242D33B5D}"/>
              </a:ext>
            </a:extLst>
          </p:cNvPr>
          <p:cNvGraphicFramePr>
            <a:graphicFrameLocks noChangeAspect="1"/>
          </p:cNvGraphicFramePr>
          <p:nvPr/>
        </p:nvGraphicFramePr>
        <p:xfrm>
          <a:off x="3028950" y="4410075"/>
          <a:ext cx="1714500" cy="552450"/>
        </p:xfrm>
        <a:graphic>
          <a:graphicData uri="http://schemas.openxmlformats.org/presentationml/2006/ole">
            <mc:AlternateContent xmlns:mc="http://schemas.openxmlformats.org/markup-compatibility/2006">
              <mc:Choice xmlns:v="urn:schemas-microsoft-com:vml" Requires="v">
                <p:oleObj name="Bitmap Image" r:id="rId4" imgW="2286000" imgH="736600" progId="Paint.Picture">
                  <p:embed/>
                </p:oleObj>
              </mc:Choice>
              <mc:Fallback>
                <p:oleObj name="Bitmap Image" r:id="rId4" imgW="2286000" imgH="736600" progId="Paint.Picture">
                  <p:embed/>
                  <p:pic>
                    <p:nvPicPr>
                      <p:cNvPr id="5125" name="Object 5">
                        <a:extLst>
                          <a:ext uri="{FF2B5EF4-FFF2-40B4-BE49-F238E27FC236}">
                            <a16:creationId xmlns:a16="http://schemas.microsoft.com/office/drawing/2014/main" id="{56B5DEBB-D5F3-1A90-FBF2-864242D33B5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28950" y="4410075"/>
                        <a:ext cx="1714500" cy="552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126" name="Object 6">
            <a:extLst>
              <a:ext uri="{FF2B5EF4-FFF2-40B4-BE49-F238E27FC236}">
                <a16:creationId xmlns:a16="http://schemas.microsoft.com/office/drawing/2014/main" id="{6AC17FED-299A-AB60-142F-1285DF5238D8}"/>
              </a:ext>
            </a:extLst>
          </p:cNvPr>
          <p:cNvGraphicFramePr>
            <a:graphicFrameLocks noChangeAspect="1"/>
          </p:cNvGraphicFramePr>
          <p:nvPr/>
        </p:nvGraphicFramePr>
        <p:xfrm>
          <a:off x="8001001" y="4267200"/>
          <a:ext cx="1000125" cy="647700"/>
        </p:xfrm>
        <a:graphic>
          <a:graphicData uri="http://schemas.openxmlformats.org/presentationml/2006/ole">
            <mc:AlternateContent xmlns:mc="http://schemas.openxmlformats.org/markup-compatibility/2006">
              <mc:Choice xmlns:v="urn:schemas-microsoft-com:vml" Requires="v">
                <p:oleObj name="Bitmap Image" r:id="rId6" imgW="1333500" imgH="863600" progId="Paint.Picture">
                  <p:embed/>
                </p:oleObj>
              </mc:Choice>
              <mc:Fallback>
                <p:oleObj name="Bitmap Image" r:id="rId6" imgW="1333500" imgH="863600" progId="Paint.Picture">
                  <p:embed/>
                  <p:pic>
                    <p:nvPicPr>
                      <p:cNvPr id="5126" name="Object 6">
                        <a:extLst>
                          <a:ext uri="{FF2B5EF4-FFF2-40B4-BE49-F238E27FC236}">
                            <a16:creationId xmlns:a16="http://schemas.microsoft.com/office/drawing/2014/main" id="{6AC17FED-299A-AB60-142F-1285DF5238D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001001" y="4267200"/>
                        <a:ext cx="1000125" cy="647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127" name="Object 7">
            <a:extLst>
              <a:ext uri="{FF2B5EF4-FFF2-40B4-BE49-F238E27FC236}">
                <a16:creationId xmlns:a16="http://schemas.microsoft.com/office/drawing/2014/main" id="{3D39B19F-AA4B-5EAD-EFCD-9673BB6B2DA0}"/>
              </a:ext>
            </a:extLst>
          </p:cNvPr>
          <p:cNvGraphicFramePr>
            <a:graphicFrameLocks noChangeAspect="1"/>
          </p:cNvGraphicFramePr>
          <p:nvPr/>
        </p:nvGraphicFramePr>
        <p:xfrm>
          <a:off x="3371850" y="5010150"/>
          <a:ext cx="1028700" cy="495300"/>
        </p:xfrm>
        <a:graphic>
          <a:graphicData uri="http://schemas.openxmlformats.org/presentationml/2006/ole">
            <mc:AlternateContent xmlns:mc="http://schemas.openxmlformats.org/markup-compatibility/2006">
              <mc:Choice xmlns:v="urn:schemas-microsoft-com:vml" Requires="v">
                <p:oleObj name="Bitmap Image" r:id="rId8" imgW="1371600" imgH="660400" progId="Paint.Picture">
                  <p:embed/>
                </p:oleObj>
              </mc:Choice>
              <mc:Fallback>
                <p:oleObj name="Bitmap Image" r:id="rId8" imgW="1371600" imgH="660400" progId="Paint.Picture">
                  <p:embed/>
                  <p:pic>
                    <p:nvPicPr>
                      <p:cNvPr id="5127" name="Object 7">
                        <a:extLst>
                          <a:ext uri="{FF2B5EF4-FFF2-40B4-BE49-F238E27FC236}">
                            <a16:creationId xmlns:a16="http://schemas.microsoft.com/office/drawing/2014/main" id="{3D39B19F-AA4B-5EAD-EFCD-9673BB6B2DA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371850" y="5010150"/>
                        <a:ext cx="10287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128" name="Object 8">
            <a:extLst>
              <a:ext uri="{FF2B5EF4-FFF2-40B4-BE49-F238E27FC236}">
                <a16:creationId xmlns:a16="http://schemas.microsoft.com/office/drawing/2014/main" id="{3FA43150-E2B1-A2EC-D70D-F490246BBA88}"/>
              </a:ext>
            </a:extLst>
          </p:cNvPr>
          <p:cNvGraphicFramePr>
            <a:graphicFrameLocks noChangeAspect="1"/>
          </p:cNvGraphicFramePr>
          <p:nvPr/>
        </p:nvGraphicFramePr>
        <p:xfrm>
          <a:off x="8153400" y="5029200"/>
          <a:ext cx="666750" cy="533400"/>
        </p:xfrm>
        <a:graphic>
          <a:graphicData uri="http://schemas.openxmlformats.org/presentationml/2006/ole">
            <mc:AlternateContent xmlns:mc="http://schemas.openxmlformats.org/markup-compatibility/2006">
              <mc:Choice xmlns:v="urn:schemas-microsoft-com:vml" Requires="v">
                <p:oleObj name="Bitmap Image" r:id="rId10" imgW="889000" imgH="711200" progId="Paint.Picture">
                  <p:embed/>
                </p:oleObj>
              </mc:Choice>
              <mc:Fallback>
                <p:oleObj name="Bitmap Image" r:id="rId10" imgW="889000" imgH="711200" progId="Paint.Picture">
                  <p:embed/>
                  <p:pic>
                    <p:nvPicPr>
                      <p:cNvPr id="5128" name="Object 8">
                        <a:extLst>
                          <a:ext uri="{FF2B5EF4-FFF2-40B4-BE49-F238E27FC236}">
                            <a16:creationId xmlns:a16="http://schemas.microsoft.com/office/drawing/2014/main" id="{3FA43150-E2B1-A2EC-D70D-F490246BBA88}"/>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153400" y="5029200"/>
                        <a:ext cx="66675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129" name="Text Box 9">
            <a:extLst>
              <a:ext uri="{FF2B5EF4-FFF2-40B4-BE49-F238E27FC236}">
                <a16:creationId xmlns:a16="http://schemas.microsoft.com/office/drawing/2014/main" id="{8192BA11-78B4-CEDE-511D-613C1261C1C3}"/>
              </a:ext>
            </a:extLst>
          </p:cNvPr>
          <p:cNvSpPr txBox="1">
            <a:spLocks noChangeArrowheads="1"/>
          </p:cNvSpPr>
          <p:nvPr/>
        </p:nvSpPr>
        <p:spPr bwMode="auto">
          <a:xfrm>
            <a:off x="5638800" y="5867400"/>
            <a:ext cx="455295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sz="3200">
                <a:latin typeface="Times New Roman" panose="02020603050405020304" pitchFamily="18" charset="0"/>
              </a:rPr>
              <a:t>(Blei, Ng, &amp; Jordan, 2003)</a:t>
            </a: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05CBB6-A544-8841-A214-3789AF335468}"/>
              </a:ext>
            </a:extLst>
          </p:cNvPr>
          <p:cNvSpPr>
            <a:spLocks noGrp="1"/>
          </p:cNvSpPr>
          <p:nvPr>
            <p:ph type="title"/>
          </p:nvPr>
        </p:nvSpPr>
        <p:spPr/>
        <p:txBody>
          <a:bodyPr/>
          <a:lstStyle/>
          <a:p>
            <a:r>
              <a:rPr lang="en-US"/>
              <a:t>Multi-word embeddings</a:t>
            </a:r>
          </a:p>
        </p:txBody>
      </p:sp>
      <p:sp>
        <p:nvSpPr>
          <p:cNvPr id="3" name="Content Placeholder 2">
            <a:extLst>
              <a:ext uri="{FF2B5EF4-FFF2-40B4-BE49-F238E27FC236}">
                <a16:creationId xmlns:a16="http://schemas.microsoft.com/office/drawing/2014/main" id="{1E9D8D11-A4BD-134D-B8FB-9B0F3DF37475}"/>
              </a:ext>
            </a:extLst>
          </p:cNvPr>
          <p:cNvSpPr>
            <a:spLocks noGrp="1"/>
          </p:cNvSpPr>
          <p:nvPr>
            <p:ph idx="1"/>
          </p:nvPr>
        </p:nvSpPr>
        <p:spPr>
          <a:xfrm>
            <a:off x="1981200" y="1600200"/>
            <a:ext cx="8229600" cy="4800600"/>
          </a:xfrm>
        </p:spPr>
        <p:txBody>
          <a:bodyPr/>
          <a:lstStyle/>
          <a:p>
            <a:r>
              <a:rPr lang="en-US"/>
              <a:t>When we have large documents, we might miss some information because average removes the angle</a:t>
            </a:r>
          </a:p>
          <a:p>
            <a:r>
              <a:rPr lang="en-US"/>
              <a:t>There are multiple other approaches</a:t>
            </a:r>
          </a:p>
          <a:p>
            <a:pPr lvl="1"/>
            <a:r>
              <a:rPr lang="en-US"/>
              <a:t>Min-pooling, max-pooling, average-pooling</a:t>
            </a:r>
          </a:p>
          <a:p>
            <a:pPr lvl="1"/>
            <a:r>
              <a:rPr lang="en-US"/>
              <a:t>Element-wise multiplication of elements performs really well (Mitchell &amp; Lapata, 2008; 2010; Blacoe &amp; Lapata, 2012).</a:t>
            </a:r>
          </a:p>
        </p:txBody>
      </p:sp>
    </p:spTree>
    <p:extLst>
      <p:ext uri="{BB962C8B-B14F-4D97-AF65-F5344CB8AC3E}">
        <p14:creationId xmlns:p14="http://schemas.microsoft.com/office/powerpoint/2010/main" val="344246277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15B421-9E95-6946-B2BB-82DBFF0A3A12}"/>
              </a:ext>
            </a:extLst>
          </p:cNvPr>
          <p:cNvSpPr>
            <a:spLocks noGrp="1"/>
          </p:cNvSpPr>
          <p:nvPr>
            <p:ph type="title"/>
          </p:nvPr>
        </p:nvSpPr>
        <p:spPr/>
        <p:txBody>
          <a:bodyPr/>
          <a:lstStyle/>
          <a:p>
            <a:r>
              <a:rPr lang="en-US"/>
              <a:t>Multi-word embedding</a:t>
            </a:r>
          </a:p>
        </p:txBody>
      </p:sp>
      <p:pic>
        <p:nvPicPr>
          <p:cNvPr id="4" name="Picture 3">
            <a:extLst>
              <a:ext uri="{FF2B5EF4-FFF2-40B4-BE49-F238E27FC236}">
                <a16:creationId xmlns:a16="http://schemas.microsoft.com/office/drawing/2014/main" id="{278CA26B-B85B-2742-A4C4-9BF74EC6B8AB}"/>
              </a:ext>
            </a:extLst>
          </p:cNvPr>
          <p:cNvPicPr>
            <a:picLocks noChangeAspect="1"/>
          </p:cNvPicPr>
          <p:nvPr/>
        </p:nvPicPr>
        <p:blipFill>
          <a:blip r:embed="rId2"/>
          <a:stretch>
            <a:fillRect/>
          </a:stretch>
        </p:blipFill>
        <p:spPr>
          <a:xfrm>
            <a:off x="1905000" y="1371600"/>
            <a:ext cx="5631434" cy="2133600"/>
          </a:xfrm>
          <a:prstGeom prst="rect">
            <a:avLst/>
          </a:prstGeom>
        </p:spPr>
      </p:pic>
      <p:pic>
        <p:nvPicPr>
          <p:cNvPr id="5" name="Picture 4">
            <a:extLst>
              <a:ext uri="{FF2B5EF4-FFF2-40B4-BE49-F238E27FC236}">
                <a16:creationId xmlns:a16="http://schemas.microsoft.com/office/drawing/2014/main" id="{AC6DA45D-0EE7-FC43-A02A-CCAE3988AF11}"/>
              </a:ext>
            </a:extLst>
          </p:cNvPr>
          <p:cNvPicPr>
            <a:picLocks noChangeAspect="1"/>
          </p:cNvPicPr>
          <p:nvPr/>
        </p:nvPicPr>
        <p:blipFill>
          <a:blip r:embed="rId3"/>
          <a:stretch>
            <a:fillRect/>
          </a:stretch>
        </p:blipFill>
        <p:spPr>
          <a:xfrm>
            <a:off x="1981200" y="3524839"/>
            <a:ext cx="6400800" cy="2309000"/>
          </a:xfrm>
          <a:prstGeom prst="rect">
            <a:avLst/>
          </a:prstGeom>
        </p:spPr>
      </p:pic>
    </p:spTree>
    <p:extLst>
      <p:ext uri="{BB962C8B-B14F-4D97-AF65-F5344CB8AC3E}">
        <p14:creationId xmlns:p14="http://schemas.microsoft.com/office/powerpoint/2010/main" val="143646320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15B421-9E95-6946-B2BB-82DBFF0A3A12}"/>
              </a:ext>
            </a:extLst>
          </p:cNvPr>
          <p:cNvSpPr>
            <a:spLocks noGrp="1"/>
          </p:cNvSpPr>
          <p:nvPr>
            <p:ph type="title"/>
          </p:nvPr>
        </p:nvSpPr>
        <p:spPr/>
        <p:txBody>
          <a:bodyPr/>
          <a:lstStyle/>
          <a:p>
            <a:r>
              <a:rPr lang="en-US"/>
              <a:t>Multi-word embedding</a:t>
            </a:r>
          </a:p>
        </p:txBody>
      </p:sp>
      <p:pic>
        <p:nvPicPr>
          <p:cNvPr id="4" name="Picture 3">
            <a:extLst>
              <a:ext uri="{FF2B5EF4-FFF2-40B4-BE49-F238E27FC236}">
                <a16:creationId xmlns:a16="http://schemas.microsoft.com/office/drawing/2014/main" id="{278CA26B-B85B-2742-A4C4-9BF74EC6B8AB}"/>
              </a:ext>
            </a:extLst>
          </p:cNvPr>
          <p:cNvPicPr>
            <a:picLocks noChangeAspect="1"/>
          </p:cNvPicPr>
          <p:nvPr/>
        </p:nvPicPr>
        <p:blipFill>
          <a:blip r:embed="rId2"/>
          <a:stretch>
            <a:fillRect/>
          </a:stretch>
        </p:blipFill>
        <p:spPr>
          <a:xfrm>
            <a:off x="1905000" y="1371600"/>
            <a:ext cx="5631434" cy="2133600"/>
          </a:xfrm>
          <a:prstGeom prst="rect">
            <a:avLst/>
          </a:prstGeom>
        </p:spPr>
      </p:pic>
      <p:pic>
        <p:nvPicPr>
          <p:cNvPr id="5" name="Picture 4">
            <a:extLst>
              <a:ext uri="{FF2B5EF4-FFF2-40B4-BE49-F238E27FC236}">
                <a16:creationId xmlns:a16="http://schemas.microsoft.com/office/drawing/2014/main" id="{AC6DA45D-0EE7-FC43-A02A-CCAE3988AF11}"/>
              </a:ext>
            </a:extLst>
          </p:cNvPr>
          <p:cNvPicPr>
            <a:picLocks noChangeAspect="1"/>
          </p:cNvPicPr>
          <p:nvPr/>
        </p:nvPicPr>
        <p:blipFill>
          <a:blip r:embed="rId3"/>
          <a:stretch>
            <a:fillRect/>
          </a:stretch>
        </p:blipFill>
        <p:spPr>
          <a:xfrm>
            <a:off x="1981200" y="3524839"/>
            <a:ext cx="6400800" cy="2309000"/>
          </a:xfrm>
          <a:prstGeom prst="rect">
            <a:avLst/>
          </a:prstGeom>
        </p:spPr>
      </p:pic>
      <p:sp>
        <p:nvSpPr>
          <p:cNvPr id="6" name="Rectangle 5">
            <a:extLst>
              <a:ext uri="{FF2B5EF4-FFF2-40B4-BE49-F238E27FC236}">
                <a16:creationId xmlns:a16="http://schemas.microsoft.com/office/drawing/2014/main" id="{2C227D8E-968B-3F4B-9002-180385C5D65D}"/>
              </a:ext>
            </a:extLst>
          </p:cNvPr>
          <p:cNvSpPr/>
          <p:nvPr/>
        </p:nvSpPr>
        <p:spPr>
          <a:xfrm>
            <a:off x="2286000" y="4920793"/>
            <a:ext cx="5486400" cy="19796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D6FB75F7-6D66-4A47-AA33-A2A6409118FE}"/>
              </a:ext>
            </a:extLst>
          </p:cNvPr>
          <p:cNvSpPr txBox="1"/>
          <p:nvPr/>
        </p:nvSpPr>
        <p:spPr>
          <a:xfrm>
            <a:off x="4495800" y="4496470"/>
            <a:ext cx="2755434" cy="369332"/>
          </a:xfrm>
          <a:prstGeom prst="rect">
            <a:avLst/>
          </a:prstGeom>
          <a:noFill/>
        </p:spPr>
        <p:txBody>
          <a:bodyPr wrap="none" rtlCol="0">
            <a:spAutoFit/>
          </a:bodyPr>
          <a:lstStyle/>
          <a:p>
            <a:r>
              <a:rPr lang="en-US" i="1"/>
              <a:t>a </a:t>
            </a:r>
            <a:r>
              <a:rPr lang="en-US"/>
              <a:t>is a smoothing parameter</a:t>
            </a:r>
            <a:endParaRPr lang="en-US" i="1"/>
          </a:p>
        </p:txBody>
      </p:sp>
      <p:cxnSp>
        <p:nvCxnSpPr>
          <p:cNvPr id="9" name="Straight Arrow Connector 8">
            <a:extLst>
              <a:ext uri="{FF2B5EF4-FFF2-40B4-BE49-F238E27FC236}">
                <a16:creationId xmlns:a16="http://schemas.microsoft.com/office/drawing/2014/main" id="{AF01E707-9F89-FE41-8542-9C2AE85D74D9}"/>
              </a:ext>
            </a:extLst>
          </p:cNvPr>
          <p:cNvCxnSpPr>
            <a:cxnSpLocks/>
            <a:stCxn id="7" idx="1"/>
          </p:cNvCxnSpPr>
          <p:nvPr/>
        </p:nvCxnSpPr>
        <p:spPr>
          <a:xfrm flipH="1">
            <a:off x="4181998" y="4681136"/>
            <a:ext cx="31380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6699627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15B421-9E95-6946-B2BB-82DBFF0A3A12}"/>
              </a:ext>
            </a:extLst>
          </p:cNvPr>
          <p:cNvSpPr>
            <a:spLocks noGrp="1"/>
          </p:cNvSpPr>
          <p:nvPr>
            <p:ph type="title"/>
          </p:nvPr>
        </p:nvSpPr>
        <p:spPr/>
        <p:txBody>
          <a:bodyPr/>
          <a:lstStyle/>
          <a:p>
            <a:r>
              <a:rPr lang="en-US"/>
              <a:t>Multi-word embedding</a:t>
            </a:r>
          </a:p>
        </p:txBody>
      </p:sp>
      <p:pic>
        <p:nvPicPr>
          <p:cNvPr id="4" name="Picture 3">
            <a:extLst>
              <a:ext uri="{FF2B5EF4-FFF2-40B4-BE49-F238E27FC236}">
                <a16:creationId xmlns:a16="http://schemas.microsoft.com/office/drawing/2014/main" id="{278CA26B-B85B-2742-A4C4-9BF74EC6B8AB}"/>
              </a:ext>
            </a:extLst>
          </p:cNvPr>
          <p:cNvPicPr>
            <a:picLocks noChangeAspect="1"/>
          </p:cNvPicPr>
          <p:nvPr/>
        </p:nvPicPr>
        <p:blipFill>
          <a:blip r:embed="rId2"/>
          <a:stretch>
            <a:fillRect/>
          </a:stretch>
        </p:blipFill>
        <p:spPr>
          <a:xfrm>
            <a:off x="1905000" y="1371600"/>
            <a:ext cx="5631434" cy="2133600"/>
          </a:xfrm>
          <a:prstGeom prst="rect">
            <a:avLst/>
          </a:prstGeom>
        </p:spPr>
      </p:pic>
      <p:pic>
        <p:nvPicPr>
          <p:cNvPr id="5" name="Picture 4">
            <a:extLst>
              <a:ext uri="{FF2B5EF4-FFF2-40B4-BE49-F238E27FC236}">
                <a16:creationId xmlns:a16="http://schemas.microsoft.com/office/drawing/2014/main" id="{AC6DA45D-0EE7-FC43-A02A-CCAE3988AF11}"/>
              </a:ext>
            </a:extLst>
          </p:cNvPr>
          <p:cNvPicPr>
            <a:picLocks noChangeAspect="1"/>
          </p:cNvPicPr>
          <p:nvPr/>
        </p:nvPicPr>
        <p:blipFill>
          <a:blip r:embed="rId3"/>
          <a:stretch>
            <a:fillRect/>
          </a:stretch>
        </p:blipFill>
        <p:spPr>
          <a:xfrm>
            <a:off x="1981200" y="3524839"/>
            <a:ext cx="6400800" cy="2309000"/>
          </a:xfrm>
          <a:prstGeom prst="rect">
            <a:avLst/>
          </a:prstGeom>
        </p:spPr>
      </p:pic>
      <p:sp>
        <p:nvSpPr>
          <p:cNvPr id="6" name="Rectangle 5">
            <a:extLst>
              <a:ext uri="{FF2B5EF4-FFF2-40B4-BE49-F238E27FC236}">
                <a16:creationId xmlns:a16="http://schemas.microsoft.com/office/drawing/2014/main" id="{2C227D8E-968B-3F4B-9002-180385C5D65D}"/>
              </a:ext>
            </a:extLst>
          </p:cNvPr>
          <p:cNvSpPr/>
          <p:nvPr/>
        </p:nvSpPr>
        <p:spPr>
          <a:xfrm>
            <a:off x="2286000" y="4920793"/>
            <a:ext cx="5486400" cy="19796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D6FB75F7-6D66-4A47-AA33-A2A6409118FE}"/>
              </a:ext>
            </a:extLst>
          </p:cNvPr>
          <p:cNvSpPr txBox="1"/>
          <p:nvPr/>
        </p:nvSpPr>
        <p:spPr>
          <a:xfrm>
            <a:off x="4495800" y="4496470"/>
            <a:ext cx="2755434" cy="369332"/>
          </a:xfrm>
          <a:prstGeom prst="rect">
            <a:avLst/>
          </a:prstGeom>
          <a:noFill/>
        </p:spPr>
        <p:txBody>
          <a:bodyPr wrap="none" rtlCol="0">
            <a:spAutoFit/>
          </a:bodyPr>
          <a:lstStyle/>
          <a:p>
            <a:r>
              <a:rPr lang="en-US" i="1"/>
              <a:t>a </a:t>
            </a:r>
            <a:r>
              <a:rPr lang="en-US"/>
              <a:t>is a smoothing parameter</a:t>
            </a:r>
            <a:endParaRPr lang="en-US" i="1"/>
          </a:p>
        </p:txBody>
      </p:sp>
      <p:cxnSp>
        <p:nvCxnSpPr>
          <p:cNvPr id="9" name="Straight Arrow Connector 8">
            <a:extLst>
              <a:ext uri="{FF2B5EF4-FFF2-40B4-BE49-F238E27FC236}">
                <a16:creationId xmlns:a16="http://schemas.microsoft.com/office/drawing/2014/main" id="{AF01E707-9F89-FE41-8542-9C2AE85D74D9}"/>
              </a:ext>
            </a:extLst>
          </p:cNvPr>
          <p:cNvCxnSpPr>
            <a:cxnSpLocks/>
            <a:stCxn id="7" idx="1"/>
          </p:cNvCxnSpPr>
          <p:nvPr/>
        </p:nvCxnSpPr>
        <p:spPr>
          <a:xfrm flipH="1">
            <a:off x="4181998" y="4681136"/>
            <a:ext cx="31380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DC2E03DD-120F-7B49-AE3A-ED0014FCADF7}"/>
              </a:ext>
            </a:extLst>
          </p:cNvPr>
          <p:cNvPicPr>
            <a:picLocks noChangeAspect="1"/>
          </p:cNvPicPr>
          <p:nvPr/>
        </p:nvPicPr>
        <p:blipFill>
          <a:blip r:embed="rId4"/>
          <a:stretch>
            <a:fillRect/>
          </a:stretch>
        </p:blipFill>
        <p:spPr>
          <a:xfrm>
            <a:off x="1981200" y="5715000"/>
            <a:ext cx="4754880" cy="1143000"/>
          </a:xfrm>
          <a:prstGeom prst="rect">
            <a:avLst/>
          </a:prstGeom>
        </p:spPr>
      </p:pic>
    </p:spTree>
    <p:extLst>
      <p:ext uri="{BB962C8B-B14F-4D97-AF65-F5344CB8AC3E}">
        <p14:creationId xmlns:p14="http://schemas.microsoft.com/office/powerpoint/2010/main" val="177342386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9D7AE9-1115-DA47-BD92-68E1936573A4}"/>
              </a:ext>
            </a:extLst>
          </p:cNvPr>
          <p:cNvSpPr>
            <a:spLocks noGrp="1"/>
          </p:cNvSpPr>
          <p:nvPr>
            <p:ph type="title"/>
          </p:nvPr>
        </p:nvSpPr>
        <p:spPr/>
        <p:txBody>
          <a:bodyPr/>
          <a:lstStyle/>
          <a:p>
            <a:r>
              <a:rPr lang="en-US"/>
              <a:t>Biases in embedding</a:t>
            </a:r>
          </a:p>
        </p:txBody>
      </p:sp>
      <p:sp>
        <p:nvSpPr>
          <p:cNvPr id="3" name="Content Placeholder 2">
            <a:extLst>
              <a:ext uri="{FF2B5EF4-FFF2-40B4-BE49-F238E27FC236}">
                <a16:creationId xmlns:a16="http://schemas.microsoft.com/office/drawing/2014/main" id="{ADB57E3E-3D2B-0241-B120-945BB3D576BC}"/>
              </a:ext>
            </a:extLst>
          </p:cNvPr>
          <p:cNvSpPr>
            <a:spLocks noGrp="1"/>
          </p:cNvSpPr>
          <p:nvPr>
            <p:ph idx="1"/>
          </p:nvPr>
        </p:nvSpPr>
        <p:spPr/>
        <p:txBody>
          <a:bodyPr>
            <a:normAutofit/>
          </a:bodyPr>
          <a:lstStyle/>
          <a:p>
            <a:r>
              <a:rPr lang="en-US"/>
              <a:t>Word embedding might encode biases in the text data</a:t>
            </a:r>
          </a:p>
          <a:p>
            <a:r>
              <a:rPr lang="en-US"/>
              <a:t>This bias happens because usually they are trained on biased data. E.g:</a:t>
            </a:r>
          </a:p>
          <a:p>
            <a:pPr lvl="1"/>
            <a:r>
              <a:rPr lang="en-US"/>
              <a:t>From wikipedia:</a:t>
            </a:r>
            <a:br>
              <a:rPr lang="en-US"/>
            </a:br>
            <a:r>
              <a:rPr lang="en-US"/>
              <a:t>“He is a doctor”, “She is a nurse”, …</a:t>
            </a:r>
            <a:br>
              <a:rPr lang="en-US"/>
            </a:br>
            <a:r>
              <a:rPr lang="en-US"/>
              <a:t>“He” is closer to doctor than “she”</a:t>
            </a:r>
          </a:p>
          <a:p>
            <a:r>
              <a:rPr lang="en-US"/>
              <a:t>Activity #5: Is the embedding of “She” closer to “Doctor” or “Nurse”?</a:t>
            </a:r>
          </a:p>
        </p:txBody>
      </p:sp>
    </p:spTree>
    <p:extLst>
      <p:ext uri="{BB962C8B-B14F-4D97-AF65-F5344CB8AC3E}">
        <p14:creationId xmlns:p14="http://schemas.microsoft.com/office/powerpoint/2010/main" val="193881090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372AC8-3C2C-0748-8011-EB7CE1EAB2F2}"/>
              </a:ext>
            </a:extLst>
          </p:cNvPr>
          <p:cNvSpPr>
            <a:spLocks noGrp="1"/>
          </p:cNvSpPr>
          <p:nvPr>
            <p:ph type="title"/>
          </p:nvPr>
        </p:nvSpPr>
        <p:spPr/>
        <p:txBody>
          <a:bodyPr/>
          <a:lstStyle/>
          <a:p>
            <a:r>
              <a:rPr lang="en-US"/>
              <a:t>Biases in embeddings</a:t>
            </a:r>
          </a:p>
        </p:txBody>
      </p:sp>
      <p:pic>
        <p:nvPicPr>
          <p:cNvPr id="4" name="Picture 3">
            <a:extLst>
              <a:ext uri="{FF2B5EF4-FFF2-40B4-BE49-F238E27FC236}">
                <a16:creationId xmlns:a16="http://schemas.microsoft.com/office/drawing/2014/main" id="{F5FBB4AF-804B-B84F-9C33-63E82F4D6FD6}"/>
              </a:ext>
            </a:extLst>
          </p:cNvPr>
          <p:cNvPicPr>
            <a:picLocks noChangeAspect="1"/>
          </p:cNvPicPr>
          <p:nvPr/>
        </p:nvPicPr>
        <p:blipFill>
          <a:blip r:embed="rId2"/>
          <a:stretch>
            <a:fillRect/>
          </a:stretch>
        </p:blipFill>
        <p:spPr>
          <a:xfrm>
            <a:off x="3095579" y="1447800"/>
            <a:ext cx="6000842" cy="2438400"/>
          </a:xfrm>
          <a:prstGeom prst="rect">
            <a:avLst/>
          </a:prstGeom>
        </p:spPr>
      </p:pic>
      <p:pic>
        <p:nvPicPr>
          <p:cNvPr id="5" name="Picture 4">
            <a:extLst>
              <a:ext uri="{FF2B5EF4-FFF2-40B4-BE49-F238E27FC236}">
                <a16:creationId xmlns:a16="http://schemas.microsoft.com/office/drawing/2014/main" id="{305EFEDD-88B2-3540-9BB9-B56F22CCA184}"/>
              </a:ext>
            </a:extLst>
          </p:cNvPr>
          <p:cNvPicPr>
            <a:picLocks noChangeAspect="1"/>
          </p:cNvPicPr>
          <p:nvPr/>
        </p:nvPicPr>
        <p:blipFill>
          <a:blip r:embed="rId3"/>
          <a:stretch>
            <a:fillRect/>
          </a:stretch>
        </p:blipFill>
        <p:spPr>
          <a:xfrm>
            <a:off x="4479814" y="4017390"/>
            <a:ext cx="3232372" cy="2743200"/>
          </a:xfrm>
          <a:prstGeom prst="rect">
            <a:avLst/>
          </a:prstGeom>
        </p:spPr>
      </p:pic>
    </p:spTree>
    <p:extLst>
      <p:ext uri="{BB962C8B-B14F-4D97-AF65-F5344CB8AC3E}">
        <p14:creationId xmlns:p14="http://schemas.microsoft.com/office/powerpoint/2010/main" val="257012681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2D5FED-1091-4945-B632-371BFA4BD1E6}"/>
              </a:ext>
            </a:extLst>
          </p:cNvPr>
          <p:cNvSpPr>
            <a:spLocks noGrp="1"/>
          </p:cNvSpPr>
          <p:nvPr>
            <p:ph type="title"/>
          </p:nvPr>
        </p:nvSpPr>
        <p:spPr/>
        <p:txBody>
          <a:bodyPr/>
          <a:lstStyle/>
          <a:p>
            <a:r>
              <a:rPr lang="en-US"/>
              <a:t>Biases in embeddings</a:t>
            </a:r>
          </a:p>
        </p:txBody>
      </p:sp>
      <p:pic>
        <p:nvPicPr>
          <p:cNvPr id="4" name="Picture 3">
            <a:extLst>
              <a:ext uri="{FF2B5EF4-FFF2-40B4-BE49-F238E27FC236}">
                <a16:creationId xmlns:a16="http://schemas.microsoft.com/office/drawing/2014/main" id="{E128E66E-599D-BE4C-93E3-3A945089695C}"/>
              </a:ext>
            </a:extLst>
          </p:cNvPr>
          <p:cNvPicPr>
            <a:picLocks noChangeAspect="1"/>
          </p:cNvPicPr>
          <p:nvPr/>
        </p:nvPicPr>
        <p:blipFill>
          <a:blip r:embed="rId2"/>
          <a:stretch>
            <a:fillRect/>
          </a:stretch>
        </p:blipFill>
        <p:spPr>
          <a:xfrm>
            <a:off x="1524000" y="1295401"/>
            <a:ext cx="9144000" cy="2625505"/>
          </a:xfrm>
          <a:prstGeom prst="rect">
            <a:avLst/>
          </a:prstGeom>
        </p:spPr>
      </p:pic>
      <p:pic>
        <p:nvPicPr>
          <p:cNvPr id="5" name="Picture 4">
            <a:extLst>
              <a:ext uri="{FF2B5EF4-FFF2-40B4-BE49-F238E27FC236}">
                <a16:creationId xmlns:a16="http://schemas.microsoft.com/office/drawing/2014/main" id="{653E1712-9B5F-CF4E-831A-F6992E96E5E7}"/>
              </a:ext>
            </a:extLst>
          </p:cNvPr>
          <p:cNvPicPr>
            <a:picLocks noChangeAspect="1"/>
          </p:cNvPicPr>
          <p:nvPr/>
        </p:nvPicPr>
        <p:blipFill>
          <a:blip r:embed="rId3"/>
          <a:stretch>
            <a:fillRect/>
          </a:stretch>
        </p:blipFill>
        <p:spPr>
          <a:xfrm>
            <a:off x="1524000" y="4116336"/>
            <a:ext cx="9144000" cy="2303102"/>
          </a:xfrm>
          <a:prstGeom prst="rect">
            <a:avLst/>
          </a:prstGeom>
        </p:spPr>
      </p:pic>
    </p:spTree>
    <p:extLst>
      <p:ext uri="{BB962C8B-B14F-4D97-AF65-F5344CB8AC3E}">
        <p14:creationId xmlns:p14="http://schemas.microsoft.com/office/powerpoint/2010/main" val="165301191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FFC1-9D61-7B4D-9A73-71778249A475}"/>
              </a:ext>
            </a:extLst>
          </p:cNvPr>
          <p:cNvSpPr>
            <a:spLocks noGrp="1"/>
          </p:cNvSpPr>
          <p:nvPr>
            <p:ph type="title"/>
          </p:nvPr>
        </p:nvSpPr>
        <p:spPr/>
        <p:txBody>
          <a:bodyPr/>
          <a:lstStyle/>
          <a:p>
            <a:r>
              <a:rPr lang="en-US"/>
              <a:t>Biases in embeddings</a:t>
            </a:r>
          </a:p>
        </p:txBody>
      </p:sp>
      <p:pic>
        <p:nvPicPr>
          <p:cNvPr id="4" name="Picture 3">
            <a:extLst>
              <a:ext uri="{FF2B5EF4-FFF2-40B4-BE49-F238E27FC236}">
                <a16:creationId xmlns:a16="http://schemas.microsoft.com/office/drawing/2014/main" id="{A94D6E84-5639-A04A-962C-45B065903882}"/>
              </a:ext>
            </a:extLst>
          </p:cNvPr>
          <p:cNvPicPr>
            <a:picLocks noChangeAspect="1"/>
          </p:cNvPicPr>
          <p:nvPr/>
        </p:nvPicPr>
        <p:blipFill>
          <a:blip r:embed="rId2"/>
          <a:stretch>
            <a:fillRect/>
          </a:stretch>
        </p:blipFill>
        <p:spPr>
          <a:xfrm>
            <a:off x="4099169" y="3994286"/>
            <a:ext cx="3993662" cy="1854200"/>
          </a:xfrm>
          <a:prstGeom prst="rect">
            <a:avLst/>
          </a:prstGeom>
        </p:spPr>
      </p:pic>
      <p:sp>
        <p:nvSpPr>
          <p:cNvPr id="5" name="TextBox 4">
            <a:extLst>
              <a:ext uri="{FF2B5EF4-FFF2-40B4-BE49-F238E27FC236}">
                <a16:creationId xmlns:a16="http://schemas.microsoft.com/office/drawing/2014/main" id="{EE8DFC19-D3B5-7346-B691-E1847F2B168D}"/>
              </a:ext>
            </a:extLst>
          </p:cNvPr>
          <p:cNvSpPr txBox="1"/>
          <p:nvPr/>
        </p:nvSpPr>
        <p:spPr>
          <a:xfrm>
            <a:off x="3022863" y="1611984"/>
            <a:ext cx="6983963" cy="369332"/>
          </a:xfrm>
          <a:prstGeom prst="rect">
            <a:avLst/>
          </a:prstGeom>
          <a:noFill/>
        </p:spPr>
        <p:txBody>
          <a:bodyPr wrap="none" rtlCol="0">
            <a:spAutoFit/>
          </a:bodyPr>
          <a:lstStyle/>
          <a:p>
            <a:r>
              <a:rPr lang="en-US"/>
              <a:t>[manipulated pronoun] is an electrician. What is [manipulated pronoun]?</a:t>
            </a:r>
          </a:p>
        </p:txBody>
      </p:sp>
      <p:sp>
        <p:nvSpPr>
          <p:cNvPr id="6" name="TextBox 5">
            <a:extLst>
              <a:ext uri="{FF2B5EF4-FFF2-40B4-BE49-F238E27FC236}">
                <a16:creationId xmlns:a16="http://schemas.microsoft.com/office/drawing/2014/main" id="{EBAB149A-70E6-8644-907F-76D793380225}"/>
              </a:ext>
            </a:extLst>
          </p:cNvPr>
          <p:cNvSpPr txBox="1"/>
          <p:nvPr/>
        </p:nvSpPr>
        <p:spPr>
          <a:xfrm>
            <a:off x="3022862" y="2064471"/>
            <a:ext cx="1211998" cy="923330"/>
          </a:xfrm>
          <a:prstGeom prst="rect">
            <a:avLst/>
          </a:prstGeom>
          <a:noFill/>
        </p:spPr>
        <p:txBody>
          <a:bodyPr wrap="none" rtlCol="0">
            <a:spAutoFit/>
          </a:bodyPr>
          <a:lstStyle/>
          <a:p>
            <a:pPr marL="342900" indent="-342900">
              <a:buAutoNum type="alphaLcParenR"/>
            </a:pPr>
            <a:r>
              <a:rPr lang="en-US"/>
              <a:t>Male</a:t>
            </a:r>
          </a:p>
          <a:p>
            <a:pPr marL="342900" indent="-342900">
              <a:buAutoNum type="alphaLcParenR"/>
            </a:pPr>
            <a:r>
              <a:rPr lang="en-US"/>
              <a:t>Female</a:t>
            </a:r>
          </a:p>
          <a:p>
            <a:pPr marL="342900" indent="-342900">
              <a:buAutoNum type="alphaLcParenR"/>
            </a:pPr>
            <a:endParaRPr lang="en-US"/>
          </a:p>
        </p:txBody>
      </p:sp>
      <p:pic>
        <p:nvPicPr>
          <p:cNvPr id="7" name="Picture 6">
            <a:extLst>
              <a:ext uri="{FF2B5EF4-FFF2-40B4-BE49-F238E27FC236}">
                <a16:creationId xmlns:a16="http://schemas.microsoft.com/office/drawing/2014/main" id="{B46159FA-811A-0A49-A6F2-09126896C5E9}"/>
              </a:ext>
            </a:extLst>
          </p:cNvPr>
          <p:cNvPicPr>
            <a:picLocks noChangeAspect="1"/>
          </p:cNvPicPr>
          <p:nvPr/>
        </p:nvPicPr>
        <p:blipFill>
          <a:blip r:embed="rId3"/>
          <a:stretch>
            <a:fillRect/>
          </a:stretch>
        </p:blipFill>
        <p:spPr>
          <a:xfrm>
            <a:off x="3124200" y="2995743"/>
            <a:ext cx="6375400" cy="495300"/>
          </a:xfrm>
          <a:prstGeom prst="rect">
            <a:avLst/>
          </a:prstGeom>
        </p:spPr>
      </p:pic>
    </p:spTree>
    <p:extLst>
      <p:ext uri="{BB962C8B-B14F-4D97-AF65-F5344CB8AC3E}">
        <p14:creationId xmlns:p14="http://schemas.microsoft.com/office/powerpoint/2010/main" val="3755771120"/>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5984C-8F2D-2044-BCD4-5E5BDDFD5CD8}"/>
              </a:ext>
            </a:extLst>
          </p:cNvPr>
          <p:cNvSpPr>
            <a:spLocks noGrp="1"/>
          </p:cNvSpPr>
          <p:nvPr>
            <p:ph type="title"/>
          </p:nvPr>
        </p:nvSpPr>
        <p:spPr/>
        <p:txBody>
          <a:bodyPr/>
          <a:lstStyle/>
          <a:p>
            <a:r>
              <a:rPr lang="en-US"/>
              <a:t>Biases in embeddings</a:t>
            </a:r>
          </a:p>
        </p:txBody>
      </p:sp>
      <p:pic>
        <p:nvPicPr>
          <p:cNvPr id="4" name="Picture 3">
            <a:extLst>
              <a:ext uri="{FF2B5EF4-FFF2-40B4-BE49-F238E27FC236}">
                <a16:creationId xmlns:a16="http://schemas.microsoft.com/office/drawing/2014/main" id="{4E0D1503-7127-5E41-B623-EDE30E229CF8}"/>
              </a:ext>
            </a:extLst>
          </p:cNvPr>
          <p:cNvPicPr>
            <a:picLocks noChangeAspect="1"/>
          </p:cNvPicPr>
          <p:nvPr/>
        </p:nvPicPr>
        <p:blipFill>
          <a:blip r:embed="rId2"/>
          <a:stretch>
            <a:fillRect/>
          </a:stretch>
        </p:blipFill>
        <p:spPr>
          <a:xfrm>
            <a:off x="1675647" y="1332401"/>
            <a:ext cx="4366901" cy="4802799"/>
          </a:xfrm>
          <a:prstGeom prst="rect">
            <a:avLst/>
          </a:prstGeom>
        </p:spPr>
      </p:pic>
      <p:pic>
        <p:nvPicPr>
          <p:cNvPr id="5" name="Picture 4">
            <a:extLst>
              <a:ext uri="{FF2B5EF4-FFF2-40B4-BE49-F238E27FC236}">
                <a16:creationId xmlns:a16="http://schemas.microsoft.com/office/drawing/2014/main" id="{59FFB219-A32A-3B4B-8532-4B9AF393FAB9}"/>
              </a:ext>
            </a:extLst>
          </p:cNvPr>
          <p:cNvPicPr>
            <a:picLocks noChangeAspect="1"/>
          </p:cNvPicPr>
          <p:nvPr/>
        </p:nvPicPr>
        <p:blipFill>
          <a:blip r:embed="rId3"/>
          <a:stretch>
            <a:fillRect/>
          </a:stretch>
        </p:blipFill>
        <p:spPr>
          <a:xfrm>
            <a:off x="6084216" y="1445601"/>
            <a:ext cx="4238278" cy="4576398"/>
          </a:xfrm>
          <a:prstGeom prst="rect">
            <a:avLst/>
          </a:prstGeom>
        </p:spPr>
      </p:pic>
    </p:spTree>
    <p:extLst>
      <p:ext uri="{BB962C8B-B14F-4D97-AF65-F5344CB8AC3E}">
        <p14:creationId xmlns:p14="http://schemas.microsoft.com/office/powerpoint/2010/main" val="3933044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91CC76DF-0AFA-2596-E29F-4A41F938455D}"/>
              </a:ext>
            </a:extLst>
          </p:cNvPr>
          <p:cNvSpPr>
            <a:spLocks noGrp="1" noChangeArrowheads="1"/>
          </p:cNvSpPr>
          <p:nvPr>
            <p:ph type="title"/>
          </p:nvPr>
        </p:nvSpPr>
        <p:spPr>
          <a:xfrm>
            <a:off x="1981200" y="609600"/>
            <a:ext cx="8458200" cy="1143000"/>
          </a:xfrm>
          <a:noFill/>
          <a:ln/>
        </p:spPr>
        <p:txBody>
          <a:bodyPr/>
          <a:lstStyle/>
          <a:p>
            <a:r>
              <a:rPr lang="en-US" altLang="en-US"/>
              <a:t>A generative model for documents</a:t>
            </a:r>
          </a:p>
        </p:txBody>
      </p:sp>
      <p:sp>
        <p:nvSpPr>
          <p:cNvPr id="6147" name="Text Box 3">
            <a:extLst>
              <a:ext uri="{FF2B5EF4-FFF2-40B4-BE49-F238E27FC236}">
                <a16:creationId xmlns:a16="http://schemas.microsoft.com/office/drawing/2014/main" id="{3BE7680A-A61E-00A7-6395-111CD976C505}"/>
              </a:ext>
            </a:extLst>
          </p:cNvPr>
          <p:cNvSpPr txBox="1">
            <a:spLocks noChangeArrowheads="1"/>
          </p:cNvSpPr>
          <p:nvPr/>
        </p:nvSpPr>
        <p:spPr bwMode="auto">
          <a:xfrm>
            <a:off x="2406650" y="2209800"/>
            <a:ext cx="3416320" cy="41549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sz="2400" b="1">
                <a:latin typeface="Times New Roman" panose="02020603050405020304" pitchFamily="18" charset="0"/>
              </a:rPr>
              <a:t>HEART		0.2 </a:t>
            </a:r>
          </a:p>
          <a:p>
            <a:pPr eaLnBrk="0" hangingPunct="0"/>
            <a:r>
              <a:rPr lang="en-US" altLang="en-US" sz="2400" b="1">
                <a:latin typeface="Times New Roman" panose="02020603050405020304" pitchFamily="18" charset="0"/>
              </a:rPr>
              <a:t>LOVE			0.2</a:t>
            </a:r>
          </a:p>
          <a:p>
            <a:pPr eaLnBrk="0" hangingPunct="0"/>
            <a:r>
              <a:rPr lang="en-US" altLang="en-US" sz="2400" b="1">
                <a:latin typeface="Times New Roman" panose="02020603050405020304" pitchFamily="18" charset="0"/>
              </a:rPr>
              <a:t>SOUL			0.2</a:t>
            </a:r>
          </a:p>
          <a:p>
            <a:pPr eaLnBrk="0" hangingPunct="0"/>
            <a:r>
              <a:rPr lang="en-US" altLang="en-US" sz="2400" b="1">
                <a:latin typeface="Times New Roman" panose="02020603050405020304" pitchFamily="18" charset="0"/>
              </a:rPr>
              <a:t>TEARS		0.2</a:t>
            </a:r>
          </a:p>
          <a:p>
            <a:pPr eaLnBrk="0" hangingPunct="0"/>
            <a:r>
              <a:rPr lang="en-US" altLang="en-US" sz="2400" b="1">
                <a:latin typeface="Times New Roman" panose="02020603050405020304" pitchFamily="18" charset="0"/>
              </a:rPr>
              <a:t>JOY			0.2</a:t>
            </a:r>
          </a:p>
          <a:p>
            <a:pPr eaLnBrk="0" hangingPunct="0"/>
            <a:r>
              <a:rPr lang="en-US" altLang="en-US" sz="2400">
                <a:latin typeface="Times New Roman" panose="02020603050405020304" pitchFamily="18" charset="0"/>
              </a:rPr>
              <a:t>SCIENTIFIC        	0.0</a:t>
            </a:r>
          </a:p>
          <a:p>
            <a:pPr eaLnBrk="0" hangingPunct="0"/>
            <a:r>
              <a:rPr lang="en-US" altLang="en-US" sz="2400">
                <a:latin typeface="Times New Roman" panose="02020603050405020304" pitchFamily="18" charset="0"/>
              </a:rPr>
              <a:t>KNOWLEDGE 	0.0</a:t>
            </a:r>
          </a:p>
          <a:p>
            <a:pPr eaLnBrk="0" hangingPunct="0"/>
            <a:r>
              <a:rPr lang="en-US" altLang="en-US" sz="2400">
                <a:latin typeface="Times New Roman" panose="02020603050405020304" pitchFamily="18" charset="0"/>
              </a:rPr>
              <a:t>WORK 		0.0</a:t>
            </a:r>
          </a:p>
          <a:p>
            <a:pPr eaLnBrk="0" hangingPunct="0"/>
            <a:r>
              <a:rPr lang="en-US" altLang="en-US" sz="2400">
                <a:latin typeface="Times New Roman" panose="02020603050405020304" pitchFamily="18" charset="0"/>
              </a:rPr>
              <a:t>RESEARCH		0.0</a:t>
            </a:r>
          </a:p>
          <a:p>
            <a:pPr eaLnBrk="0" hangingPunct="0"/>
            <a:r>
              <a:rPr lang="en-US" altLang="en-US" sz="2400">
                <a:latin typeface="Times New Roman" panose="02020603050405020304" pitchFamily="18" charset="0"/>
              </a:rPr>
              <a:t>MATHEMATICS	0.0</a:t>
            </a:r>
          </a:p>
          <a:p>
            <a:pPr eaLnBrk="0" hangingPunct="0"/>
            <a:endParaRPr lang="en-US" altLang="en-US" sz="2400">
              <a:latin typeface="Times New Roman" panose="02020603050405020304" pitchFamily="18" charset="0"/>
            </a:endParaRPr>
          </a:p>
        </p:txBody>
      </p:sp>
      <p:sp>
        <p:nvSpPr>
          <p:cNvPr id="6148" name="Text Box 4">
            <a:extLst>
              <a:ext uri="{FF2B5EF4-FFF2-40B4-BE49-F238E27FC236}">
                <a16:creationId xmlns:a16="http://schemas.microsoft.com/office/drawing/2014/main" id="{CCD684F3-0A6C-520A-FB3F-A19E2814F1EE}"/>
              </a:ext>
            </a:extLst>
          </p:cNvPr>
          <p:cNvSpPr txBox="1">
            <a:spLocks noChangeArrowheads="1"/>
          </p:cNvSpPr>
          <p:nvPr/>
        </p:nvSpPr>
        <p:spPr bwMode="auto">
          <a:xfrm>
            <a:off x="6521450" y="2209800"/>
            <a:ext cx="3416320" cy="378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sz="2400">
                <a:latin typeface="Times New Roman" panose="02020603050405020304" pitchFamily="18" charset="0"/>
              </a:rPr>
              <a:t>HEART		0.0 </a:t>
            </a:r>
          </a:p>
          <a:p>
            <a:pPr eaLnBrk="0" hangingPunct="0"/>
            <a:r>
              <a:rPr lang="en-US" altLang="en-US" sz="2400">
                <a:latin typeface="Times New Roman" panose="02020603050405020304" pitchFamily="18" charset="0"/>
              </a:rPr>
              <a:t>LOVE			0.0</a:t>
            </a:r>
          </a:p>
          <a:p>
            <a:pPr eaLnBrk="0" hangingPunct="0"/>
            <a:r>
              <a:rPr lang="en-US" altLang="en-US" sz="2400">
                <a:latin typeface="Times New Roman" panose="02020603050405020304" pitchFamily="18" charset="0"/>
              </a:rPr>
              <a:t>SOUL			0.0</a:t>
            </a:r>
          </a:p>
          <a:p>
            <a:pPr eaLnBrk="0" hangingPunct="0"/>
            <a:r>
              <a:rPr lang="en-US" altLang="en-US" sz="2400">
                <a:latin typeface="Times New Roman" panose="02020603050405020304" pitchFamily="18" charset="0"/>
              </a:rPr>
              <a:t>TEARS		0.0</a:t>
            </a:r>
          </a:p>
          <a:p>
            <a:pPr eaLnBrk="0" hangingPunct="0"/>
            <a:r>
              <a:rPr lang="en-US" altLang="en-US" sz="2400">
                <a:latin typeface="Times New Roman" panose="02020603050405020304" pitchFamily="18" charset="0"/>
              </a:rPr>
              <a:t>JOY			0.0 </a:t>
            </a:r>
          </a:p>
          <a:p>
            <a:pPr eaLnBrk="0" hangingPunct="0"/>
            <a:r>
              <a:rPr lang="en-US" altLang="en-US" sz="2400" b="1">
                <a:latin typeface="Times New Roman" panose="02020603050405020304" pitchFamily="18" charset="0"/>
              </a:rPr>
              <a:t>SCIENTIFIC        	0.2</a:t>
            </a:r>
          </a:p>
          <a:p>
            <a:pPr eaLnBrk="0" hangingPunct="0"/>
            <a:r>
              <a:rPr lang="en-US" altLang="en-US" sz="2400" b="1">
                <a:latin typeface="Times New Roman" panose="02020603050405020304" pitchFamily="18" charset="0"/>
              </a:rPr>
              <a:t>KNOWLEDGE 	0.2</a:t>
            </a:r>
          </a:p>
          <a:p>
            <a:pPr eaLnBrk="0" hangingPunct="0"/>
            <a:r>
              <a:rPr lang="en-US" altLang="en-US" sz="2400" b="1">
                <a:latin typeface="Times New Roman" panose="02020603050405020304" pitchFamily="18" charset="0"/>
              </a:rPr>
              <a:t>WORK 		0.2</a:t>
            </a:r>
          </a:p>
          <a:p>
            <a:pPr eaLnBrk="0" hangingPunct="0"/>
            <a:r>
              <a:rPr lang="en-US" altLang="en-US" sz="2400" b="1">
                <a:latin typeface="Times New Roman" panose="02020603050405020304" pitchFamily="18" charset="0"/>
              </a:rPr>
              <a:t>RESEARCH		0.2</a:t>
            </a:r>
          </a:p>
          <a:p>
            <a:pPr eaLnBrk="0" hangingPunct="0"/>
            <a:r>
              <a:rPr lang="en-US" altLang="en-US" sz="2400" b="1">
                <a:latin typeface="Times New Roman" panose="02020603050405020304" pitchFamily="18" charset="0"/>
              </a:rPr>
              <a:t>MATHEMATICS	0.2</a:t>
            </a:r>
          </a:p>
        </p:txBody>
      </p:sp>
      <p:sp>
        <p:nvSpPr>
          <p:cNvPr id="6149" name="Text Box 5">
            <a:extLst>
              <a:ext uri="{FF2B5EF4-FFF2-40B4-BE49-F238E27FC236}">
                <a16:creationId xmlns:a16="http://schemas.microsoft.com/office/drawing/2014/main" id="{FB70B1DC-CE32-CB21-A892-54800BC44DA4}"/>
              </a:ext>
            </a:extLst>
          </p:cNvPr>
          <p:cNvSpPr txBox="1">
            <a:spLocks noChangeArrowheads="1"/>
          </p:cNvSpPr>
          <p:nvPr/>
        </p:nvSpPr>
        <p:spPr bwMode="auto">
          <a:xfrm>
            <a:off x="3429001" y="6019800"/>
            <a:ext cx="10207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sz="2400">
                <a:latin typeface="Times New Roman" panose="02020603050405020304" pitchFamily="18" charset="0"/>
              </a:rPr>
              <a:t>topic 1</a:t>
            </a:r>
          </a:p>
        </p:txBody>
      </p:sp>
      <p:sp>
        <p:nvSpPr>
          <p:cNvPr id="6150" name="Text Box 6">
            <a:extLst>
              <a:ext uri="{FF2B5EF4-FFF2-40B4-BE49-F238E27FC236}">
                <a16:creationId xmlns:a16="http://schemas.microsoft.com/office/drawing/2014/main" id="{2375C199-3AD0-89C8-536E-F9DAF3980F59}"/>
              </a:ext>
            </a:extLst>
          </p:cNvPr>
          <p:cNvSpPr txBox="1">
            <a:spLocks noChangeArrowheads="1"/>
          </p:cNvSpPr>
          <p:nvPr/>
        </p:nvSpPr>
        <p:spPr bwMode="auto">
          <a:xfrm>
            <a:off x="7848601" y="6019800"/>
            <a:ext cx="10207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sz="2400">
                <a:latin typeface="Times New Roman" panose="02020603050405020304" pitchFamily="18" charset="0"/>
              </a:rPr>
              <a:t>topic 2</a:t>
            </a:r>
          </a:p>
        </p:txBody>
      </p:sp>
      <p:sp>
        <p:nvSpPr>
          <p:cNvPr id="6151" name="Text Box 7">
            <a:extLst>
              <a:ext uri="{FF2B5EF4-FFF2-40B4-BE49-F238E27FC236}">
                <a16:creationId xmlns:a16="http://schemas.microsoft.com/office/drawing/2014/main" id="{2AAA2C84-9419-9F07-5B84-68F3373DDE20}"/>
              </a:ext>
            </a:extLst>
          </p:cNvPr>
          <p:cNvSpPr txBox="1">
            <a:spLocks noChangeArrowheads="1"/>
          </p:cNvSpPr>
          <p:nvPr/>
        </p:nvSpPr>
        <p:spPr bwMode="auto">
          <a:xfrm>
            <a:off x="2438400" y="1746250"/>
            <a:ext cx="34051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sz="2400" i="1">
                <a:latin typeface="Times New Roman" panose="02020603050405020304" pitchFamily="18" charset="0"/>
              </a:rPr>
              <a:t>w</a:t>
            </a:r>
            <a:r>
              <a:rPr lang="en-US" altLang="en-US" sz="2400">
                <a:latin typeface="Times New Roman" panose="02020603050405020304" pitchFamily="18" charset="0"/>
              </a:rPr>
              <a:t>            </a:t>
            </a:r>
            <a:r>
              <a:rPr lang="en-US" altLang="en-US" sz="2400" i="1">
                <a:latin typeface="Times New Roman" panose="02020603050405020304" pitchFamily="18" charset="0"/>
              </a:rPr>
              <a:t>P</a:t>
            </a:r>
            <a:r>
              <a:rPr lang="en-US" altLang="en-US" sz="2400">
                <a:latin typeface="Times New Roman" panose="02020603050405020304" pitchFamily="18" charset="0"/>
              </a:rPr>
              <a:t>(</a:t>
            </a:r>
            <a:r>
              <a:rPr lang="en-US" altLang="en-US" sz="2400" i="1">
                <a:latin typeface="Times New Roman" panose="02020603050405020304" pitchFamily="18" charset="0"/>
              </a:rPr>
              <a:t>w|z = </a:t>
            </a:r>
            <a:r>
              <a:rPr lang="en-US" altLang="en-US" sz="2400">
                <a:latin typeface="Times New Roman" panose="02020603050405020304" pitchFamily="18" charset="0"/>
              </a:rPr>
              <a:t>1) = </a:t>
            </a:r>
            <a:r>
              <a:rPr lang="en-US" altLang="en-US" sz="2400" i="1">
                <a:latin typeface="Symbol" pitchFamily="2" charset="2"/>
              </a:rPr>
              <a:t>f </a:t>
            </a:r>
            <a:r>
              <a:rPr lang="en-US" altLang="en-US" sz="2400" baseline="30000">
                <a:latin typeface="Times New Roman" panose="02020603050405020304" pitchFamily="18" charset="0"/>
              </a:rPr>
              <a:t>(1)</a:t>
            </a:r>
            <a:endParaRPr lang="en-US" altLang="en-US" sz="2400">
              <a:latin typeface="Times New Roman" panose="02020603050405020304" pitchFamily="18" charset="0"/>
            </a:endParaRPr>
          </a:p>
        </p:txBody>
      </p:sp>
      <p:sp>
        <p:nvSpPr>
          <p:cNvPr id="6152" name="Text Box 8">
            <a:extLst>
              <a:ext uri="{FF2B5EF4-FFF2-40B4-BE49-F238E27FC236}">
                <a16:creationId xmlns:a16="http://schemas.microsoft.com/office/drawing/2014/main" id="{9B867807-A176-AF73-0217-D0F7F893F5D4}"/>
              </a:ext>
            </a:extLst>
          </p:cNvPr>
          <p:cNvSpPr txBox="1">
            <a:spLocks noChangeArrowheads="1"/>
          </p:cNvSpPr>
          <p:nvPr/>
        </p:nvSpPr>
        <p:spPr bwMode="auto">
          <a:xfrm>
            <a:off x="6553200" y="1746250"/>
            <a:ext cx="34051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sz="2400" i="1">
                <a:latin typeface="Times New Roman" panose="02020603050405020304" pitchFamily="18" charset="0"/>
              </a:rPr>
              <a:t>w</a:t>
            </a:r>
            <a:r>
              <a:rPr lang="en-US" altLang="en-US" sz="2400">
                <a:latin typeface="Times New Roman" panose="02020603050405020304" pitchFamily="18" charset="0"/>
              </a:rPr>
              <a:t>            </a:t>
            </a:r>
            <a:r>
              <a:rPr lang="en-US" altLang="en-US" sz="2400" i="1">
                <a:latin typeface="Times New Roman" panose="02020603050405020304" pitchFamily="18" charset="0"/>
              </a:rPr>
              <a:t>P</a:t>
            </a:r>
            <a:r>
              <a:rPr lang="en-US" altLang="en-US" sz="2400">
                <a:latin typeface="Times New Roman" panose="02020603050405020304" pitchFamily="18" charset="0"/>
              </a:rPr>
              <a:t>(</a:t>
            </a:r>
            <a:r>
              <a:rPr lang="en-US" altLang="en-US" sz="2400" i="1">
                <a:latin typeface="Times New Roman" panose="02020603050405020304" pitchFamily="18" charset="0"/>
              </a:rPr>
              <a:t>w|z = </a:t>
            </a:r>
            <a:r>
              <a:rPr lang="en-US" altLang="en-US" sz="2400">
                <a:latin typeface="Times New Roman" panose="02020603050405020304" pitchFamily="18" charset="0"/>
              </a:rPr>
              <a:t>2) = </a:t>
            </a:r>
            <a:r>
              <a:rPr lang="en-US" altLang="en-US" sz="2400" i="1">
                <a:latin typeface="Symbol" pitchFamily="2" charset="2"/>
              </a:rPr>
              <a:t>f </a:t>
            </a:r>
            <a:r>
              <a:rPr lang="en-US" altLang="en-US" sz="2400" baseline="30000">
                <a:latin typeface="Times New Roman" panose="02020603050405020304" pitchFamily="18" charset="0"/>
              </a:rPr>
              <a:t>(2)</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ext Box 2">
            <a:extLst>
              <a:ext uri="{FF2B5EF4-FFF2-40B4-BE49-F238E27FC236}">
                <a16:creationId xmlns:a16="http://schemas.microsoft.com/office/drawing/2014/main" id="{D9B494D3-67B3-A38E-45E3-0A7AC0790054}"/>
              </a:ext>
            </a:extLst>
          </p:cNvPr>
          <p:cNvSpPr txBox="1">
            <a:spLocks noChangeArrowheads="1"/>
          </p:cNvSpPr>
          <p:nvPr/>
        </p:nvSpPr>
        <p:spPr bwMode="auto">
          <a:xfrm>
            <a:off x="1771651" y="1104900"/>
            <a:ext cx="86074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sz="2400">
                <a:latin typeface="Times New Roman" panose="02020603050405020304" pitchFamily="18" charset="0"/>
              </a:rPr>
              <a:t>Choose mixture weights for each document, generate “bag of words”</a:t>
            </a:r>
          </a:p>
        </p:txBody>
      </p:sp>
      <p:sp>
        <p:nvSpPr>
          <p:cNvPr id="7171" name="Text Box 3">
            <a:extLst>
              <a:ext uri="{FF2B5EF4-FFF2-40B4-BE49-F238E27FC236}">
                <a16:creationId xmlns:a16="http://schemas.microsoft.com/office/drawing/2014/main" id="{87EC0593-0848-3270-134B-B57C426D1AD5}"/>
              </a:ext>
            </a:extLst>
          </p:cNvPr>
          <p:cNvSpPr txBox="1">
            <a:spLocks noChangeArrowheads="1"/>
          </p:cNvSpPr>
          <p:nvPr/>
        </p:nvSpPr>
        <p:spPr bwMode="auto">
          <a:xfrm>
            <a:off x="1627080" y="1673225"/>
            <a:ext cx="3108543" cy="41549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en-US" sz="2400">
                <a:latin typeface="Symbol" pitchFamily="2" charset="2"/>
              </a:rPr>
              <a:t>q</a:t>
            </a:r>
            <a:r>
              <a:rPr lang="en-US" altLang="en-US" sz="2400">
                <a:latin typeface="Times New Roman" panose="02020603050405020304" pitchFamily="18" charset="0"/>
              </a:rPr>
              <a:t> = {</a:t>
            </a:r>
            <a:r>
              <a:rPr lang="en-US" altLang="en-US" sz="2400" i="1">
                <a:latin typeface="Times New Roman" panose="02020603050405020304" pitchFamily="18" charset="0"/>
              </a:rPr>
              <a:t>P</a:t>
            </a:r>
            <a:r>
              <a:rPr lang="en-US" altLang="en-US" sz="2400">
                <a:latin typeface="Times New Roman" panose="02020603050405020304" pitchFamily="18" charset="0"/>
              </a:rPr>
              <a:t>(</a:t>
            </a:r>
            <a:r>
              <a:rPr lang="en-US" altLang="en-US" sz="2400" i="1">
                <a:latin typeface="Times New Roman" panose="02020603050405020304" pitchFamily="18" charset="0"/>
              </a:rPr>
              <a:t>z</a:t>
            </a:r>
            <a:r>
              <a:rPr lang="en-US" altLang="en-US" sz="2400">
                <a:latin typeface="Times New Roman" panose="02020603050405020304" pitchFamily="18" charset="0"/>
              </a:rPr>
              <a:t> = 1), </a:t>
            </a:r>
            <a:r>
              <a:rPr lang="en-US" altLang="en-US" sz="2400" i="1">
                <a:latin typeface="Times New Roman" panose="02020603050405020304" pitchFamily="18" charset="0"/>
              </a:rPr>
              <a:t>P</a:t>
            </a:r>
            <a:r>
              <a:rPr lang="en-US" altLang="en-US" sz="2400">
                <a:latin typeface="Times New Roman" panose="02020603050405020304" pitchFamily="18" charset="0"/>
              </a:rPr>
              <a:t>(</a:t>
            </a:r>
            <a:r>
              <a:rPr lang="en-US" altLang="en-US" sz="2400" i="1">
                <a:latin typeface="Times New Roman" panose="02020603050405020304" pitchFamily="18" charset="0"/>
              </a:rPr>
              <a:t>z</a:t>
            </a:r>
            <a:r>
              <a:rPr lang="en-US" altLang="en-US" sz="2400">
                <a:latin typeface="Times New Roman" panose="02020603050405020304" pitchFamily="18" charset="0"/>
              </a:rPr>
              <a:t> = 2)}</a:t>
            </a:r>
          </a:p>
          <a:p>
            <a:pPr algn="ctr" eaLnBrk="0" hangingPunct="0"/>
            <a:endParaRPr lang="en-US" altLang="en-US" sz="2400">
              <a:latin typeface="Times New Roman" panose="02020603050405020304" pitchFamily="18" charset="0"/>
            </a:endParaRPr>
          </a:p>
          <a:p>
            <a:pPr algn="ctr" eaLnBrk="0" hangingPunct="0"/>
            <a:r>
              <a:rPr lang="en-US" altLang="en-US" sz="2400">
                <a:latin typeface="Times New Roman" panose="02020603050405020304" pitchFamily="18" charset="0"/>
              </a:rPr>
              <a:t>{0, 1}</a:t>
            </a:r>
          </a:p>
          <a:p>
            <a:pPr algn="ctr" eaLnBrk="0" hangingPunct="0"/>
            <a:endParaRPr lang="en-US" altLang="en-US" sz="2400">
              <a:latin typeface="Times New Roman" panose="02020603050405020304" pitchFamily="18" charset="0"/>
            </a:endParaRPr>
          </a:p>
          <a:p>
            <a:pPr algn="ctr" eaLnBrk="0" hangingPunct="0"/>
            <a:r>
              <a:rPr lang="en-US" altLang="en-US" sz="2400">
                <a:latin typeface="Times New Roman" panose="02020603050405020304" pitchFamily="18" charset="0"/>
              </a:rPr>
              <a:t>{0.25, 0.75}</a:t>
            </a:r>
          </a:p>
          <a:p>
            <a:pPr algn="ctr" eaLnBrk="0" hangingPunct="0"/>
            <a:endParaRPr lang="en-US" altLang="en-US" sz="2400">
              <a:latin typeface="Times New Roman" panose="02020603050405020304" pitchFamily="18" charset="0"/>
            </a:endParaRPr>
          </a:p>
          <a:p>
            <a:pPr algn="ctr" eaLnBrk="0" hangingPunct="0"/>
            <a:r>
              <a:rPr lang="en-US" altLang="en-US" sz="2400">
                <a:latin typeface="Times New Roman" panose="02020603050405020304" pitchFamily="18" charset="0"/>
              </a:rPr>
              <a:t>{0.5, 0.5}</a:t>
            </a:r>
          </a:p>
          <a:p>
            <a:pPr algn="ctr" eaLnBrk="0" hangingPunct="0"/>
            <a:endParaRPr lang="en-US" altLang="en-US" sz="2400">
              <a:latin typeface="Times New Roman" panose="02020603050405020304" pitchFamily="18" charset="0"/>
            </a:endParaRPr>
          </a:p>
          <a:p>
            <a:pPr algn="ctr" eaLnBrk="0" hangingPunct="0"/>
            <a:r>
              <a:rPr lang="en-US" altLang="en-US" sz="2400">
                <a:latin typeface="Times New Roman" panose="02020603050405020304" pitchFamily="18" charset="0"/>
              </a:rPr>
              <a:t>{0.75, 0.25}</a:t>
            </a:r>
          </a:p>
          <a:p>
            <a:pPr algn="ctr" eaLnBrk="0" hangingPunct="0"/>
            <a:endParaRPr lang="en-US" altLang="en-US" sz="2400">
              <a:latin typeface="Times New Roman" panose="02020603050405020304" pitchFamily="18" charset="0"/>
            </a:endParaRPr>
          </a:p>
          <a:p>
            <a:pPr algn="ctr" eaLnBrk="0" hangingPunct="0"/>
            <a:r>
              <a:rPr lang="en-US" altLang="en-US" sz="2400">
                <a:latin typeface="Times New Roman" panose="02020603050405020304" pitchFamily="18" charset="0"/>
              </a:rPr>
              <a:t>{1, 0}</a:t>
            </a:r>
          </a:p>
        </p:txBody>
      </p:sp>
      <p:sp>
        <p:nvSpPr>
          <p:cNvPr id="7172" name="Text Box 4">
            <a:extLst>
              <a:ext uri="{FF2B5EF4-FFF2-40B4-BE49-F238E27FC236}">
                <a16:creationId xmlns:a16="http://schemas.microsoft.com/office/drawing/2014/main" id="{211DA016-70E8-1B0A-085B-D5E64C4974DA}"/>
              </a:ext>
            </a:extLst>
          </p:cNvPr>
          <p:cNvSpPr txBox="1">
            <a:spLocks noChangeArrowheads="1"/>
          </p:cNvSpPr>
          <p:nvPr/>
        </p:nvSpPr>
        <p:spPr bwMode="auto">
          <a:xfrm>
            <a:off x="4591345" y="2392363"/>
            <a:ext cx="559217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en-US" sz="1400">
                <a:latin typeface="Times New Roman" panose="02020603050405020304" pitchFamily="18" charset="0"/>
              </a:rPr>
              <a:t>MATHEMATICS KNOWLEDGE RESEARCH WORK MATHEMATICS </a:t>
            </a:r>
          </a:p>
          <a:p>
            <a:pPr algn="ctr" eaLnBrk="0" hangingPunct="0"/>
            <a:r>
              <a:rPr lang="en-US" altLang="en-US" sz="1400">
                <a:latin typeface="Times New Roman" panose="02020603050405020304" pitchFamily="18" charset="0"/>
              </a:rPr>
              <a:t>RESEARCH WORK SCIENTIFIC MATHEMATICS WORK </a:t>
            </a:r>
          </a:p>
        </p:txBody>
      </p:sp>
      <p:sp>
        <p:nvSpPr>
          <p:cNvPr id="7173" name="Text Box 5">
            <a:extLst>
              <a:ext uri="{FF2B5EF4-FFF2-40B4-BE49-F238E27FC236}">
                <a16:creationId xmlns:a16="http://schemas.microsoft.com/office/drawing/2014/main" id="{203849A1-AE58-68DF-C63D-F06A0CB9E1CB}"/>
              </a:ext>
            </a:extLst>
          </p:cNvPr>
          <p:cNvSpPr txBox="1">
            <a:spLocks noChangeArrowheads="1"/>
          </p:cNvSpPr>
          <p:nvPr/>
        </p:nvSpPr>
        <p:spPr bwMode="auto">
          <a:xfrm>
            <a:off x="5104500" y="3097213"/>
            <a:ext cx="4716676"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en-US" sz="1400">
                <a:latin typeface="Times New Roman" panose="02020603050405020304" pitchFamily="18" charset="0"/>
              </a:rPr>
              <a:t>SCIENTIFIC KNOWLEDGE MATHEMATICS SCIENTIFIC </a:t>
            </a:r>
          </a:p>
          <a:p>
            <a:pPr algn="ctr" eaLnBrk="0" hangingPunct="0"/>
            <a:r>
              <a:rPr lang="en-US" altLang="en-US" sz="1400">
                <a:latin typeface="Times New Roman" panose="02020603050405020304" pitchFamily="18" charset="0"/>
              </a:rPr>
              <a:t>HEART LOVE TEARS KNOWLEDGE HEART </a:t>
            </a:r>
          </a:p>
        </p:txBody>
      </p:sp>
      <p:sp>
        <p:nvSpPr>
          <p:cNvPr id="7174" name="Text Box 6">
            <a:extLst>
              <a:ext uri="{FF2B5EF4-FFF2-40B4-BE49-F238E27FC236}">
                <a16:creationId xmlns:a16="http://schemas.microsoft.com/office/drawing/2014/main" id="{2A572FAB-7FF1-4579-1664-4DD54B067494}"/>
              </a:ext>
            </a:extLst>
          </p:cNvPr>
          <p:cNvSpPr txBox="1">
            <a:spLocks noChangeArrowheads="1"/>
          </p:cNvSpPr>
          <p:nvPr/>
        </p:nvSpPr>
        <p:spPr bwMode="auto">
          <a:xfrm>
            <a:off x="5075983" y="3859213"/>
            <a:ext cx="496103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en-US" sz="1400">
                <a:latin typeface="Times New Roman" panose="02020603050405020304" pitchFamily="18" charset="0"/>
              </a:rPr>
              <a:t>MATHEMATICS HEART RESEARCH LOVE MATHEMATICS </a:t>
            </a:r>
          </a:p>
          <a:p>
            <a:pPr algn="ctr" eaLnBrk="0" hangingPunct="0"/>
            <a:r>
              <a:rPr lang="en-US" altLang="en-US" sz="1400">
                <a:latin typeface="Times New Roman" panose="02020603050405020304" pitchFamily="18" charset="0"/>
              </a:rPr>
              <a:t>WORK TEARS SOUL KNOWLEDGE HEART</a:t>
            </a:r>
          </a:p>
        </p:txBody>
      </p:sp>
      <p:sp>
        <p:nvSpPr>
          <p:cNvPr id="7175" name="Text Box 7">
            <a:extLst>
              <a:ext uri="{FF2B5EF4-FFF2-40B4-BE49-F238E27FC236}">
                <a16:creationId xmlns:a16="http://schemas.microsoft.com/office/drawing/2014/main" id="{5845BA95-EFBC-3425-67FC-99DC10C0BFE6}"/>
              </a:ext>
            </a:extLst>
          </p:cNvPr>
          <p:cNvSpPr txBox="1">
            <a:spLocks noChangeArrowheads="1"/>
          </p:cNvSpPr>
          <p:nvPr/>
        </p:nvSpPr>
        <p:spPr bwMode="auto">
          <a:xfrm>
            <a:off x="5764311" y="4659313"/>
            <a:ext cx="358437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en-US" sz="1400">
                <a:latin typeface="Times New Roman" panose="02020603050405020304" pitchFamily="18" charset="0"/>
              </a:rPr>
              <a:t>WORK JOY SOUL TEARS MATHEMATICS </a:t>
            </a:r>
          </a:p>
          <a:p>
            <a:pPr algn="ctr" eaLnBrk="0" hangingPunct="0"/>
            <a:r>
              <a:rPr lang="en-US" altLang="en-US" sz="1400">
                <a:latin typeface="Times New Roman" panose="02020603050405020304" pitchFamily="18" charset="0"/>
              </a:rPr>
              <a:t>TEARS LOVE LOVE LOVE SOUL</a:t>
            </a:r>
          </a:p>
        </p:txBody>
      </p:sp>
      <p:sp>
        <p:nvSpPr>
          <p:cNvPr id="7176" name="Text Box 8">
            <a:extLst>
              <a:ext uri="{FF2B5EF4-FFF2-40B4-BE49-F238E27FC236}">
                <a16:creationId xmlns:a16="http://schemas.microsoft.com/office/drawing/2014/main" id="{AD6C1C34-1F90-C54D-B8DE-49DA6D55779D}"/>
              </a:ext>
            </a:extLst>
          </p:cNvPr>
          <p:cNvSpPr txBox="1">
            <a:spLocks noChangeArrowheads="1"/>
          </p:cNvSpPr>
          <p:nvPr/>
        </p:nvSpPr>
        <p:spPr bwMode="auto">
          <a:xfrm>
            <a:off x="4902201" y="5440363"/>
            <a:ext cx="526097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en-US" sz="1400">
                <a:latin typeface="Times New Roman" panose="02020603050405020304" pitchFamily="18" charset="0"/>
              </a:rPr>
              <a:t>TEARS LOVE JOY SOUL LOVE TEARS SOUL SOUL TEARS JOY</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194" name="Object 2">
            <a:extLst>
              <a:ext uri="{FF2B5EF4-FFF2-40B4-BE49-F238E27FC236}">
                <a16:creationId xmlns:a16="http://schemas.microsoft.com/office/drawing/2014/main" id="{07833FE1-844E-A6C4-A01C-086B18F4459E}"/>
              </a:ext>
            </a:extLst>
          </p:cNvPr>
          <p:cNvGraphicFramePr>
            <a:graphicFrameLocks noChangeAspect="1"/>
          </p:cNvGraphicFramePr>
          <p:nvPr/>
        </p:nvGraphicFramePr>
        <p:xfrm>
          <a:off x="1905001" y="2286000"/>
          <a:ext cx="5534025" cy="1303338"/>
        </p:xfrm>
        <a:graphic>
          <a:graphicData uri="http://schemas.openxmlformats.org/presentationml/2006/ole">
            <mc:AlternateContent xmlns:mc="http://schemas.openxmlformats.org/markup-compatibility/2006">
              <mc:Choice xmlns:v="urn:schemas-microsoft-com:vml" Requires="v">
                <p:oleObj name="Bitmap Image" r:id="rId2" imgW="5448300" imgH="1282700" progId="Paint.Picture">
                  <p:embed/>
                </p:oleObj>
              </mc:Choice>
              <mc:Fallback>
                <p:oleObj name="Bitmap Image" r:id="rId2" imgW="5448300" imgH="1282700" progId="Paint.Picture">
                  <p:embed/>
                  <p:pic>
                    <p:nvPicPr>
                      <p:cNvPr id="8194" name="Object 2">
                        <a:extLst>
                          <a:ext uri="{FF2B5EF4-FFF2-40B4-BE49-F238E27FC236}">
                            <a16:creationId xmlns:a16="http://schemas.microsoft.com/office/drawing/2014/main" id="{07833FE1-844E-A6C4-A01C-086B18F445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001" y="2286000"/>
                        <a:ext cx="5534025" cy="1303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195" name="Rectangle 3">
            <a:extLst>
              <a:ext uri="{FF2B5EF4-FFF2-40B4-BE49-F238E27FC236}">
                <a16:creationId xmlns:a16="http://schemas.microsoft.com/office/drawing/2014/main" id="{C1C5B47C-48C7-A915-9714-239BFA5405D7}"/>
              </a:ext>
            </a:extLst>
          </p:cNvPr>
          <p:cNvSpPr>
            <a:spLocks noGrp="1" noChangeArrowheads="1"/>
          </p:cNvSpPr>
          <p:nvPr>
            <p:ph type="title"/>
          </p:nvPr>
        </p:nvSpPr>
        <p:spPr>
          <a:xfrm>
            <a:off x="1981200" y="609600"/>
            <a:ext cx="8458200" cy="1143000"/>
          </a:xfrm>
          <a:noFill/>
          <a:ln/>
        </p:spPr>
        <p:txBody>
          <a:bodyPr/>
          <a:lstStyle/>
          <a:p>
            <a:r>
              <a:rPr lang="en-US" altLang="en-US"/>
              <a:t>A generative model for documents</a:t>
            </a:r>
          </a:p>
        </p:txBody>
      </p:sp>
      <p:sp>
        <p:nvSpPr>
          <p:cNvPr id="8196" name="Rectangle 4">
            <a:extLst>
              <a:ext uri="{FF2B5EF4-FFF2-40B4-BE49-F238E27FC236}">
                <a16:creationId xmlns:a16="http://schemas.microsoft.com/office/drawing/2014/main" id="{8858AB47-318C-8BA9-0436-D9957E85DF53}"/>
              </a:ext>
            </a:extLst>
          </p:cNvPr>
          <p:cNvSpPr>
            <a:spLocks noGrp="1" noChangeArrowheads="1"/>
          </p:cNvSpPr>
          <p:nvPr>
            <p:ph type="body" idx="1"/>
          </p:nvPr>
        </p:nvSpPr>
        <p:spPr>
          <a:xfrm>
            <a:off x="2305050" y="4476750"/>
            <a:ext cx="7772400" cy="2057400"/>
          </a:xfrm>
          <a:noFill/>
          <a:ln/>
        </p:spPr>
        <p:txBody>
          <a:bodyPr/>
          <a:lstStyle/>
          <a:p>
            <a:r>
              <a:rPr lang="en-US" altLang="en-US"/>
              <a:t>Called Latent Dirichlet Allocation (LDA)</a:t>
            </a:r>
          </a:p>
          <a:p>
            <a:r>
              <a:rPr lang="en-US" altLang="en-US"/>
              <a:t>Introduced by Blei, Ng, and Jordan (2003), reinterpretation of PLSI (Hofmann, 2001)</a:t>
            </a:r>
          </a:p>
          <a:p>
            <a:endParaRPr lang="en-US" altLang="en-US"/>
          </a:p>
        </p:txBody>
      </p:sp>
      <p:sp>
        <p:nvSpPr>
          <p:cNvPr id="8197" name="Oval 5">
            <a:extLst>
              <a:ext uri="{FF2B5EF4-FFF2-40B4-BE49-F238E27FC236}">
                <a16:creationId xmlns:a16="http://schemas.microsoft.com/office/drawing/2014/main" id="{81E49DFF-E4AA-2A06-5E3E-D9F206552A1E}"/>
              </a:ext>
            </a:extLst>
          </p:cNvPr>
          <p:cNvSpPr>
            <a:spLocks noChangeArrowheads="1"/>
          </p:cNvSpPr>
          <p:nvPr/>
        </p:nvSpPr>
        <p:spPr bwMode="auto">
          <a:xfrm>
            <a:off x="8658225" y="1806575"/>
            <a:ext cx="381000" cy="3810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198" name="Oval 6">
            <a:extLst>
              <a:ext uri="{FF2B5EF4-FFF2-40B4-BE49-F238E27FC236}">
                <a16:creationId xmlns:a16="http://schemas.microsoft.com/office/drawing/2014/main" id="{60ED0E47-B503-DACC-56EC-C7910EDD55B9}"/>
              </a:ext>
            </a:extLst>
          </p:cNvPr>
          <p:cNvSpPr>
            <a:spLocks noChangeArrowheads="1"/>
          </p:cNvSpPr>
          <p:nvPr/>
        </p:nvSpPr>
        <p:spPr bwMode="auto">
          <a:xfrm>
            <a:off x="8658225" y="2720975"/>
            <a:ext cx="381000" cy="3810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199" name="Oval 7">
            <a:extLst>
              <a:ext uri="{FF2B5EF4-FFF2-40B4-BE49-F238E27FC236}">
                <a16:creationId xmlns:a16="http://schemas.microsoft.com/office/drawing/2014/main" id="{04E433C3-2677-37B4-04C6-D856D531A321}"/>
              </a:ext>
            </a:extLst>
          </p:cNvPr>
          <p:cNvSpPr>
            <a:spLocks noChangeArrowheads="1"/>
          </p:cNvSpPr>
          <p:nvPr/>
        </p:nvSpPr>
        <p:spPr bwMode="auto">
          <a:xfrm>
            <a:off x="8658225" y="3635375"/>
            <a:ext cx="381000" cy="3810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200" name="Line 8">
            <a:extLst>
              <a:ext uri="{FF2B5EF4-FFF2-40B4-BE49-F238E27FC236}">
                <a16:creationId xmlns:a16="http://schemas.microsoft.com/office/drawing/2014/main" id="{04C10EC7-6544-8084-B938-49D441A4CB1F}"/>
              </a:ext>
            </a:extLst>
          </p:cNvPr>
          <p:cNvSpPr>
            <a:spLocks noChangeShapeType="1"/>
          </p:cNvSpPr>
          <p:nvPr/>
        </p:nvSpPr>
        <p:spPr bwMode="auto">
          <a:xfrm>
            <a:off x="8848725" y="2187575"/>
            <a:ext cx="0" cy="533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201" name="Line 9">
            <a:extLst>
              <a:ext uri="{FF2B5EF4-FFF2-40B4-BE49-F238E27FC236}">
                <a16:creationId xmlns:a16="http://schemas.microsoft.com/office/drawing/2014/main" id="{B6FD66DB-2B8A-D304-59E4-F9BB582A7C65}"/>
              </a:ext>
            </a:extLst>
          </p:cNvPr>
          <p:cNvSpPr>
            <a:spLocks noChangeShapeType="1"/>
          </p:cNvSpPr>
          <p:nvPr/>
        </p:nvSpPr>
        <p:spPr bwMode="auto">
          <a:xfrm>
            <a:off x="8848725" y="3101975"/>
            <a:ext cx="0" cy="533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202" name="Text Box 10">
            <a:extLst>
              <a:ext uri="{FF2B5EF4-FFF2-40B4-BE49-F238E27FC236}">
                <a16:creationId xmlns:a16="http://schemas.microsoft.com/office/drawing/2014/main" id="{F76046A0-FF0F-F646-E3F9-D33684BA7903}"/>
              </a:ext>
            </a:extLst>
          </p:cNvPr>
          <p:cNvSpPr txBox="1">
            <a:spLocks noChangeArrowheads="1"/>
          </p:cNvSpPr>
          <p:nvPr/>
        </p:nvSpPr>
        <p:spPr bwMode="auto">
          <a:xfrm>
            <a:off x="8680450" y="1765300"/>
            <a:ext cx="3429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sz="2400">
                <a:latin typeface="Symbol" pitchFamily="2" charset="2"/>
              </a:rPr>
              <a:t>q</a:t>
            </a:r>
            <a:endParaRPr lang="en-US" altLang="en-US" sz="2400">
              <a:latin typeface="Times New Roman" panose="02020603050405020304" pitchFamily="18" charset="0"/>
            </a:endParaRPr>
          </a:p>
        </p:txBody>
      </p:sp>
      <p:sp>
        <p:nvSpPr>
          <p:cNvPr id="8203" name="Text Box 11">
            <a:extLst>
              <a:ext uri="{FF2B5EF4-FFF2-40B4-BE49-F238E27FC236}">
                <a16:creationId xmlns:a16="http://schemas.microsoft.com/office/drawing/2014/main" id="{E7D21446-B9C5-BD23-4ED5-2E02C859482F}"/>
              </a:ext>
            </a:extLst>
          </p:cNvPr>
          <p:cNvSpPr txBox="1">
            <a:spLocks noChangeArrowheads="1"/>
          </p:cNvSpPr>
          <p:nvPr/>
        </p:nvSpPr>
        <p:spPr bwMode="auto">
          <a:xfrm>
            <a:off x="8718551" y="2647950"/>
            <a:ext cx="3032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sz="2400" i="1">
                <a:latin typeface="Times New Roman" panose="02020603050405020304" pitchFamily="18" charset="0"/>
              </a:rPr>
              <a:t>z</a:t>
            </a:r>
            <a:endParaRPr lang="en-US" altLang="en-US" sz="2400">
              <a:latin typeface="Times New Roman" panose="02020603050405020304" pitchFamily="18" charset="0"/>
            </a:endParaRPr>
          </a:p>
        </p:txBody>
      </p:sp>
      <p:sp>
        <p:nvSpPr>
          <p:cNvPr id="8204" name="Text Box 12">
            <a:extLst>
              <a:ext uri="{FF2B5EF4-FFF2-40B4-BE49-F238E27FC236}">
                <a16:creationId xmlns:a16="http://schemas.microsoft.com/office/drawing/2014/main" id="{1B934BFD-E615-F525-F315-B91845EAA809}"/>
              </a:ext>
            </a:extLst>
          </p:cNvPr>
          <p:cNvSpPr txBox="1">
            <a:spLocks noChangeArrowheads="1"/>
          </p:cNvSpPr>
          <p:nvPr/>
        </p:nvSpPr>
        <p:spPr bwMode="auto">
          <a:xfrm>
            <a:off x="8661400" y="3581400"/>
            <a:ext cx="387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sz="2400" i="1">
                <a:latin typeface="Times New Roman" panose="02020603050405020304" pitchFamily="18" charset="0"/>
              </a:rPr>
              <a:t>w</a:t>
            </a:r>
            <a:endParaRPr lang="en-US" altLang="en-US" sz="2400">
              <a:latin typeface="Times New Roman" panose="02020603050405020304" pitchFamily="18" charset="0"/>
            </a:endParaRPr>
          </a:p>
        </p:txBody>
      </p:sp>
      <p:sp>
        <p:nvSpPr>
          <p:cNvPr id="8205" name="Oval 13">
            <a:extLst>
              <a:ext uri="{FF2B5EF4-FFF2-40B4-BE49-F238E27FC236}">
                <a16:creationId xmlns:a16="http://schemas.microsoft.com/office/drawing/2014/main" id="{4D68EBFD-3AFB-0A4D-7BC6-C66581A598E2}"/>
              </a:ext>
            </a:extLst>
          </p:cNvPr>
          <p:cNvSpPr>
            <a:spLocks noChangeArrowheads="1"/>
          </p:cNvSpPr>
          <p:nvPr/>
        </p:nvSpPr>
        <p:spPr bwMode="auto">
          <a:xfrm>
            <a:off x="9744075" y="2701925"/>
            <a:ext cx="381000" cy="3810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206" name="Text Box 14">
            <a:extLst>
              <a:ext uri="{FF2B5EF4-FFF2-40B4-BE49-F238E27FC236}">
                <a16:creationId xmlns:a16="http://schemas.microsoft.com/office/drawing/2014/main" id="{FAC7BBC4-ED4E-9584-B3AE-165A169546E2}"/>
              </a:ext>
            </a:extLst>
          </p:cNvPr>
          <p:cNvSpPr txBox="1">
            <a:spLocks noChangeArrowheads="1"/>
          </p:cNvSpPr>
          <p:nvPr/>
        </p:nvSpPr>
        <p:spPr bwMode="auto">
          <a:xfrm>
            <a:off x="9804401" y="2628900"/>
            <a:ext cx="3032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sz="2400" i="1">
                <a:latin typeface="Times New Roman" panose="02020603050405020304" pitchFamily="18" charset="0"/>
              </a:rPr>
              <a:t>z</a:t>
            </a:r>
            <a:endParaRPr lang="en-US" altLang="en-US" sz="2400">
              <a:latin typeface="Times New Roman" panose="02020603050405020304" pitchFamily="18" charset="0"/>
            </a:endParaRPr>
          </a:p>
        </p:txBody>
      </p:sp>
      <p:sp>
        <p:nvSpPr>
          <p:cNvPr id="8207" name="Oval 15">
            <a:extLst>
              <a:ext uri="{FF2B5EF4-FFF2-40B4-BE49-F238E27FC236}">
                <a16:creationId xmlns:a16="http://schemas.microsoft.com/office/drawing/2014/main" id="{2EEC1431-C85A-DA99-1D4B-4A3C0AF44163}"/>
              </a:ext>
            </a:extLst>
          </p:cNvPr>
          <p:cNvSpPr>
            <a:spLocks noChangeArrowheads="1"/>
          </p:cNvSpPr>
          <p:nvPr/>
        </p:nvSpPr>
        <p:spPr bwMode="auto">
          <a:xfrm>
            <a:off x="7591425" y="2711450"/>
            <a:ext cx="381000" cy="3810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208" name="Text Box 16">
            <a:extLst>
              <a:ext uri="{FF2B5EF4-FFF2-40B4-BE49-F238E27FC236}">
                <a16:creationId xmlns:a16="http://schemas.microsoft.com/office/drawing/2014/main" id="{48316ED9-4D93-2FEB-4751-59220DDC7474}"/>
              </a:ext>
            </a:extLst>
          </p:cNvPr>
          <p:cNvSpPr txBox="1">
            <a:spLocks noChangeArrowheads="1"/>
          </p:cNvSpPr>
          <p:nvPr/>
        </p:nvSpPr>
        <p:spPr bwMode="auto">
          <a:xfrm>
            <a:off x="7651751" y="2638425"/>
            <a:ext cx="3032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sz="2400" i="1">
                <a:latin typeface="Times New Roman" panose="02020603050405020304" pitchFamily="18" charset="0"/>
              </a:rPr>
              <a:t>z</a:t>
            </a:r>
            <a:endParaRPr lang="en-US" altLang="en-US" sz="2400">
              <a:latin typeface="Times New Roman" panose="02020603050405020304" pitchFamily="18" charset="0"/>
            </a:endParaRPr>
          </a:p>
        </p:txBody>
      </p:sp>
      <p:sp>
        <p:nvSpPr>
          <p:cNvPr id="8209" name="Oval 17">
            <a:extLst>
              <a:ext uri="{FF2B5EF4-FFF2-40B4-BE49-F238E27FC236}">
                <a16:creationId xmlns:a16="http://schemas.microsoft.com/office/drawing/2014/main" id="{8FC43AFF-C504-ECA7-5358-F8F7E2A114EA}"/>
              </a:ext>
            </a:extLst>
          </p:cNvPr>
          <p:cNvSpPr>
            <a:spLocks noChangeArrowheads="1"/>
          </p:cNvSpPr>
          <p:nvPr/>
        </p:nvSpPr>
        <p:spPr bwMode="auto">
          <a:xfrm>
            <a:off x="7591425" y="3635375"/>
            <a:ext cx="381000" cy="3810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210" name="Text Box 18">
            <a:extLst>
              <a:ext uri="{FF2B5EF4-FFF2-40B4-BE49-F238E27FC236}">
                <a16:creationId xmlns:a16="http://schemas.microsoft.com/office/drawing/2014/main" id="{534914EF-5B93-7F6A-5781-6E43C189551D}"/>
              </a:ext>
            </a:extLst>
          </p:cNvPr>
          <p:cNvSpPr txBox="1">
            <a:spLocks noChangeArrowheads="1"/>
          </p:cNvSpPr>
          <p:nvPr/>
        </p:nvSpPr>
        <p:spPr bwMode="auto">
          <a:xfrm>
            <a:off x="7594600" y="3581400"/>
            <a:ext cx="387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sz="2400" i="1">
                <a:latin typeface="Times New Roman" panose="02020603050405020304" pitchFamily="18" charset="0"/>
              </a:rPr>
              <a:t>w</a:t>
            </a:r>
            <a:endParaRPr lang="en-US" altLang="en-US" sz="2400">
              <a:latin typeface="Times New Roman" panose="02020603050405020304" pitchFamily="18" charset="0"/>
            </a:endParaRPr>
          </a:p>
        </p:txBody>
      </p:sp>
      <p:sp>
        <p:nvSpPr>
          <p:cNvPr id="8211" name="Oval 19">
            <a:extLst>
              <a:ext uri="{FF2B5EF4-FFF2-40B4-BE49-F238E27FC236}">
                <a16:creationId xmlns:a16="http://schemas.microsoft.com/office/drawing/2014/main" id="{9E04D5B1-BE54-17D2-B0DB-ADC9373B8636}"/>
              </a:ext>
            </a:extLst>
          </p:cNvPr>
          <p:cNvSpPr>
            <a:spLocks noChangeArrowheads="1"/>
          </p:cNvSpPr>
          <p:nvPr/>
        </p:nvSpPr>
        <p:spPr bwMode="auto">
          <a:xfrm>
            <a:off x="9744075" y="3625850"/>
            <a:ext cx="381000" cy="3810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212" name="Text Box 20">
            <a:extLst>
              <a:ext uri="{FF2B5EF4-FFF2-40B4-BE49-F238E27FC236}">
                <a16:creationId xmlns:a16="http://schemas.microsoft.com/office/drawing/2014/main" id="{80CC1BEF-A034-F323-1686-938E4FF2CB6A}"/>
              </a:ext>
            </a:extLst>
          </p:cNvPr>
          <p:cNvSpPr txBox="1">
            <a:spLocks noChangeArrowheads="1"/>
          </p:cNvSpPr>
          <p:nvPr/>
        </p:nvSpPr>
        <p:spPr bwMode="auto">
          <a:xfrm>
            <a:off x="9747250" y="3581400"/>
            <a:ext cx="387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sz="2400" i="1">
                <a:latin typeface="Times New Roman" panose="02020603050405020304" pitchFamily="18" charset="0"/>
              </a:rPr>
              <a:t>w</a:t>
            </a:r>
            <a:endParaRPr lang="en-US" altLang="en-US" sz="2400">
              <a:latin typeface="Times New Roman" panose="02020603050405020304" pitchFamily="18" charset="0"/>
            </a:endParaRPr>
          </a:p>
        </p:txBody>
      </p:sp>
      <p:sp>
        <p:nvSpPr>
          <p:cNvPr id="8213" name="Line 21">
            <a:extLst>
              <a:ext uri="{FF2B5EF4-FFF2-40B4-BE49-F238E27FC236}">
                <a16:creationId xmlns:a16="http://schemas.microsoft.com/office/drawing/2014/main" id="{777773F8-22B2-D18E-3E5D-ED2E04CB22F4}"/>
              </a:ext>
            </a:extLst>
          </p:cNvPr>
          <p:cNvSpPr>
            <a:spLocks noChangeShapeType="1"/>
          </p:cNvSpPr>
          <p:nvPr/>
        </p:nvSpPr>
        <p:spPr bwMode="auto">
          <a:xfrm>
            <a:off x="7781925" y="3101975"/>
            <a:ext cx="0" cy="533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214" name="Line 22">
            <a:extLst>
              <a:ext uri="{FF2B5EF4-FFF2-40B4-BE49-F238E27FC236}">
                <a16:creationId xmlns:a16="http://schemas.microsoft.com/office/drawing/2014/main" id="{119E59A3-4FC4-9B94-8703-869C4132E931}"/>
              </a:ext>
            </a:extLst>
          </p:cNvPr>
          <p:cNvSpPr>
            <a:spLocks noChangeShapeType="1"/>
          </p:cNvSpPr>
          <p:nvPr/>
        </p:nvSpPr>
        <p:spPr bwMode="auto">
          <a:xfrm>
            <a:off x="9934575" y="3092450"/>
            <a:ext cx="0" cy="533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215" name="Line 23">
            <a:extLst>
              <a:ext uri="{FF2B5EF4-FFF2-40B4-BE49-F238E27FC236}">
                <a16:creationId xmlns:a16="http://schemas.microsoft.com/office/drawing/2014/main" id="{8ABAE9C7-20FC-43C8-4ADE-DFD31C87A8A9}"/>
              </a:ext>
            </a:extLst>
          </p:cNvPr>
          <p:cNvSpPr>
            <a:spLocks noChangeShapeType="1"/>
          </p:cNvSpPr>
          <p:nvPr/>
        </p:nvSpPr>
        <p:spPr bwMode="auto">
          <a:xfrm flipH="1">
            <a:off x="7772400" y="2054225"/>
            <a:ext cx="895350" cy="6477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216" name="Line 24">
            <a:extLst>
              <a:ext uri="{FF2B5EF4-FFF2-40B4-BE49-F238E27FC236}">
                <a16:creationId xmlns:a16="http://schemas.microsoft.com/office/drawing/2014/main" id="{20B8D030-130C-495D-240E-668A094761FA}"/>
              </a:ext>
            </a:extLst>
          </p:cNvPr>
          <p:cNvSpPr>
            <a:spLocks noChangeShapeType="1"/>
          </p:cNvSpPr>
          <p:nvPr/>
        </p:nvSpPr>
        <p:spPr bwMode="auto">
          <a:xfrm>
            <a:off x="9048751" y="2063751"/>
            <a:ext cx="885825" cy="61912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a:extLst>
              <a:ext uri="{FF2B5EF4-FFF2-40B4-BE49-F238E27FC236}">
                <a16:creationId xmlns:a16="http://schemas.microsoft.com/office/drawing/2014/main" id="{F023A253-5C9F-D434-3701-B20D5FCA875A}"/>
              </a:ext>
            </a:extLst>
          </p:cNvPr>
          <p:cNvSpPr>
            <a:spLocks noGrp="1" noChangeArrowheads="1"/>
          </p:cNvSpPr>
          <p:nvPr>
            <p:ph type="title"/>
          </p:nvPr>
        </p:nvSpPr>
        <p:spPr/>
        <p:txBody>
          <a:bodyPr/>
          <a:lstStyle/>
          <a:p>
            <a:r>
              <a:rPr lang="en-US" altLang="en-US"/>
              <a:t>Dirichlet Distributions</a:t>
            </a:r>
          </a:p>
        </p:txBody>
      </p:sp>
      <p:sp>
        <p:nvSpPr>
          <p:cNvPr id="9219" name="Rectangle 3">
            <a:extLst>
              <a:ext uri="{FF2B5EF4-FFF2-40B4-BE49-F238E27FC236}">
                <a16:creationId xmlns:a16="http://schemas.microsoft.com/office/drawing/2014/main" id="{B0F9CE51-8B30-5A99-6C10-175F0D79A375}"/>
              </a:ext>
            </a:extLst>
          </p:cNvPr>
          <p:cNvSpPr>
            <a:spLocks noGrp="1" noChangeArrowheads="1"/>
          </p:cNvSpPr>
          <p:nvPr>
            <p:ph type="body" idx="1"/>
          </p:nvPr>
        </p:nvSpPr>
        <p:spPr/>
        <p:txBody>
          <a:bodyPr/>
          <a:lstStyle/>
          <a:p>
            <a:r>
              <a:rPr lang="en-US" altLang="en-US" sz="2400"/>
              <a:t>In the LDA model, we would like to say that the </a:t>
            </a:r>
            <a:r>
              <a:rPr lang="en-US" altLang="en-US" sz="2400" i="1"/>
              <a:t>topic mixture proportions</a:t>
            </a:r>
            <a:r>
              <a:rPr lang="en-US" altLang="en-US" sz="2400"/>
              <a:t> for each document are drawn from some distribution.</a:t>
            </a:r>
          </a:p>
          <a:p>
            <a:r>
              <a:rPr lang="en-US" altLang="en-US" sz="2400"/>
              <a:t>So, we want to put a distribution on multinomials.  That is, k-tuples of non-negative numbers that sum to one.</a:t>
            </a:r>
          </a:p>
          <a:p>
            <a:r>
              <a:rPr lang="en-US" altLang="en-US" sz="2400"/>
              <a:t>The space is of all of these multinomials has a nice geometric interpretation as a (k-1)-</a:t>
            </a:r>
            <a:r>
              <a:rPr lang="en-US" altLang="en-US" sz="2400" i="1"/>
              <a:t>simplex</a:t>
            </a:r>
            <a:r>
              <a:rPr lang="en-US" altLang="en-US" sz="2400"/>
              <a:t>, which is just a generalization of a triangle to (k-1) dimensions.</a:t>
            </a:r>
          </a:p>
          <a:p>
            <a:r>
              <a:rPr lang="en-US" altLang="en-US" sz="2400"/>
              <a:t>Criteria for selecting our prior:</a:t>
            </a:r>
          </a:p>
          <a:p>
            <a:pPr lvl="1"/>
            <a:r>
              <a:rPr lang="en-US" altLang="en-US" sz="2000"/>
              <a:t>It needs to be defined for a (k-1)-simplex.</a:t>
            </a:r>
          </a:p>
          <a:p>
            <a:pPr lvl="1"/>
            <a:r>
              <a:rPr lang="en-US" altLang="en-US" sz="2000"/>
              <a:t>Algebraically speaking, we would like it to play nice with the multinomial distribution. </a:t>
            </a:r>
          </a:p>
          <a:p>
            <a:pPr>
              <a:buFontTx/>
              <a:buNone/>
            </a:pPr>
            <a:endParaRPr lang="en-US" altLang="en-US" sz="240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a:extLst>
              <a:ext uri="{FF2B5EF4-FFF2-40B4-BE49-F238E27FC236}">
                <a16:creationId xmlns:a16="http://schemas.microsoft.com/office/drawing/2014/main" id="{668035E2-CEF6-D47D-F0EA-9EDF8B1FF525}"/>
              </a:ext>
            </a:extLst>
          </p:cNvPr>
          <p:cNvSpPr>
            <a:spLocks noGrp="1" noChangeArrowheads="1"/>
          </p:cNvSpPr>
          <p:nvPr>
            <p:ph type="title"/>
          </p:nvPr>
        </p:nvSpPr>
        <p:spPr/>
        <p:txBody>
          <a:bodyPr/>
          <a:lstStyle/>
          <a:p>
            <a:r>
              <a:rPr lang="en-US" altLang="en-US"/>
              <a:t>Dirichlet Examples</a:t>
            </a:r>
          </a:p>
        </p:txBody>
      </p:sp>
      <p:pic>
        <p:nvPicPr>
          <p:cNvPr id="10243" name="Picture 3">
            <a:extLst>
              <a:ext uri="{FF2B5EF4-FFF2-40B4-BE49-F238E27FC236}">
                <a16:creationId xmlns:a16="http://schemas.microsoft.com/office/drawing/2014/main" id="{1C8C61E7-A418-3695-8B23-132BD880D3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19401" y="1828801"/>
            <a:ext cx="6854825" cy="389096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a:extLst>
              <a:ext uri="{FF2B5EF4-FFF2-40B4-BE49-F238E27FC236}">
                <a16:creationId xmlns:a16="http://schemas.microsoft.com/office/drawing/2014/main" id="{A2937F7C-9A6D-EE54-990F-C54B7160EA65}"/>
              </a:ext>
            </a:extLst>
          </p:cNvPr>
          <p:cNvSpPr>
            <a:spLocks noGrp="1" noChangeArrowheads="1"/>
          </p:cNvSpPr>
          <p:nvPr>
            <p:ph type="title"/>
          </p:nvPr>
        </p:nvSpPr>
        <p:spPr>
          <a:xfrm>
            <a:off x="2362200" y="609600"/>
            <a:ext cx="7924800" cy="1143000"/>
          </a:xfrm>
        </p:spPr>
        <p:txBody>
          <a:bodyPr>
            <a:normAutofit fontScale="90000"/>
          </a:bodyPr>
          <a:lstStyle/>
          <a:p>
            <a:r>
              <a:rPr lang="en-US" altLang="en-US"/>
              <a:t>Topic Model: </a:t>
            </a:r>
            <a:br>
              <a:rPr lang="en-US" altLang="en-US"/>
            </a:br>
            <a:r>
              <a:rPr lang="en-US" altLang="en-US"/>
              <a:t>Geometric Representation</a:t>
            </a:r>
          </a:p>
        </p:txBody>
      </p:sp>
      <p:pic>
        <p:nvPicPr>
          <p:cNvPr id="59395" name="Picture 3">
            <a:extLst>
              <a:ext uri="{FF2B5EF4-FFF2-40B4-BE49-F238E27FC236}">
                <a16:creationId xmlns:a16="http://schemas.microsoft.com/office/drawing/2014/main" id="{B7426105-087A-BAC0-0F2E-D5971C7D92DE}"/>
              </a:ext>
            </a:extLst>
          </p:cNvPr>
          <p:cNvPicPr>
            <a:picLocks noChangeAspect="1" noChangeArrowheads="1"/>
          </p:cNvPicPr>
          <p:nvPr/>
        </p:nvPicPr>
        <p:blipFill>
          <a:blip r:embed="rId3">
            <a:lum contrast="18000"/>
            <a:extLst>
              <a:ext uri="{28A0092B-C50C-407E-A947-70E740481C1C}">
                <a14:useLocalDpi xmlns:a14="http://schemas.microsoft.com/office/drawing/2010/main" val="0"/>
              </a:ext>
            </a:extLst>
          </a:blip>
          <a:srcRect/>
          <a:stretch>
            <a:fillRect/>
          </a:stretch>
        </p:blipFill>
        <p:spPr bwMode="auto">
          <a:xfrm>
            <a:off x="3733800" y="1905001"/>
            <a:ext cx="4648200" cy="4151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a:extLst>
              <a:ext uri="{FF2B5EF4-FFF2-40B4-BE49-F238E27FC236}">
                <a16:creationId xmlns:a16="http://schemas.microsoft.com/office/drawing/2014/main" id="{A4E6FEE2-2E67-FA7C-29F7-2747819AFCF8}"/>
              </a:ext>
            </a:extLst>
          </p:cNvPr>
          <p:cNvSpPr>
            <a:spLocks noGrp="1" noChangeArrowheads="1"/>
          </p:cNvSpPr>
          <p:nvPr>
            <p:ph type="title"/>
          </p:nvPr>
        </p:nvSpPr>
        <p:spPr/>
        <p:txBody>
          <a:bodyPr/>
          <a:lstStyle/>
          <a:p>
            <a:r>
              <a:rPr lang="en-US" altLang="en-US"/>
              <a:t>Dirichlet Distributions</a:t>
            </a:r>
          </a:p>
        </p:txBody>
      </p:sp>
      <p:sp>
        <p:nvSpPr>
          <p:cNvPr id="13315" name="Rectangle 3">
            <a:extLst>
              <a:ext uri="{FF2B5EF4-FFF2-40B4-BE49-F238E27FC236}">
                <a16:creationId xmlns:a16="http://schemas.microsoft.com/office/drawing/2014/main" id="{7AF71616-7197-C6A4-8C7F-7284991C28E6}"/>
              </a:ext>
            </a:extLst>
          </p:cNvPr>
          <p:cNvSpPr>
            <a:spLocks noGrp="1" noChangeArrowheads="1"/>
          </p:cNvSpPr>
          <p:nvPr>
            <p:ph type="body" idx="1"/>
          </p:nvPr>
        </p:nvSpPr>
        <p:spPr>
          <a:xfrm>
            <a:off x="2057400" y="3048001"/>
            <a:ext cx="8229600" cy="3306763"/>
          </a:xfrm>
        </p:spPr>
        <p:txBody>
          <a:bodyPr>
            <a:normAutofit lnSpcReduction="10000"/>
          </a:bodyPr>
          <a:lstStyle/>
          <a:p>
            <a:pPr>
              <a:lnSpc>
                <a:spcPct val="80000"/>
              </a:lnSpc>
              <a:buClr>
                <a:schemeClr val="tx1"/>
              </a:buClr>
            </a:pPr>
            <a:r>
              <a:rPr lang="en-US" altLang="en-US"/>
              <a:t>Useful Facts:</a:t>
            </a:r>
          </a:p>
          <a:p>
            <a:pPr lvl="1">
              <a:lnSpc>
                <a:spcPct val="80000"/>
              </a:lnSpc>
              <a:buClr>
                <a:schemeClr val="tx1"/>
              </a:buClr>
            </a:pPr>
            <a:r>
              <a:rPr lang="en-US" altLang="en-US"/>
              <a:t>This distribution is defined over a (k-1)-simplex.  That is, it takes k non-negative arguments which sum to one.  Consequently it is a natural distribution to use over multinomial distributions.</a:t>
            </a:r>
          </a:p>
          <a:p>
            <a:pPr lvl="1">
              <a:lnSpc>
                <a:spcPct val="80000"/>
              </a:lnSpc>
              <a:buClr>
                <a:schemeClr val="tx1"/>
              </a:buClr>
            </a:pPr>
            <a:r>
              <a:rPr lang="en-US" altLang="en-US"/>
              <a:t>In fact, the Dirichlet distribution is the conjugate prior to the multinomial distribution.  (This means that if our likelihood is multinomial with a Dirichlet prior, then the posterior is also Dirichlet!)</a:t>
            </a:r>
          </a:p>
          <a:p>
            <a:pPr lvl="1">
              <a:lnSpc>
                <a:spcPct val="80000"/>
              </a:lnSpc>
              <a:buClr>
                <a:schemeClr val="tx1"/>
              </a:buClr>
            </a:pPr>
            <a:r>
              <a:rPr lang="en-US" altLang="en-US"/>
              <a:t>The Dirichlet parameter </a:t>
            </a:r>
            <a:r>
              <a:rPr lang="en-US" altLang="en-US">
                <a:latin typeface="Symbol" pitchFamily="2" charset="2"/>
                <a:sym typeface="Symbol" pitchFamily="2" charset="2"/>
              </a:rPr>
              <a:t></a:t>
            </a:r>
            <a:r>
              <a:rPr lang="en-US" altLang="en-US" baseline="-25000">
                <a:sym typeface="Symbol" pitchFamily="2" charset="2"/>
              </a:rPr>
              <a:t>i</a:t>
            </a:r>
            <a:r>
              <a:rPr lang="en-US" altLang="en-US"/>
              <a:t> can be thought of as a prior count of the i</a:t>
            </a:r>
            <a:r>
              <a:rPr lang="en-US" altLang="en-US" baseline="30000"/>
              <a:t>th</a:t>
            </a:r>
            <a:r>
              <a:rPr lang="en-US" altLang="en-US"/>
              <a:t> class.</a:t>
            </a:r>
          </a:p>
        </p:txBody>
      </p:sp>
      <p:pic>
        <p:nvPicPr>
          <p:cNvPr id="13316" name="Picture 4">
            <a:extLst>
              <a:ext uri="{FF2B5EF4-FFF2-40B4-BE49-F238E27FC236}">
                <a16:creationId xmlns:a16="http://schemas.microsoft.com/office/drawing/2014/main" id="{6CA52BCB-5FD1-5C05-FD56-12E75AF41B9D}"/>
              </a:ext>
            </a:extLst>
          </p:cNvPr>
          <p:cNvPicPr>
            <a:picLocks noChangeAspect="1" noChangeArrowheads="1"/>
          </p:cNvPicPr>
          <p:nvPr>
            <p:custDataLst>
              <p:tags r:id="rId1"/>
            </p:custDataLst>
          </p:nvPr>
        </p:nvPicPr>
        <p:blipFill>
          <a:blip r:embed="rId4">
            <a:extLst>
              <a:ext uri="{28A0092B-C50C-407E-A947-70E740481C1C}">
                <a14:useLocalDpi xmlns:a14="http://schemas.microsoft.com/office/drawing/2010/main" val="0"/>
              </a:ext>
            </a:extLst>
          </a:blip>
          <a:srcRect/>
          <a:stretch>
            <a:fillRect/>
          </a:stretch>
        </p:blipFill>
        <p:spPr bwMode="auto">
          <a:xfrm>
            <a:off x="2895600" y="1676400"/>
            <a:ext cx="6502400" cy="1062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BF159148-4684-B32F-FCC4-2E0119674557}"/>
              </a:ext>
            </a:extLst>
          </p:cNvPr>
          <p:cNvSpPr>
            <a:spLocks noGrp="1" noChangeArrowheads="1"/>
          </p:cNvSpPr>
          <p:nvPr>
            <p:ph type="title"/>
          </p:nvPr>
        </p:nvSpPr>
        <p:spPr/>
        <p:txBody>
          <a:bodyPr/>
          <a:lstStyle/>
          <a:p>
            <a:r>
              <a:rPr lang="en-US" altLang="en-US"/>
              <a:t>The LDA Model</a:t>
            </a:r>
          </a:p>
        </p:txBody>
      </p:sp>
      <p:sp>
        <p:nvSpPr>
          <p:cNvPr id="15363" name="Oval 3">
            <a:extLst>
              <a:ext uri="{FF2B5EF4-FFF2-40B4-BE49-F238E27FC236}">
                <a16:creationId xmlns:a16="http://schemas.microsoft.com/office/drawing/2014/main" id="{666E660A-6521-2C7E-E5FA-04EF1F79E8C3}"/>
              </a:ext>
            </a:extLst>
          </p:cNvPr>
          <p:cNvSpPr>
            <a:spLocks noChangeArrowheads="1"/>
          </p:cNvSpPr>
          <p:nvPr/>
        </p:nvSpPr>
        <p:spPr bwMode="auto">
          <a:xfrm>
            <a:off x="3429000" y="2286000"/>
            <a:ext cx="381000" cy="3810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en-US" sz="1600" b="1">
                <a:latin typeface="Symbol" pitchFamily="2" charset="2"/>
                <a:sym typeface="Symbol" pitchFamily="2" charset="2"/>
              </a:rPr>
              <a:t></a:t>
            </a:r>
          </a:p>
        </p:txBody>
      </p:sp>
      <p:sp>
        <p:nvSpPr>
          <p:cNvPr id="15364" name="Oval 4">
            <a:extLst>
              <a:ext uri="{FF2B5EF4-FFF2-40B4-BE49-F238E27FC236}">
                <a16:creationId xmlns:a16="http://schemas.microsoft.com/office/drawing/2014/main" id="{FA89BB1D-6B50-4F6E-F321-A079E5C994A2}"/>
              </a:ext>
            </a:extLst>
          </p:cNvPr>
          <p:cNvSpPr>
            <a:spLocks noChangeArrowheads="1"/>
          </p:cNvSpPr>
          <p:nvPr/>
        </p:nvSpPr>
        <p:spPr bwMode="auto">
          <a:xfrm>
            <a:off x="4343400" y="2895600"/>
            <a:ext cx="381000" cy="3810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en-US" sz="1400">
                <a:latin typeface="Verdana" panose="020B0604030504040204" pitchFamily="34" charset="0"/>
              </a:rPr>
              <a:t>z</a:t>
            </a:r>
            <a:r>
              <a:rPr lang="en-US" altLang="en-US" sz="1400" baseline="-25000">
                <a:latin typeface="Verdana" panose="020B0604030504040204" pitchFamily="34" charset="0"/>
              </a:rPr>
              <a:t>4</a:t>
            </a:r>
          </a:p>
        </p:txBody>
      </p:sp>
      <p:sp>
        <p:nvSpPr>
          <p:cNvPr id="15365" name="Oval 5">
            <a:extLst>
              <a:ext uri="{FF2B5EF4-FFF2-40B4-BE49-F238E27FC236}">
                <a16:creationId xmlns:a16="http://schemas.microsoft.com/office/drawing/2014/main" id="{F3AB6154-2874-A63A-4005-D92B3E1AC7CE}"/>
              </a:ext>
            </a:extLst>
          </p:cNvPr>
          <p:cNvSpPr>
            <a:spLocks noChangeArrowheads="1"/>
          </p:cNvSpPr>
          <p:nvPr/>
        </p:nvSpPr>
        <p:spPr bwMode="auto">
          <a:xfrm>
            <a:off x="3733800" y="2895600"/>
            <a:ext cx="381000" cy="3810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en-US" sz="1400">
                <a:latin typeface="Verdana" panose="020B0604030504040204" pitchFamily="34" charset="0"/>
              </a:rPr>
              <a:t>z</a:t>
            </a:r>
            <a:r>
              <a:rPr lang="en-US" altLang="en-US" sz="1400" baseline="-25000">
                <a:latin typeface="Verdana" panose="020B0604030504040204" pitchFamily="34" charset="0"/>
              </a:rPr>
              <a:t>3</a:t>
            </a:r>
          </a:p>
        </p:txBody>
      </p:sp>
      <p:sp>
        <p:nvSpPr>
          <p:cNvPr id="15366" name="Oval 6">
            <a:extLst>
              <a:ext uri="{FF2B5EF4-FFF2-40B4-BE49-F238E27FC236}">
                <a16:creationId xmlns:a16="http://schemas.microsoft.com/office/drawing/2014/main" id="{B06DAC99-D3F1-CE4C-3742-F2BF7BE800EE}"/>
              </a:ext>
            </a:extLst>
          </p:cNvPr>
          <p:cNvSpPr>
            <a:spLocks noChangeArrowheads="1"/>
          </p:cNvSpPr>
          <p:nvPr/>
        </p:nvSpPr>
        <p:spPr bwMode="auto">
          <a:xfrm>
            <a:off x="3124200" y="2895600"/>
            <a:ext cx="381000" cy="3810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en-US" sz="1400">
                <a:latin typeface="Verdana" panose="020B0604030504040204" pitchFamily="34" charset="0"/>
              </a:rPr>
              <a:t>z</a:t>
            </a:r>
            <a:r>
              <a:rPr lang="en-US" altLang="en-US" sz="1400" baseline="-25000">
                <a:latin typeface="Verdana" panose="020B0604030504040204" pitchFamily="34" charset="0"/>
              </a:rPr>
              <a:t>2</a:t>
            </a:r>
          </a:p>
        </p:txBody>
      </p:sp>
      <p:cxnSp>
        <p:nvCxnSpPr>
          <p:cNvPr id="15367" name="AutoShape 7">
            <a:extLst>
              <a:ext uri="{FF2B5EF4-FFF2-40B4-BE49-F238E27FC236}">
                <a16:creationId xmlns:a16="http://schemas.microsoft.com/office/drawing/2014/main" id="{CD430D9C-A08B-8DE1-7BD2-632F4E87CEC7}"/>
              </a:ext>
            </a:extLst>
          </p:cNvPr>
          <p:cNvCxnSpPr>
            <a:cxnSpLocks noChangeShapeType="1"/>
            <a:stCxn id="15363" idx="4"/>
            <a:endCxn id="15371" idx="0"/>
          </p:cNvCxnSpPr>
          <p:nvPr/>
        </p:nvCxnSpPr>
        <p:spPr bwMode="auto">
          <a:xfrm flipH="1">
            <a:off x="2705100" y="2667000"/>
            <a:ext cx="914400" cy="228600"/>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368" name="AutoShape 8">
            <a:extLst>
              <a:ext uri="{FF2B5EF4-FFF2-40B4-BE49-F238E27FC236}">
                <a16:creationId xmlns:a16="http://schemas.microsoft.com/office/drawing/2014/main" id="{B31015A7-82D0-5AA8-3E46-7642438560E2}"/>
              </a:ext>
            </a:extLst>
          </p:cNvPr>
          <p:cNvCxnSpPr>
            <a:cxnSpLocks noChangeShapeType="1"/>
            <a:stCxn id="15363" idx="4"/>
            <a:endCxn id="15366" idx="0"/>
          </p:cNvCxnSpPr>
          <p:nvPr/>
        </p:nvCxnSpPr>
        <p:spPr bwMode="auto">
          <a:xfrm flipH="1">
            <a:off x="3314700" y="2667000"/>
            <a:ext cx="304800" cy="228600"/>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369" name="AutoShape 9">
            <a:extLst>
              <a:ext uri="{FF2B5EF4-FFF2-40B4-BE49-F238E27FC236}">
                <a16:creationId xmlns:a16="http://schemas.microsoft.com/office/drawing/2014/main" id="{3B98CAEF-9322-7E51-C28B-498DBD1C5CFE}"/>
              </a:ext>
            </a:extLst>
          </p:cNvPr>
          <p:cNvCxnSpPr>
            <a:cxnSpLocks noChangeShapeType="1"/>
            <a:stCxn id="15363" idx="4"/>
            <a:endCxn id="15365" idx="0"/>
          </p:cNvCxnSpPr>
          <p:nvPr/>
        </p:nvCxnSpPr>
        <p:spPr bwMode="auto">
          <a:xfrm>
            <a:off x="3619500" y="2667000"/>
            <a:ext cx="304800" cy="228600"/>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370" name="AutoShape 10">
            <a:extLst>
              <a:ext uri="{FF2B5EF4-FFF2-40B4-BE49-F238E27FC236}">
                <a16:creationId xmlns:a16="http://schemas.microsoft.com/office/drawing/2014/main" id="{52CC4005-6B51-E18B-4182-CCCC83409FD6}"/>
              </a:ext>
            </a:extLst>
          </p:cNvPr>
          <p:cNvCxnSpPr>
            <a:cxnSpLocks noChangeShapeType="1"/>
            <a:stCxn id="15363" idx="4"/>
            <a:endCxn id="15364" idx="0"/>
          </p:cNvCxnSpPr>
          <p:nvPr/>
        </p:nvCxnSpPr>
        <p:spPr bwMode="auto">
          <a:xfrm>
            <a:off x="3619500" y="2667000"/>
            <a:ext cx="914400" cy="228600"/>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371" name="Oval 11">
            <a:extLst>
              <a:ext uri="{FF2B5EF4-FFF2-40B4-BE49-F238E27FC236}">
                <a16:creationId xmlns:a16="http://schemas.microsoft.com/office/drawing/2014/main" id="{3B9E60DC-BDC2-2E1C-74C1-7BB2064030B5}"/>
              </a:ext>
            </a:extLst>
          </p:cNvPr>
          <p:cNvSpPr>
            <a:spLocks noChangeArrowheads="1"/>
          </p:cNvSpPr>
          <p:nvPr/>
        </p:nvSpPr>
        <p:spPr bwMode="auto">
          <a:xfrm>
            <a:off x="2514600" y="2895600"/>
            <a:ext cx="381000" cy="3810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en-US" sz="1400">
                <a:latin typeface="Verdana" panose="020B0604030504040204" pitchFamily="34" charset="0"/>
              </a:rPr>
              <a:t>z</a:t>
            </a:r>
            <a:r>
              <a:rPr lang="en-US" altLang="en-US" sz="1400" baseline="-25000">
                <a:latin typeface="Verdana" panose="020B0604030504040204" pitchFamily="34" charset="0"/>
              </a:rPr>
              <a:t>1</a:t>
            </a:r>
          </a:p>
        </p:txBody>
      </p:sp>
      <p:sp>
        <p:nvSpPr>
          <p:cNvPr id="15372" name="Oval 12">
            <a:extLst>
              <a:ext uri="{FF2B5EF4-FFF2-40B4-BE49-F238E27FC236}">
                <a16:creationId xmlns:a16="http://schemas.microsoft.com/office/drawing/2014/main" id="{6F5089AF-76E9-03D4-42F3-4AF9D9FD92EC}"/>
              </a:ext>
            </a:extLst>
          </p:cNvPr>
          <p:cNvSpPr>
            <a:spLocks noChangeArrowheads="1"/>
          </p:cNvSpPr>
          <p:nvPr/>
        </p:nvSpPr>
        <p:spPr bwMode="auto">
          <a:xfrm>
            <a:off x="4343400" y="3505200"/>
            <a:ext cx="381000" cy="381000"/>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en-US" sz="1400">
                <a:latin typeface="Verdana" panose="020B0604030504040204" pitchFamily="34" charset="0"/>
              </a:rPr>
              <a:t>w</a:t>
            </a:r>
            <a:r>
              <a:rPr lang="en-US" altLang="en-US" sz="1400" baseline="-25000">
                <a:latin typeface="Verdana" panose="020B0604030504040204" pitchFamily="34" charset="0"/>
              </a:rPr>
              <a:t>4</a:t>
            </a:r>
          </a:p>
        </p:txBody>
      </p:sp>
      <p:sp>
        <p:nvSpPr>
          <p:cNvPr id="15373" name="Oval 13">
            <a:extLst>
              <a:ext uri="{FF2B5EF4-FFF2-40B4-BE49-F238E27FC236}">
                <a16:creationId xmlns:a16="http://schemas.microsoft.com/office/drawing/2014/main" id="{BD9B42E8-EF59-5A13-B42F-97F522A59BDE}"/>
              </a:ext>
            </a:extLst>
          </p:cNvPr>
          <p:cNvSpPr>
            <a:spLocks noChangeArrowheads="1"/>
          </p:cNvSpPr>
          <p:nvPr/>
        </p:nvSpPr>
        <p:spPr bwMode="auto">
          <a:xfrm>
            <a:off x="3733800" y="3505200"/>
            <a:ext cx="381000" cy="381000"/>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en-US" sz="1400">
                <a:latin typeface="Verdana" panose="020B0604030504040204" pitchFamily="34" charset="0"/>
              </a:rPr>
              <a:t>w</a:t>
            </a:r>
            <a:r>
              <a:rPr lang="en-US" altLang="en-US" sz="1400" baseline="-25000">
                <a:latin typeface="Verdana" panose="020B0604030504040204" pitchFamily="34" charset="0"/>
              </a:rPr>
              <a:t>3</a:t>
            </a:r>
          </a:p>
        </p:txBody>
      </p:sp>
      <p:sp>
        <p:nvSpPr>
          <p:cNvPr id="15374" name="Oval 14">
            <a:extLst>
              <a:ext uri="{FF2B5EF4-FFF2-40B4-BE49-F238E27FC236}">
                <a16:creationId xmlns:a16="http://schemas.microsoft.com/office/drawing/2014/main" id="{19E73C0E-243E-2A8A-155C-060182CE6FF0}"/>
              </a:ext>
            </a:extLst>
          </p:cNvPr>
          <p:cNvSpPr>
            <a:spLocks noChangeArrowheads="1"/>
          </p:cNvSpPr>
          <p:nvPr/>
        </p:nvSpPr>
        <p:spPr bwMode="auto">
          <a:xfrm>
            <a:off x="3124200" y="3505200"/>
            <a:ext cx="381000" cy="381000"/>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en-US" sz="1400">
                <a:latin typeface="Verdana" panose="020B0604030504040204" pitchFamily="34" charset="0"/>
              </a:rPr>
              <a:t>w</a:t>
            </a:r>
            <a:r>
              <a:rPr lang="en-US" altLang="en-US" sz="1400" baseline="-25000">
                <a:latin typeface="Verdana" panose="020B0604030504040204" pitchFamily="34" charset="0"/>
              </a:rPr>
              <a:t>2</a:t>
            </a:r>
          </a:p>
        </p:txBody>
      </p:sp>
      <p:sp>
        <p:nvSpPr>
          <p:cNvPr id="15375" name="Oval 15">
            <a:extLst>
              <a:ext uri="{FF2B5EF4-FFF2-40B4-BE49-F238E27FC236}">
                <a16:creationId xmlns:a16="http://schemas.microsoft.com/office/drawing/2014/main" id="{F9C28623-76E5-3E8D-248C-FB02C165873A}"/>
              </a:ext>
            </a:extLst>
          </p:cNvPr>
          <p:cNvSpPr>
            <a:spLocks noChangeArrowheads="1"/>
          </p:cNvSpPr>
          <p:nvPr/>
        </p:nvSpPr>
        <p:spPr bwMode="auto">
          <a:xfrm>
            <a:off x="2514600" y="3505200"/>
            <a:ext cx="381000" cy="381000"/>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en-US" sz="1400">
                <a:latin typeface="Verdana" panose="020B0604030504040204" pitchFamily="34" charset="0"/>
              </a:rPr>
              <a:t>w</a:t>
            </a:r>
            <a:r>
              <a:rPr lang="en-US" altLang="en-US" sz="1400" baseline="-25000">
                <a:latin typeface="Verdana" panose="020B0604030504040204" pitchFamily="34" charset="0"/>
              </a:rPr>
              <a:t>1</a:t>
            </a:r>
          </a:p>
        </p:txBody>
      </p:sp>
      <p:cxnSp>
        <p:nvCxnSpPr>
          <p:cNvPr id="15376" name="AutoShape 16">
            <a:extLst>
              <a:ext uri="{FF2B5EF4-FFF2-40B4-BE49-F238E27FC236}">
                <a16:creationId xmlns:a16="http://schemas.microsoft.com/office/drawing/2014/main" id="{72E29995-40E0-4902-E08F-B09C176A541D}"/>
              </a:ext>
            </a:extLst>
          </p:cNvPr>
          <p:cNvCxnSpPr>
            <a:cxnSpLocks noChangeShapeType="1"/>
            <a:stCxn id="15371" idx="4"/>
            <a:endCxn id="15375" idx="0"/>
          </p:cNvCxnSpPr>
          <p:nvPr/>
        </p:nvCxnSpPr>
        <p:spPr bwMode="auto">
          <a:xfrm>
            <a:off x="2705100" y="3276600"/>
            <a:ext cx="0" cy="228600"/>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377" name="AutoShape 17">
            <a:extLst>
              <a:ext uri="{FF2B5EF4-FFF2-40B4-BE49-F238E27FC236}">
                <a16:creationId xmlns:a16="http://schemas.microsoft.com/office/drawing/2014/main" id="{9C25344F-04DC-8332-03EA-DDF1CD89C6BB}"/>
              </a:ext>
            </a:extLst>
          </p:cNvPr>
          <p:cNvCxnSpPr>
            <a:cxnSpLocks noChangeShapeType="1"/>
            <a:stCxn id="15364" idx="4"/>
            <a:endCxn id="15372" idx="0"/>
          </p:cNvCxnSpPr>
          <p:nvPr/>
        </p:nvCxnSpPr>
        <p:spPr bwMode="auto">
          <a:xfrm>
            <a:off x="4533900" y="3276600"/>
            <a:ext cx="0" cy="228600"/>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378" name="AutoShape 18">
            <a:extLst>
              <a:ext uri="{FF2B5EF4-FFF2-40B4-BE49-F238E27FC236}">
                <a16:creationId xmlns:a16="http://schemas.microsoft.com/office/drawing/2014/main" id="{DACA15B8-5BC7-A928-453E-D8CCFAE9873A}"/>
              </a:ext>
            </a:extLst>
          </p:cNvPr>
          <p:cNvCxnSpPr>
            <a:cxnSpLocks noChangeShapeType="1"/>
            <a:stCxn id="15365" idx="4"/>
            <a:endCxn id="15373" idx="0"/>
          </p:cNvCxnSpPr>
          <p:nvPr/>
        </p:nvCxnSpPr>
        <p:spPr bwMode="auto">
          <a:xfrm>
            <a:off x="3924300" y="3276600"/>
            <a:ext cx="0" cy="228600"/>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379" name="AutoShape 19">
            <a:extLst>
              <a:ext uri="{FF2B5EF4-FFF2-40B4-BE49-F238E27FC236}">
                <a16:creationId xmlns:a16="http://schemas.microsoft.com/office/drawing/2014/main" id="{34F5ED6D-DB35-E556-ED79-7D6602569FB2}"/>
              </a:ext>
            </a:extLst>
          </p:cNvPr>
          <p:cNvCxnSpPr>
            <a:cxnSpLocks noChangeShapeType="1"/>
            <a:stCxn id="15366" idx="4"/>
            <a:endCxn id="15374" idx="0"/>
          </p:cNvCxnSpPr>
          <p:nvPr/>
        </p:nvCxnSpPr>
        <p:spPr bwMode="auto">
          <a:xfrm>
            <a:off x="3314700" y="3276600"/>
            <a:ext cx="0" cy="228600"/>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380" name="Oval 20">
            <a:extLst>
              <a:ext uri="{FF2B5EF4-FFF2-40B4-BE49-F238E27FC236}">
                <a16:creationId xmlns:a16="http://schemas.microsoft.com/office/drawing/2014/main" id="{E6332C01-2600-7414-B505-0BA1FCC2574A}"/>
              </a:ext>
            </a:extLst>
          </p:cNvPr>
          <p:cNvSpPr>
            <a:spLocks noChangeArrowheads="1"/>
          </p:cNvSpPr>
          <p:nvPr/>
        </p:nvSpPr>
        <p:spPr bwMode="auto">
          <a:xfrm>
            <a:off x="6172200" y="1524000"/>
            <a:ext cx="381000" cy="3810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en-US" sz="1600" b="1">
                <a:latin typeface="Symbol" pitchFamily="2" charset="2"/>
                <a:sym typeface="Symbol" pitchFamily="2" charset="2"/>
              </a:rPr>
              <a:t></a:t>
            </a:r>
          </a:p>
        </p:txBody>
      </p:sp>
      <p:cxnSp>
        <p:nvCxnSpPr>
          <p:cNvPr id="15381" name="AutoShape 21">
            <a:extLst>
              <a:ext uri="{FF2B5EF4-FFF2-40B4-BE49-F238E27FC236}">
                <a16:creationId xmlns:a16="http://schemas.microsoft.com/office/drawing/2014/main" id="{6DC9A23B-62A2-9456-1923-293ADB5826D2}"/>
              </a:ext>
            </a:extLst>
          </p:cNvPr>
          <p:cNvCxnSpPr>
            <a:cxnSpLocks noChangeShapeType="1"/>
            <a:stCxn id="15380" idx="4"/>
            <a:endCxn id="15363" idx="0"/>
          </p:cNvCxnSpPr>
          <p:nvPr/>
        </p:nvCxnSpPr>
        <p:spPr bwMode="auto">
          <a:xfrm flipH="1">
            <a:off x="3619500" y="1905000"/>
            <a:ext cx="2743200" cy="381000"/>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382" name="Oval 22">
            <a:extLst>
              <a:ext uri="{FF2B5EF4-FFF2-40B4-BE49-F238E27FC236}">
                <a16:creationId xmlns:a16="http://schemas.microsoft.com/office/drawing/2014/main" id="{7B29814A-9529-75B4-E6C7-FD64B777CAC7}"/>
              </a:ext>
            </a:extLst>
          </p:cNvPr>
          <p:cNvSpPr>
            <a:spLocks noChangeArrowheads="1"/>
          </p:cNvSpPr>
          <p:nvPr/>
        </p:nvSpPr>
        <p:spPr bwMode="auto">
          <a:xfrm>
            <a:off x="6172200" y="4343400"/>
            <a:ext cx="381000" cy="3810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en-US" sz="1600" b="1">
                <a:latin typeface="Symbol" pitchFamily="2" charset="2"/>
                <a:sym typeface="Symbol" pitchFamily="2" charset="2"/>
              </a:rPr>
              <a:t> b</a:t>
            </a:r>
          </a:p>
        </p:txBody>
      </p:sp>
      <p:cxnSp>
        <p:nvCxnSpPr>
          <p:cNvPr id="15383" name="AutoShape 23">
            <a:extLst>
              <a:ext uri="{FF2B5EF4-FFF2-40B4-BE49-F238E27FC236}">
                <a16:creationId xmlns:a16="http://schemas.microsoft.com/office/drawing/2014/main" id="{5156D5EE-F186-6904-E037-86D30E0D6365}"/>
              </a:ext>
            </a:extLst>
          </p:cNvPr>
          <p:cNvCxnSpPr>
            <a:cxnSpLocks noChangeShapeType="1"/>
            <a:stCxn id="15382" idx="0"/>
            <a:endCxn id="15375" idx="4"/>
          </p:cNvCxnSpPr>
          <p:nvPr/>
        </p:nvCxnSpPr>
        <p:spPr bwMode="auto">
          <a:xfrm flipH="1" flipV="1">
            <a:off x="2705100" y="3886200"/>
            <a:ext cx="3657600" cy="457200"/>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384" name="AutoShape 24">
            <a:extLst>
              <a:ext uri="{FF2B5EF4-FFF2-40B4-BE49-F238E27FC236}">
                <a16:creationId xmlns:a16="http://schemas.microsoft.com/office/drawing/2014/main" id="{8799A148-BDC1-44E9-D788-201C1AC8C396}"/>
              </a:ext>
            </a:extLst>
          </p:cNvPr>
          <p:cNvCxnSpPr>
            <a:cxnSpLocks noChangeShapeType="1"/>
            <a:stCxn id="15382" idx="0"/>
            <a:endCxn id="15372" idx="4"/>
          </p:cNvCxnSpPr>
          <p:nvPr/>
        </p:nvCxnSpPr>
        <p:spPr bwMode="auto">
          <a:xfrm flipH="1" flipV="1">
            <a:off x="4533900" y="3886200"/>
            <a:ext cx="1828800" cy="457200"/>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385" name="AutoShape 25">
            <a:extLst>
              <a:ext uri="{FF2B5EF4-FFF2-40B4-BE49-F238E27FC236}">
                <a16:creationId xmlns:a16="http://schemas.microsoft.com/office/drawing/2014/main" id="{69B9842A-C943-A1CB-73C1-B6DFF69BBD86}"/>
              </a:ext>
            </a:extLst>
          </p:cNvPr>
          <p:cNvCxnSpPr>
            <a:cxnSpLocks noChangeShapeType="1"/>
            <a:stCxn id="15382" idx="0"/>
            <a:endCxn id="15374" idx="4"/>
          </p:cNvCxnSpPr>
          <p:nvPr/>
        </p:nvCxnSpPr>
        <p:spPr bwMode="auto">
          <a:xfrm flipH="1" flipV="1">
            <a:off x="3314700" y="3886200"/>
            <a:ext cx="3048000" cy="457200"/>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386" name="AutoShape 26">
            <a:extLst>
              <a:ext uri="{FF2B5EF4-FFF2-40B4-BE49-F238E27FC236}">
                <a16:creationId xmlns:a16="http://schemas.microsoft.com/office/drawing/2014/main" id="{7181F0B6-C9A4-3CFD-18B9-C8C9CB5CBF5B}"/>
              </a:ext>
            </a:extLst>
          </p:cNvPr>
          <p:cNvCxnSpPr>
            <a:cxnSpLocks noChangeShapeType="1"/>
            <a:stCxn id="15382" idx="0"/>
            <a:endCxn id="15373" idx="4"/>
          </p:cNvCxnSpPr>
          <p:nvPr/>
        </p:nvCxnSpPr>
        <p:spPr bwMode="auto">
          <a:xfrm flipH="1" flipV="1">
            <a:off x="3924300" y="3886200"/>
            <a:ext cx="2438400" cy="457200"/>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387" name="Oval 27">
            <a:extLst>
              <a:ext uri="{FF2B5EF4-FFF2-40B4-BE49-F238E27FC236}">
                <a16:creationId xmlns:a16="http://schemas.microsoft.com/office/drawing/2014/main" id="{6CFB30E7-884E-7C67-64AA-248E1F4CF8B7}"/>
              </a:ext>
            </a:extLst>
          </p:cNvPr>
          <p:cNvSpPr>
            <a:spLocks noChangeArrowheads="1"/>
          </p:cNvSpPr>
          <p:nvPr/>
        </p:nvSpPr>
        <p:spPr bwMode="auto">
          <a:xfrm>
            <a:off x="6172200" y="2286000"/>
            <a:ext cx="381000" cy="3810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en-US" sz="1600" b="1">
                <a:latin typeface="Symbol" pitchFamily="2" charset="2"/>
                <a:sym typeface="Symbol" pitchFamily="2" charset="2"/>
              </a:rPr>
              <a:t></a:t>
            </a:r>
          </a:p>
        </p:txBody>
      </p:sp>
      <p:sp>
        <p:nvSpPr>
          <p:cNvPr id="15388" name="Oval 28">
            <a:extLst>
              <a:ext uri="{FF2B5EF4-FFF2-40B4-BE49-F238E27FC236}">
                <a16:creationId xmlns:a16="http://schemas.microsoft.com/office/drawing/2014/main" id="{B3A0E0FE-951A-D93E-8273-FB10BF061823}"/>
              </a:ext>
            </a:extLst>
          </p:cNvPr>
          <p:cNvSpPr>
            <a:spLocks noChangeArrowheads="1"/>
          </p:cNvSpPr>
          <p:nvPr/>
        </p:nvSpPr>
        <p:spPr bwMode="auto">
          <a:xfrm>
            <a:off x="7086600" y="2895600"/>
            <a:ext cx="381000" cy="3810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en-US" sz="1400">
                <a:latin typeface="Verdana" panose="020B0604030504040204" pitchFamily="34" charset="0"/>
              </a:rPr>
              <a:t>z</a:t>
            </a:r>
            <a:r>
              <a:rPr lang="en-US" altLang="en-US" sz="1400" baseline="-25000">
                <a:latin typeface="Verdana" panose="020B0604030504040204" pitchFamily="34" charset="0"/>
              </a:rPr>
              <a:t>4</a:t>
            </a:r>
          </a:p>
        </p:txBody>
      </p:sp>
      <p:sp>
        <p:nvSpPr>
          <p:cNvPr id="15389" name="Oval 29">
            <a:extLst>
              <a:ext uri="{FF2B5EF4-FFF2-40B4-BE49-F238E27FC236}">
                <a16:creationId xmlns:a16="http://schemas.microsoft.com/office/drawing/2014/main" id="{C7B4A999-7613-9EE9-C60E-C5BBEDDA6C87}"/>
              </a:ext>
            </a:extLst>
          </p:cNvPr>
          <p:cNvSpPr>
            <a:spLocks noChangeArrowheads="1"/>
          </p:cNvSpPr>
          <p:nvPr/>
        </p:nvSpPr>
        <p:spPr bwMode="auto">
          <a:xfrm>
            <a:off x="6477000" y="2895600"/>
            <a:ext cx="381000" cy="3810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en-US" sz="1400">
                <a:latin typeface="Verdana" panose="020B0604030504040204" pitchFamily="34" charset="0"/>
              </a:rPr>
              <a:t>z</a:t>
            </a:r>
            <a:r>
              <a:rPr lang="en-US" altLang="en-US" sz="1400" baseline="-25000">
                <a:latin typeface="Verdana" panose="020B0604030504040204" pitchFamily="34" charset="0"/>
              </a:rPr>
              <a:t>3</a:t>
            </a:r>
          </a:p>
        </p:txBody>
      </p:sp>
      <p:sp>
        <p:nvSpPr>
          <p:cNvPr id="15390" name="Oval 30">
            <a:extLst>
              <a:ext uri="{FF2B5EF4-FFF2-40B4-BE49-F238E27FC236}">
                <a16:creationId xmlns:a16="http://schemas.microsoft.com/office/drawing/2014/main" id="{CB5C68CB-26E1-B4CD-A040-9EAC92322B6E}"/>
              </a:ext>
            </a:extLst>
          </p:cNvPr>
          <p:cNvSpPr>
            <a:spLocks noChangeArrowheads="1"/>
          </p:cNvSpPr>
          <p:nvPr/>
        </p:nvSpPr>
        <p:spPr bwMode="auto">
          <a:xfrm>
            <a:off x="5867400" y="2895600"/>
            <a:ext cx="381000" cy="3810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en-US" sz="1400">
                <a:latin typeface="Verdana" panose="020B0604030504040204" pitchFamily="34" charset="0"/>
              </a:rPr>
              <a:t>z</a:t>
            </a:r>
            <a:r>
              <a:rPr lang="en-US" altLang="en-US" sz="1400" baseline="-25000">
                <a:latin typeface="Verdana" panose="020B0604030504040204" pitchFamily="34" charset="0"/>
              </a:rPr>
              <a:t>2</a:t>
            </a:r>
          </a:p>
        </p:txBody>
      </p:sp>
      <p:cxnSp>
        <p:nvCxnSpPr>
          <p:cNvPr id="15391" name="AutoShape 31">
            <a:extLst>
              <a:ext uri="{FF2B5EF4-FFF2-40B4-BE49-F238E27FC236}">
                <a16:creationId xmlns:a16="http://schemas.microsoft.com/office/drawing/2014/main" id="{AC69FBF5-73E6-C56A-02A0-1D1FA0100C5C}"/>
              </a:ext>
            </a:extLst>
          </p:cNvPr>
          <p:cNvCxnSpPr>
            <a:cxnSpLocks noChangeShapeType="1"/>
            <a:stCxn id="15387" idx="4"/>
            <a:endCxn id="15395" idx="0"/>
          </p:cNvCxnSpPr>
          <p:nvPr/>
        </p:nvCxnSpPr>
        <p:spPr bwMode="auto">
          <a:xfrm flipH="1">
            <a:off x="5448300" y="2667000"/>
            <a:ext cx="914400" cy="228600"/>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392" name="AutoShape 32">
            <a:extLst>
              <a:ext uri="{FF2B5EF4-FFF2-40B4-BE49-F238E27FC236}">
                <a16:creationId xmlns:a16="http://schemas.microsoft.com/office/drawing/2014/main" id="{0D09AC24-AC28-DB50-BA3B-EB94962C2D68}"/>
              </a:ext>
            </a:extLst>
          </p:cNvPr>
          <p:cNvCxnSpPr>
            <a:cxnSpLocks noChangeShapeType="1"/>
            <a:stCxn id="15387" idx="4"/>
            <a:endCxn id="15390" idx="0"/>
          </p:cNvCxnSpPr>
          <p:nvPr/>
        </p:nvCxnSpPr>
        <p:spPr bwMode="auto">
          <a:xfrm flipH="1">
            <a:off x="6057900" y="2667000"/>
            <a:ext cx="304800" cy="228600"/>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393" name="AutoShape 33">
            <a:extLst>
              <a:ext uri="{FF2B5EF4-FFF2-40B4-BE49-F238E27FC236}">
                <a16:creationId xmlns:a16="http://schemas.microsoft.com/office/drawing/2014/main" id="{65BFC01F-0AAC-F288-4BA3-72D4C6D4B625}"/>
              </a:ext>
            </a:extLst>
          </p:cNvPr>
          <p:cNvCxnSpPr>
            <a:cxnSpLocks noChangeShapeType="1"/>
            <a:stCxn id="15387" idx="4"/>
            <a:endCxn id="15389" idx="0"/>
          </p:cNvCxnSpPr>
          <p:nvPr/>
        </p:nvCxnSpPr>
        <p:spPr bwMode="auto">
          <a:xfrm>
            <a:off x="6362700" y="2667000"/>
            <a:ext cx="304800" cy="228600"/>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394" name="AutoShape 34">
            <a:extLst>
              <a:ext uri="{FF2B5EF4-FFF2-40B4-BE49-F238E27FC236}">
                <a16:creationId xmlns:a16="http://schemas.microsoft.com/office/drawing/2014/main" id="{A38CF115-2627-5DA4-9D7E-851AD20ED536}"/>
              </a:ext>
            </a:extLst>
          </p:cNvPr>
          <p:cNvCxnSpPr>
            <a:cxnSpLocks noChangeShapeType="1"/>
            <a:stCxn id="15387" idx="4"/>
            <a:endCxn id="15388" idx="0"/>
          </p:cNvCxnSpPr>
          <p:nvPr/>
        </p:nvCxnSpPr>
        <p:spPr bwMode="auto">
          <a:xfrm>
            <a:off x="6362700" y="2667000"/>
            <a:ext cx="914400" cy="228600"/>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395" name="Oval 35">
            <a:extLst>
              <a:ext uri="{FF2B5EF4-FFF2-40B4-BE49-F238E27FC236}">
                <a16:creationId xmlns:a16="http://schemas.microsoft.com/office/drawing/2014/main" id="{AFB59FDF-4C4C-3A80-000C-3503DB0EF911}"/>
              </a:ext>
            </a:extLst>
          </p:cNvPr>
          <p:cNvSpPr>
            <a:spLocks noChangeArrowheads="1"/>
          </p:cNvSpPr>
          <p:nvPr/>
        </p:nvSpPr>
        <p:spPr bwMode="auto">
          <a:xfrm>
            <a:off x="5257800" y="2895600"/>
            <a:ext cx="381000" cy="3810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en-US" sz="1400">
                <a:latin typeface="Verdana" panose="020B0604030504040204" pitchFamily="34" charset="0"/>
              </a:rPr>
              <a:t>z</a:t>
            </a:r>
            <a:r>
              <a:rPr lang="en-US" altLang="en-US" sz="1400" baseline="-25000">
                <a:latin typeface="Verdana" panose="020B0604030504040204" pitchFamily="34" charset="0"/>
              </a:rPr>
              <a:t>1</a:t>
            </a:r>
          </a:p>
        </p:txBody>
      </p:sp>
      <p:sp>
        <p:nvSpPr>
          <p:cNvPr id="15396" name="Oval 36">
            <a:extLst>
              <a:ext uri="{FF2B5EF4-FFF2-40B4-BE49-F238E27FC236}">
                <a16:creationId xmlns:a16="http://schemas.microsoft.com/office/drawing/2014/main" id="{00DB0948-8571-9B35-BEDB-53F9276E4277}"/>
              </a:ext>
            </a:extLst>
          </p:cNvPr>
          <p:cNvSpPr>
            <a:spLocks noChangeArrowheads="1"/>
          </p:cNvSpPr>
          <p:nvPr/>
        </p:nvSpPr>
        <p:spPr bwMode="auto">
          <a:xfrm>
            <a:off x="7086600" y="3505200"/>
            <a:ext cx="381000" cy="381000"/>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en-US" sz="1400">
                <a:latin typeface="Verdana" panose="020B0604030504040204" pitchFamily="34" charset="0"/>
              </a:rPr>
              <a:t>w</a:t>
            </a:r>
            <a:r>
              <a:rPr lang="en-US" altLang="en-US" sz="1400" baseline="-25000">
                <a:latin typeface="Verdana" panose="020B0604030504040204" pitchFamily="34" charset="0"/>
              </a:rPr>
              <a:t>4</a:t>
            </a:r>
          </a:p>
        </p:txBody>
      </p:sp>
      <p:sp>
        <p:nvSpPr>
          <p:cNvPr id="15397" name="Oval 37">
            <a:extLst>
              <a:ext uri="{FF2B5EF4-FFF2-40B4-BE49-F238E27FC236}">
                <a16:creationId xmlns:a16="http://schemas.microsoft.com/office/drawing/2014/main" id="{EA73BB60-5900-4671-AC53-6A3B2CC6A09F}"/>
              </a:ext>
            </a:extLst>
          </p:cNvPr>
          <p:cNvSpPr>
            <a:spLocks noChangeArrowheads="1"/>
          </p:cNvSpPr>
          <p:nvPr/>
        </p:nvSpPr>
        <p:spPr bwMode="auto">
          <a:xfrm>
            <a:off x="6477000" y="3505200"/>
            <a:ext cx="381000" cy="381000"/>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en-US" sz="1400">
                <a:latin typeface="Verdana" panose="020B0604030504040204" pitchFamily="34" charset="0"/>
              </a:rPr>
              <a:t>w</a:t>
            </a:r>
            <a:r>
              <a:rPr lang="en-US" altLang="en-US" sz="1400" baseline="-25000">
                <a:latin typeface="Verdana" panose="020B0604030504040204" pitchFamily="34" charset="0"/>
              </a:rPr>
              <a:t>3</a:t>
            </a:r>
          </a:p>
        </p:txBody>
      </p:sp>
      <p:sp>
        <p:nvSpPr>
          <p:cNvPr id="15398" name="Oval 38">
            <a:extLst>
              <a:ext uri="{FF2B5EF4-FFF2-40B4-BE49-F238E27FC236}">
                <a16:creationId xmlns:a16="http://schemas.microsoft.com/office/drawing/2014/main" id="{D956A7FA-43A1-62A8-C1A7-9EB7B1B208B0}"/>
              </a:ext>
            </a:extLst>
          </p:cNvPr>
          <p:cNvSpPr>
            <a:spLocks noChangeArrowheads="1"/>
          </p:cNvSpPr>
          <p:nvPr/>
        </p:nvSpPr>
        <p:spPr bwMode="auto">
          <a:xfrm>
            <a:off x="5867400" y="3505200"/>
            <a:ext cx="381000" cy="381000"/>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en-US" sz="1400">
                <a:latin typeface="Verdana" panose="020B0604030504040204" pitchFamily="34" charset="0"/>
              </a:rPr>
              <a:t>w</a:t>
            </a:r>
            <a:r>
              <a:rPr lang="en-US" altLang="en-US" sz="1400" baseline="-25000">
                <a:latin typeface="Verdana" panose="020B0604030504040204" pitchFamily="34" charset="0"/>
              </a:rPr>
              <a:t>2</a:t>
            </a:r>
          </a:p>
        </p:txBody>
      </p:sp>
      <p:sp>
        <p:nvSpPr>
          <p:cNvPr id="15399" name="Oval 39">
            <a:extLst>
              <a:ext uri="{FF2B5EF4-FFF2-40B4-BE49-F238E27FC236}">
                <a16:creationId xmlns:a16="http://schemas.microsoft.com/office/drawing/2014/main" id="{12162338-FA45-28FC-2438-F63EBC4DBB97}"/>
              </a:ext>
            </a:extLst>
          </p:cNvPr>
          <p:cNvSpPr>
            <a:spLocks noChangeArrowheads="1"/>
          </p:cNvSpPr>
          <p:nvPr/>
        </p:nvSpPr>
        <p:spPr bwMode="auto">
          <a:xfrm>
            <a:off x="5257800" y="3505200"/>
            <a:ext cx="381000" cy="381000"/>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en-US" sz="1400">
                <a:latin typeface="Verdana" panose="020B0604030504040204" pitchFamily="34" charset="0"/>
              </a:rPr>
              <a:t>w</a:t>
            </a:r>
            <a:r>
              <a:rPr lang="en-US" altLang="en-US" sz="1400" baseline="-25000">
                <a:latin typeface="Verdana" panose="020B0604030504040204" pitchFamily="34" charset="0"/>
              </a:rPr>
              <a:t>1</a:t>
            </a:r>
          </a:p>
        </p:txBody>
      </p:sp>
      <p:cxnSp>
        <p:nvCxnSpPr>
          <p:cNvPr id="15400" name="AutoShape 40">
            <a:extLst>
              <a:ext uri="{FF2B5EF4-FFF2-40B4-BE49-F238E27FC236}">
                <a16:creationId xmlns:a16="http://schemas.microsoft.com/office/drawing/2014/main" id="{626B9762-330F-F077-8723-CB37D53415FB}"/>
              </a:ext>
            </a:extLst>
          </p:cNvPr>
          <p:cNvCxnSpPr>
            <a:cxnSpLocks noChangeShapeType="1"/>
            <a:stCxn id="15395" idx="4"/>
            <a:endCxn id="15399" idx="0"/>
          </p:cNvCxnSpPr>
          <p:nvPr/>
        </p:nvCxnSpPr>
        <p:spPr bwMode="auto">
          <a:xfrm>
            <a:off x="5448300" y="3276600"/>
            <a:ext cx="0" cy="228600"/>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401" name="AutoShape 41">
            <a:extLst>
              <a:ext uri="{FF2B5EF4-FFF2-40B4-BE49-F238E27FC236}">
                <a16:creationId xmlns:a16="http://schemas.microsoft.com/office/drawing/2014/main" id="{6EAED0EB-5C9D-848C-1518-A67BA1B007F3}"/>
              </a:ext>
            </a:extLst>
          </p:cNvPr>
          <p:cNvCxnSpPr>
            <a:cxnSpLocks noChangeShapeType="1"/>
            <a:stCxn id="15388" idx="4"/>
            <a:endCxn id="15396" idx="0"/>
          </p:cNvCxnSpPr>
          <p:nvPr/>
        </p:nvCxnSpPr>
        <p:spPr bwMode="auto">
          <a:xfrm>
            <a:off x="7277100" y="3276600"/>
            <a:ext cx="0" cy="228600"/>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402" name="AutoShape 42">
            <a:extLst>
              <a:ext uri="{FF2B5EF4-FFF2-40B4-BE49-F238E27FC236}">
                <a16:creationId xmlns:a16="http://schemas.microsoft.com/office/drawing/2014/main" id="{7EC0BF4C-F492-8804-89B3-E834F437E6D9}"/>
              </a:ext>
            </a:extLst>
          </p:cNvPr>
          <p:cNvCxnSpPr>
            <a:cxnSpLocks noChangeShapeType="1"/>
            <a:stCxn id="15389" idx="4"/>
            <a:endCxn id="15397" idx="0"/>
          </p:cNvCxnSpPr>
          <p:nvPr/>
        </p:nvCxnSpPr>
        <p:spPr bwMode="auto">
          <a:xfrm>
            <a:off x="6667500" y="3276600"/>
            <a:ext cx="0" cy="228600"/>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403" name="AutoShape 43">
            <a:extLst>
              <a:ext uri="{FF2B5EF4-FFF2-40B4-BE49-F238E27FC236}">
                <a16:creationId xmlns:a16="http://schemas.microsoft.com/office/drawing/2014/main" id="{9BDB90F6-4DE2-37BE-3E30-9F89AFF32367}"/>
              </a:ext>
            </a:extLst>
          </p:cNvPr>
          <p:cNvCxnSpPr>
            <a:cxnSpLocks noChangeShapeType="1"/>
            <a:stCxn id="15390" idx="4"/>
            <a:endCxn id="15398" idx="0"/>
          </p:cNvCxnSpPr>
          <p:nvPr/>
        </p:nvCxnSpPr>
        <p:spPr bwMode="auto">
          <a:xfrm>
            <a:off x="6057900" y="3276600"/>
            <a:ext cx="0" cy="228600"/>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404" name="AutoShape 44">
            <a:extLst>
              <a:ext uri="{FF2B5EF4-FFF2-40B4-BE49-F238E27FC236}">
                <a16:creationId xmlns:a16="http://schemas.microsoft.com/office/drawing/2014/main" id="{B74B3153-100A-3139-08A9-E5967D56CBE4}"/>
              </a:ext>
            </a:extLst>
          </p:cNvPr>
          <p:cNvCxnSpPr>
            <a:cxnSpLocks noChangeShapeType="1"/>
            <a:stCxn id="15380" idx="4"/>
            <a:endCxn id="15387" idx="0"/>
          </p:cNvCxnSpPr>
          <p:nvPr/>
        </p:nvCxnSpPr>
        <p:spPr bwMode="auto">
          <a:xfrm>
            <a:off x="6362700" y="1905000"/>
            <a:ext cx="0" cy="381000"/>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405" name="Oval 45">
            <a:extLst>
              <a:ext uri="{FF2B5EF4-FFF2-40B4-BE49-F238E27FC236}">
                <a16:creationId xmlns:a16="http://schemas.microsoft.com/office/drawing/2014/main" id="{A07C05A5-D459-84E3-FE5A-73C7EEA834E3}"/>
              </a:ext>
            </a:extLst>
          </p:cNvPr>
          <p:cNvSpPr>
            <a:spLocks noChangeArrowheads="1"/>
          </p:cNvSpPr>
          <p:nvPr/>
        </p:nvSpPr>
        <p:spPr bwMode="auto">
          <a:xfrm>
            <a:off x="8991600" y="2286000"/>
            <a:ext cx="381000" cy="3810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en-US" sz="1600" b="1">
                <a:latin typeface="Symbol" pitchFamily="2" charset="2"/>
                <a:sym typeface="Symbol" pitchFamily="2" charset="2"/>
              </a:rPr>
              <a:t></a:t>
            </a:r>
          </a:p>
        </p:txBody>
      </p:sp>
      <p:sp>
        <p:nvSpPr>
          <p:cNvPr id="15406" name="Oval 46">
            <a:extLst>
              <a:ext uri="{FF2B5EF4-FFF2-40B4-BE49-F238E27FC236}">
                <a16:creationId xmlns:a16="http://schemas.microsoft.com/office/drawing/2014/main" id="{11E6A4F0-73B8-BBE4-4EB3-76330A361A37}"/>
              </a:ext>
            </a:extLst>
          </p:cNvPr>
          <p:cNvSpPr>
            <a:spLocks noChangeArrowheads="1"/>
          </p:cNvSpPr>
          <p:nvPr/>
        </p:nvSpPr>
        <p:spPr bwMode="auto">
          <a:xfrm>
            <a:off x="9906000" y="2895600"/>
            <a:ext cx="381000" cy="3810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en-US" sz="1400">
                <a:latin typeface="Verdana" panose="020B0604030504040204" pitchFamily="34" charset="0"/>
              </a:rPr>
              <a:t>z</a:t>
            </a:r>
            <a:r>
              <a:rPr lang="en-US" altLang="en-US" sz="1400" baseline="-25000">
                <a:latin typeface="Verdana" panose="020B0604030504040204" pitchFamily="34" charset="0"/>
              </a:rPr>
              <a:t>4</a:t>
            </a:r>
          </a:p>
        </p:txBody>
      </p:sp>
      <p:sp>
        <p:nvSpPr>
          <p:cNvPr id="15407" name="Oval 47">
            <a:extLst>
              <a:ext uri="{FF2B5EF4-FFF2-40B4-BE49-F238E27FC236}">
                <a16:creationId xmlns:a16="http://schemas.microsoft.com/office/drawing/2014/main" id="{72F8794A-6DD3-2FDB-BAE4-7B82AFA9735D}"/>
              </a:ext>
            </a:extLst>
          </p:cNvPr>
          <p:cNvSpPr>
            <a:spLocks noChangeArrowheads="1"/>
          </p:cNvSpPr>
          <p:nvPr/>
        </p:nvSpPr>
        <p:spPr bwMode="auto">
          <a:xfrm>
            <a:off x="9296400" y="2895600"/>
            <a:ext cx="381000" cy="3810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en-US" sz="1400">
                <a:latin typeface="Verdana" panose="020B0604030504040204" pitchFamily="34" charset="0"/>
              </a:rPr>
              <a:t>z</a:t>
            </a:r>
            <a:r>
              <a:rPr lang="en-US" altLang="en-US" sz="1400" baseline="-25000">
                <a:latin typeface="Verdana" panose="020B0604030504040204" pitchFamily="34" charset="0"/>
              </a:rPr>
              <a:t>3</a:t>
            </a:r>
          </a:p>
        </p:txBody>
      </p:sp>
      <p:sp>
        <p:nvSpPr>
          <p:cNvPr id="15408" name="Oval 48">
            <a:extLst>
              <a:ext uri="{FF2B5EF4-FFF2-40B4-BE49-F238E27FC236}">
                <a16:creationId xmlns:a16="http://schemas.microsoft.com/office/drawing/2014/main" id="{E9DEC618-0AA5-7FEF-409E-E1049365C2D1}"/>
              </a:ext>
            </a:extLst>
          </p:cNvPr>
          <p:cNvSpPr>
            <a:spLocks noChangeArrowheads="1"/>
          </p:cNvSpPr>
          <p:nvPr/>
        </p:nvSpPr>
        <p:spPr bwMode="auto">
          <a:xfrm>
            <a:off x="8686800" y="2895600"/>
            <a:ext cx="381000" cy="3810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en-US" sz="1400">
                <a:latin typeface="Verdana" panose="020B0604030504040204" pitchFamily="34" charset="0"/>
              </a:rPr>
              <a:t>z</a:t>
            </a:r>
            <a:r>
              <a:rPr lang="en-US" altLang="en-US" sz="1400" baseline="-25000">
                <a:latin typeface="Verdana" panose="020B0604030504040204" pitchFamily="34" charset="0"/>
              </a:rPr>
              <a:t>2</a:t>
            </a:r>
          </a:p>
        </p:txBody>
      </p:sp>
      <p:cxnSp>
        <p:nvCxnSpPr>
          <p:cNvPr id="15409" name="AutoShape 49">
            <a:extLst>
              <a:ext uri="{FF2B5EF4-FFF2-40B4-BE49-F238E27FC236}">
                <a16:creationId xmlns:a16="http://schemas.microsoft.com/office/drawing/2014/main" id="{3DCAE6DF-6D1D-5E5E-BF79-B43DDE0EFC03}"/>
              </a:ext>
            </a:extLst>
          </p:cNvPr>
          <p:cNvCxnSpPr>
            <a:cxnSpLocks noChangeShapeType="1"/>
            <a:stCxn id="15405" idx="4"/>
            <a:endCxn id="15413" idx="0"/>
          </p:cNvCxnSpPr>
          <p:nvPr/>
        </p:nvCxnSpPr>
        <p:spPr bwMode="auto">
          <a:xfrm flipH="1">
            <a:off x="8267700" y="2667000"/>
            <a:ext cx="914400" cy="228600"/>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410" name="AutoShape 50">
            <a:extLst>
              <a:ext uri="{FF2B5EF4-FFF2-40B4-BE49-F238E27FC236}">
                <a16:creationId xmlns:a16="http://schemas.microsoft.com/office/drawing/2014/main" id="{3FDDCC32-F6EF-6E16-290D-0C3678976E28}"/>
              </a:ext>
            </a:extLst>
          </p:cNvPr>
          <p:cNvCxnSpPr>
            <a:cxnSpLocks noChangeShapeType="1"/>
            <a:stCxn id="15405" idx="4"/>
            <a:endCxn id="15408" idx="0"/>
          </p:cNvCxnSpPr>
          <p:nvPr/>
        </p:nvCxnSpPr>
        <p:spPr bwMode="auto">
          <a:xfrm flipH="1">
            <a:off x="8877300" y="2667000"/>
            <a:ext cx="304800" cy="228600"/>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411" name="AutoShape 51">
            <a:extLst>
              <a:ext uri="{FF2B5EF4-FFF2-40B4-BE49-F238E27FC236}">
                <a16:creationId xmlns:a16="http://schemas.microsoft.com/office/drawing/2014/main" id="{765AD22F-396C-1270-D558-743009A145A5}"/>
              </a:ext>
            </a:extLst>
          </p:cNvPr>
          <p:cNvCxnSpPr>
            <a:cxnSpLocks noChangeShapeType="1"/>
            <a:stCxn id="15405" idx="4"/>
            <a:endCxn id="15407" idx="0"/>
          </p:cNvCxnSpPr>
          <p:nvPr/>
        </p:nvCxnSpPr>
        <p:spPr bwMode="auto">
          <a:xfrm>
            <a:off x="9182100" y="2667000"/>
            <a:ext cx="304800" cy="228600"/>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412" name="AutoShape 52">
            <a:extLst>
              <a:ext uri="{FF2B5EF4-FFF2-40B4-BE49-F238E27FC236}">
                <a16:creationId xmlns:a16="http://schemas.microsoft.com/office/drawing/2014/main" id="{740BC620-6607-3BDC-4E41-6312B22B5C81}"/>
              </a:ext>
            </a:extLst>
          </p:cNvPr>
          <p:cNvCxnSpPr>
            <a:cxnSpLocks noChangeShapeType="1"/>
            <a:stCxn id="15405" idx="4"/>
            <a:endCxn id="15406" idx="0"/>
          </p:cNvCxnSpPr>
          <p:nvPr/>
        </p:nvCxnSpPr>
        <p:spPr bwMode="auto">
          <a:xfrm>
            <a:off x="9182100" y="2667000"/>
            <a:ext cx="914400" cy="228600"/>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413" name="Oval 53">
            <a:extLst>
              <a:ext uri="{FF2B5EF4-FFF2-40B4-BE49-F238E27FC236}">
                <a16:creationId xmlns:a16="http://schemas.microsoft.com/office/drawing/2014/main" id="{120A1E29-FA44-34BE-919B-FC1F4414BD6F}"/>
              </a:ext>
            </a:extLst>
          </p:cNvPr>
          <p:cNvSpPr>
            <a:spLocks noChangeArrowheads="1"/>
          </p:cNvSpPr>
          <p:nvPr/>
        </p:nvSpPr>
        <p:spPr bwMode="auto">
          <a:xfrm>
            <a:off x="8077200" y="2895600"/>
            <a:ext cx="381000" cy="3810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en-US" sz="1400">
                <a:latin typeface="Verdana" panose="020B0604030504040204" pitchFamily="34" charset="0"/>
              </a:rPr>
              <a:t>z</a:t>
            </a:r>
            <a:r>
              <a:rPr lang="en-US" altLang="en-US" sz="1400" baseline="-25000">
                <a:latin typeface="Verdana" panose="020B0604030504040204" pitchFamily="34" charset="0"/>
              </a:rPr>
              <a:t>1</a:t>
            </a:r>
          </a:p>
        </p:txBody>
      </p:sp>
      <p:sp>
        <p:nvSpPr>
          <p:cNvPr id="15414" name="Oval 54">
            <a:extLst>
              <a:ext uri="{FF2B5EF4-FFF2-40B4-BE49-F238E27FC236}">
                <a16:creationId xmlns:a16="http://schemas.microsoft.com/office/drawing/2014/main" id="{6EF8A488-97F0-EB7D-0A8B-17CAF0E24206}"/>
              </a:ext>
            </a:extLst>
          </p:cNvPr>
          <p:cNvSpPr>
            <a:spLocks noChangeArrowheads="1"/>
          </p:cNvSpPr>
          <p:nvPr/>
        </p:nvSpPr>
        <p:spPr bwMode="auto">
          <a:xfrm>
            <a:off x="9906000" y="3505200"/>
            <a:ext cx="381000" cy="381000"/>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en-US" sz="1400">
                <a:latin typeface="Verdana" panose="020B0604030504040204" pitchFamily="34" charset="0"/>
              </a:rPr>
              <a:t>w</a:t>
            </a:r>
            <a:r>
              <a:rPr lang="en-US" altLang="en-US" sz="1400" baseline="-25000">
                <a:latin typeface="Verdana" panose="020B0604030504040204" pitchFamily="34" charset="0"/>
              </a:rPr>
              <a:t>4</a:t>
            </a:r>
          </a:p>
        </p:txBody>
      </p:sp>
      <p:sp>
        <p:nvSpPr>
          <p:cNvPr id="15415" name="Oval 55">
            <a:extLst>
              <a:ext uri="{FF2B5EF4-FFF2-40B4-BE49-F238E27FC236}">
                <a16:creationId xmlns:a16="http://schemas.microsoft.com/office/drawing/2014/main" id="{90215F5E-926F-6BCB-9642-30D4F28F1098}"/>
              </a:ext>
            </a:extLst>
          </p:cNvPr>
          <p:cNvSpPr>
            <a:spLocks noChangeArrowheads="1"/>
          </p:cNvSpPr>
          <p:nvPr/>
        </p:nvSpPr>
        <p:spPr bwMode="auto">
          <a:xfrm>
            <a:off x="9296400" y="3505200"/>
            <a:ext cx="381000" cy="381000"/>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en-US" sz="1400">
                <a:latin typeface="Verdana" panose="020B0604030504040204" pitchFamily="34" charset="0"/>
              </a:rPr>
              <a:t>w</a:t>
            </a:r>
            <a:r>
              <a:rPr lang="en-US" altLang="en-US" sz="1400" baseline="-25000">
                <a:latin typeface="Verdana" panose="020B0604030504040204" pitchFamily="34" charset="0"/>
              </a:rPr>
              <a:t>3</a:t>
            </a:r>
          </a:p>
        </p:txBody>
      </p:sp>
      <p:sp>
        <p:nvSpPr>
          <p:cNvPr id="15416" name="Oval 56">
            <a:extLst>
              <a:ext uri="{FF2B5EF4-FFF2-40B4-BE49-F238E27FC236}">
                <a16:creationId xmlns:a16="http://schemas.microsoft.com/office/drawing/2014/main" id="{4514E9D5-7595-0360-22F6-19813D2118DA}"/>
              </a:ext>
            </a:extLst>
          </p:cNvPr>
          <p:cNvSpPr>
            <a:spLocks noChangeArrowheads="1"/>
          </p:cNvSpPr>
          <p:nvPr/>
        </p:nvSpPr>
        <p:spPr bwMode="auto">
          <a:xfrm>
            <a:off x="8686800" y="3505200"/>
            <a:ext cx="381000" cy="381000"/>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en-US" sz="1400">
                <a:latin typeface="Verdana" panose="020B0604030504040204" pitchFamily="34" charset="0"/>
              </a:rPr>
              <a:t>w</a:t>
            </a:r>
            <a:r>
              <a:rPr lang="en-US" altLang="en-US" sz="1400" baseline="-25000">
                <a:latin typeface="Verdana" panose="020B0604030504040204" pitchFamily="34" charset="0"/>
              </a:rPr>
              <a:t>2</a:t>
            </a:r>
          </a:p>
        </p:txBody>
      </p:sp>
      <p:sp>
        <p:nvSpPr>
          <p:cNvPr id="15417" name="Oval 57">
            <a:extLst>
              <a:ext uri="{FF2B5EF4-FFF2-40B4-BE49-F238E27FC236}">
                <a16:creationId xmlns:a16="http://schemas.microsoft.com/office/drawing/2014/main" id="{8335F79B-8EC1-D690-AB38-9B338110F66D}"/>
              </a:ext>
            </a:extLst>
          </p:cNvPr>
          <p:cNvSpPr>
            <a:spLocks noChangeArrowheads="1"/>
          </p:cNvSpPr>
          <p:nvPr/>
        </p:nvSpPr>
        <p:spPr bwMode="auto">
          <a:xfrm>
            <a:off x="8077200" y="3505200"/>
            <a:ext cx="381000" cy="381000"/>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en-US" sz="1400">
                <a:latin typeface="Verdana" panose="020B0604030504040204" pitchFamily="34" charset="0"/>
              </a:rPr>
              <a:t>w</a:t>
            </a:r>
            <a:r>
              <a:rPr lang="en-US" altLang="en-US" sz="1400" baseline="-25000">
                <a:latin typeface="Verdana" panose="020B0604030504040204" pitchFamily="34" charset="0"/>
              </a:rPr>
              <a:t>1</a:t>
            </a:r>
          </a:p>
        </p:txBody>
      </p:sp>
      <p:cxnSp>
        <p:nvCxnSpPr>
          <p:cNvPr id="15418" name="AutoShape 58">
            <a:extLst>
              <a:ext uri="{FF2B5EF4-FFF2-40B4-BE49-F238E27FC236}">
                <a16:creationId xmlns:a16="http://schemas.microsoft.com/office/drawing/2014/main" id="{A0CB8E3A-A64C-A11D-C8AC-2A9EAA3BBD33}"/>
              </a:ext>
            </a:extLst>
          </p:cNvPr>
          <p:cNvCxnSpPr>
            <a:cxnSpLocks noChangeShapeType="1"/>
            <a:stCxn id="15413" idx="4"/>
            <a:endCxn id="15417" idx="0"/>
          </p:cNvCxnSpPr>
          <p:nvPr/>
        </p:nvCxnSpPr>
        <p:spPr bwMode="auto">
          <a:xfrm>
            <a:off x="8267700" y="3276600"/>
            <a:ext cx="0" cy="228600"/>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419" name="AutoShape 59">
            <a:extLst>
              <a:ext uri="{FF2B5EF4-FFF2-40B4-BE49-F238E27FC236}">
                <a16:creationId xmlns:a16="http://schemas.microsoft.com/office/drawing/2014/main" id="{01128E71-DE8B-DE9C-EEB4-F4339537F23F}"/>
              </a:ext>
            </a:extLst>
          </p:cNvPr>
          <p:cNvCxnSpPr>
            <a:cxnSpLocks noChangeShapeType="1"/>
            <a:stCxn id="15406" idx="4"/>
            <a:endCxn id="15414" idx="0"/>
          </p:cNvCxnSpPr>
          <p:nvPr/>
        </p:nvCxnSpPr>
        <p:spPr bwMode="auto">
          <a:xfrm>
            <a:off x="10096500" y="3276600"/>
            <a:ext cx="0" cy="228600"/>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420" name="AutoShape 60">
            <a:extLst>
              <a:ext uri="{FF2B5EF4-FFF2-40B4-BE49-F238E27FC236}">
                <a16:creationId xmlns:a16="http://schemas.microsoft.com/office/drawing/2014/main" id="{AAF3C368-B260-2E70-ABAA-D8238F18F502}"/>
              </a:ext>
            </a:extLst>
          </p:cNvPr>
          <p:cNvCxnSpPr>
            <a:cxnSpLocks noChangeShapeType="1"/>
            <a:stCxn id="15407" idx="4"/>
            <a:endCxn id="15415" idx="0"/>
          </p:cNvCxnSpPr>
          <p:nvPr/>
        </p:nvCxnSpPr>
        <p:spPr bwMode="auto">
          <a:xfrm>
            <a:off x="9486900" y="3276600"/>
            <a:ext cx="0" cy="228600"/>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421" name="AutoShape 61">
            <a:extLst>
              <a:ext uri="{FF2B5EF4-FFF2-40B4-BE49-F238E27FC236}">
                <a16:creationId xmlns:a16="http://schemas.microsoft.com/office/drawing/2014/main" id="{74FBA939-4C45-CBE1-38AF-CF9E6ECCF92F}"/>
              </a:ext>
            </a:extLst>
          </p:cNvPr>
          <p:cNvCxnSpPr>
            <a:cxnSpLocks noChangeShapeType="1"/>
            <a:stCxn id="15408" idx="4"/>
            <a:endCxn id="15416" idx="0"/>
          </p:cNvCxnSpPr>
          <p:nvPr/>
        </p:nvCxnSpPr>
        <p:spPr bwMode="auto">
          <a:xfrm>
            <a:off x="8877300" y="3276600"/>
            <a:ext cx="0" cy="228600"/>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422" name="AutoShape 62">
            <a:extLst>
              <a:ext uri="{FF2B5EF4-FFF2-40B4-BE49-F238E27FC236}">
                <a16:creationId xmlns:a16="http://schemas.microsoft.com/office/drawing/2014/main" id="{8FA36CE1-6075-51C9-68B1-DCE37C67FF9C}"/>
              </a:ext>
            </a:extLst>
          </p:cNvPr>
          <p:cNvCxnSpPr>
            <a:cxnSpLocks noChangeShapeType="1"/>
            <a:stCxn id="15380" idx="4"/>
            <a:endCxn id="15405" idx="0"/>
          </p:cNvCxnSpPr>
          <p:nvPr/>
        </p:nvCxnSpPr>
        <p:spPr bwMode="auto">
          <a:xfrm>
            <a:off x="6362700" y="1905000"/>
            <a:ext cx="2819400" cy="381000"/>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423" name="AutoShape 63">
            <a:extLst>
              <a:ext uri="{FF2B5EF4-FFF2-40B4-BE49-F238E27FC236}">
                <a16:creationId xmlns:a16="http://schemas.microsoft.com/office/drawing/2014/main" id="{987DB5C3-9125-6FA8-989B-1C01FC2B9AC1}"/>
              </a:ext>
            </a:extLst>
          </p:cNvPr>
          <p:cNvCxnSpPr>
            <a:cxnSpLocks noChangeShapeType="1"/>
            <a:stCxn id="15382" idx="0"/>
            <a:endCxn id="15399" idx="4"/>
          </p:cNvCxnSpPr>
          <p:nvPr/>
        </p:nvCxnSpPr>
        <p:spPr bwMode="auto">
          <a:xfrm flipH="1" flipV="1">
            <a:off x="5448300" y="3886200"/>
            <a:ext cx="914400" cy="457200"/>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424" name="AutoShape 64">
            <a:extLst>
              <a:ext uri="{FF2B5EF4-FFF2-40B4-BE49-F238E27FC236}">
                <a16:creationId xmlns:a16="http://schemas.microsoft.com/office/drawing/2014/main" id="{2D90E81C-2250-76FA-6C2D-022A26F33597}"/>
              </a:ext>
            </a:extLst>
          </p:cNvPr>
          <p:cNvCxnSpPr>
            <a:cxnSpLocks noChangeShapeType="1"/>
            <a:stCxn id="15382" idx="0"/>
            <a:endCxn id="15398" idx="4"/>
          </p:cNvCxnSpPr>
          <p:nvPr/>
        </p:nvCxnSpPr>
        <p:spPr bwMode="auto">
          <a:xfrm flipH="1" flipV="1">
            <a:off x="6057900" y="3886200"/>
            <a:ext cx="304800" cy="457200"/>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425" name="AutoShape 65">
            <a:extLst>
              <a:ext uri="{FF2B5EF4-FFF2-40B4-BE49-F238E27FC236}">
                <a16:creationId xmlns:a16="http://schemas.microsoft.com/office/drawing/2014/main" id="{C9BC873A-DFF3-1060-C8B3-914C3DADA4C8}"/>
              </a:ext>
            </a:extLst>
          </p:cNvPr>
          <p:cNvCxnSpPr>
            <a:cxnSpLocks noChangeShapeType="1"/>
            <a:stCxn id="15382" idx="0"/>
            <a:endCxn id="15397" idx="4"/>
          </p:cNvCxnSpPr>
          <p:nvPr/>
        </p:nvCxnSpPr>
        <p:spPr bwMode="auto">
          <a:xfrm flipV="1">
            <a:off x="6362700" y="3886200"/>
            <a:ext cx="304800" cy="457200"/>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426" name="AutoShape 66">
            <a:extLst>
              <a:ext uri="{FF2B5EF4-FFF2-40B4-BE49-F238E27FC236}">
                <a16:creationId xmlns:a16="http://schemas.microsoft.com/office/drawing/2014/main" id="{9D2C40E0-A53A-D4B5-B627-7FF0DDF8E49A}"/>
              </a:ext>
            </a:extLst>
          </p:cNvPr>
          <p:cNvCxnSpPr>
            <a:cxnSpLocks noChangeShapeType="1"/>
            <a:stCxn id="15382" idx="0"/>
            <a:endCxn id="15396" idx="4"/>
          </p:cNvCxnSpPr>
          <p:nvPr/>
        </p:nvCxnSpPr>
        <p:spPr bwMode="auto">
          <a:xfrm flipV="1">
            <a:off x="6362700" y="3886200"/>
            <a:ext cx="914400" cy="457200"/>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427" name="AutoShape 67">
            <a:extLst>
              <a:ext uri="{FF2B5EF4-FFF2-40B4-BE49-F238E27FC236}">
                <a16:creationId xmlns:a16="http://schemas.microsoft.com/office/drawing/2014/main" id="{F3ABC371-0651-D0B9-22AD-4B72DCE4AAB7}"/>
              </a:ext>
            </a:extLst>
          </p:cNvPr>
          <p:cNvCxnSpPr>
            <a:cxnSpLocks noChangeShapeType="1"/>
            <a:stCxn id="15382" idx="0"/>
            <a:endCxn id="15417" idx="4"/>
          </p:cNvCxnSpPr>
          <p:nvPr/>
        </p:nvCxnSpPr>
        <p:spPr bwMode="auto">
          <a:xfrm flipV="1">
            <a:off x="6362700" y="3886200"/>
            <a:ext cx="1905000" cy="457200"/>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428" name="AutoShape 68">
            <a:extLst>
              <a:ext uri="{FF2B5EF4-FFF2-40B4-BE49-F238E27FC236}">
                <a16:creationId xmlns:a16="http://schemas.microsoft.com/office/drawing/2014/main" id="{BC109AA7-0C54-1256-914C-784C9CC638DF}"/>
              </a:ext>
            </a:extLst>
          </p:cNvPr>
          <p:cNvCxnSpPr>
            <a:cxnSpLocks noChangeShapeType="1"/>
            <a:stCxn id="15382" idx="0"/>
            <a:endCxn id="15416" idx="4"/>
          </p:cNvCxnSpPr>
          <p:nvPr/>
        </p:nvCxnSpPr>
        <p:spPr bwMode="auto">
          <a:xfrm flipV="1">
            <a:off x="6362700" y="3886200"/>
            <a:ext cx="2514600" cy="457200"/>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429" name="AutoShape 69">
            <a:extLst>
              <a:ext uri="{FF2B5EF4-FFF2-40B4-BE49-F238E27FC236}">
                <a16:creationId xmlns:a16="http://schemas.microsoft.com/office/drawing/2014/main" id="{0FD8B028-4A09-E456-CBF7-4801205780D2}"/>
              </a:ext>
            </a:extLst>
          </p:cNvPr>
          <p:cNvCxnSpPr>
            <a:cxnSpLocks noChangeShapeType="1"/>
            <a:stCxn id="15382" idx="0"/>
            <a:endCxn id="15415" idx="4"/>
          </p:cNvCxnSpPr>
          <p:nvPr/>
        </p:nvCxnSpPr>
        <p:spPr bwMode="auto">
          <a:xfrm flipV="1">
            <a:off x="6362700" y="3886200"/>
            <a:ext cx="3124200" cy="457200"/>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430" name="AutoShape 70">
            <a:extLst>
              <a:ext uri="{FF2B5EF4-FFF2-40B4-BE49-F238E27FC236}">
                <a16:creationId xmlns:a16="http://schemas.microsoft.com/office/drawing/2014/main" id="{65CD01ED-E069-6A2C-6DDF-0E1D4EDBD684}"/>
              </a:ext>
            </a:extLst>
          </p:cNvPr>
          <p:cNvCxnSpPr>
            <a:cxnSpLocks noChangeShapeType="1"/>
            <a:stCxn id="15382" idx="0"/>
            <a:endCxn id="15414" idx="4"/>
          </p:cNvCxnSpPr>
          <p:nvPr/>
        </p:nvCxnSpPr>
        <p:spPr bwMode="auto">
          <a:xfrm flipV="1">
            <a:off x="6362700" y="3886200"/>
            <a:ext cx="3733800" cy="457200"/>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431" name="Rectangle 71">
            <a:extLst>
              <a:ext uri="{FF2B5EF4-FFF2-40B4-BE49-F238E27FC236}">
                <a16:creationId xmlns:a16="http://schemas.microsoft.com/office/drawing/2014/main" id="{236DC168-7B24-8D9D-7D70-B332BDBE912A}"/>
              </a:ext>
            </a:extLst>
          </p:cNvPr>
          <p:cNvSpPr>
            <a:spLocks noGrp="1" noChangeArrowheads="1"/>
          </p:cNvSpPr>
          <p:nvPr>
            <p:ph type="body" idx="1"/>
          </p:nvPr>
        </p:nvSpPr>
        <p:spPr>
          <a:xfrm>
            <a:off x="2057400" y="4311650"/>
            <a:ext cx="8229600" cy="2546350"/>
          </a:xfrm>
          <a:noFill/>
          <a:ln/>
        </p:spPr>
        <p:txBody>
          <a:bodyPr/>
          <a:lstStyle/>
          <a:p>
            <a:r>
              <a:rPr lang="en-US" altLang="en-US" sz="2400"/>
              <a:t>For each document,</a:t>
            </a:r>
          </a:p>
          <a:p>
            <a:r>
              <a:rPr lang="en-US" altLang="en-US" sz="2400"/>
              <a:t>Choose </a:t>
            </a:r>
            <a:r>
              <a:rPr lang="en-US" altLang="en-US" sz="2400">
                <a:sym typeface="Symbol" pitchFamily="2" charset="2"/>
              </a:rPr>
              <a:t>~</a:t>
            </a:r>
            <a:r>
              <a:rPr lang="en-US" altLang="en-US" sz="2400"/>
              <a:t>Dirichlet(</a:t>
            </a:r>
            <a:r>
              <a:rPr lang="en-US" altLang="en-US" sz="2400">
                <a:sym typeface="Symbol" pitchFamily="2" charset="2"/>
              </a:rPr>
              <a:t></a:t>
            </a:r>
            <a:r>
              <a:rPr lang="en-US" altLang="en-US" sz="2400"/>
              <a:t>)</a:t>
            </a:r>
          </a:p>
          <a:p>
            <a:r>
              <a:rPr lang="en-US" altLang="en-US" sz="2400"/>
              <a:t>For each of the N words wn:</a:t>
            </a:r>
          </a:p>
          <a:p>
            <a:pPr lvl="1"/>
            <a:r>
              <a:rPr lang="en-US" altLang="en-US"/>
              <a:t>Choose a topic z</a:t>
            </a:r>
            <a:r>
              <a:rPr lang="en-US" altLang="en-US" baseline="-25000"/>
              <a:t>n</a:t>
            </a:r>
            <a:r>
              <a:rPr lang="en-US" altLang="en-US">
                <a:latin typeface="cmsy10" pitchFamily="34" charset="0"/>
              </a:rPr>
              <a:t>»</a:t>
            </a:r>
            <a:r>
              <a:rPr lang="en-US" altLang="en-US"/>
              <a:t> Multinomial(</a:t>
            </a:r>
            <a:r>
              <a:rPr lang="en-US" altLang="en-US">
                <a:sym typeface="Symbol" pitchFamily="2" charset="2"/>
              </a:rPr>
              <a:t></a:t>
            </a:r>
            <a:r>
              <a:rPr lang="en-US" altLang="en-US"/>
              <a:t>)</a:t>
            </a:r>
          </a:p>
          <a:p>
            <a:pPr lvl="1"/>
            <a:r>
              <a:rPr lang="en-US" altLang="en-US"/>
              <a:t>Choose a word w</a:t>
            </a:r>
            <a:r>
              <a:rPr lang="en-US" altLang="en-US" baseline="-25000"/>
              <a:t>n</a:t>
            </a:r>
            <a:r>
              <a:rPr lang="en-US" altLang="en-US"/>
              <a:t> from p(w</a:t>
            </a:r>
            <a:r>
              <a:rPr lang="en-US" altLang="en-US" baseline="-25000"/>
              <a:t>n</a:t>
            </a:r>
            <a:r>
              <a:rPr lang="en-US" altLang="en-US"/>
              <a:t>|z</a:t>
            </a:r>
            <a:r>
              <a:rPr lang="en-US" altLang="en-US" baseline="-25000"/>
              <a:t>n</a:t>
            </a:r>
            <a:r>
              <a:rPr lang="en-US" altLang="en-US"/>
              <a:t>,</a:t>
            </a:r>
            <a:r>
              <a:rPr lang="en-US" altLang="en-US">
                <a:sym typeface="Symbol" pitchFamily="2" charset="2"/>
              </a:rPr>
              <a:t></a:t>
            </a:r>
            <a:r>
              <a:rPr lang="en-US" altLang="en-US"/>
              <a:t>), a multinomial probability conditioned on the topic z</a:t>
            </a:r>
            <a:r>
              <a:rPr lang="en-US" altLang="en-US" baseline="-25000"/>
              <a:t>n</a:t>
            </a:r>
            <a:r>
              <a:rPr lang="en-US" altLang="en-US"/>
              <a:t>.</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6" name="Picture 5" descr="Scatter chart&#10;&#10;Description automatically generated">
            <a:extLst>
              <a:ext uri="{FF2B5EF4-FFF2-40B4-BE49-F238E27FC236}">
                <a16:creationId xmlns:a16="http://schemas.microsoft.com/office/drawing/2014/main" id="{0B929F3C-11C2-7CA3-D403-94BE98CC1641}"/>
              </a:ext>
            </a:extLst>
          </p:cNvPr>
          <p:cNvPicPr>
            <a:picLocks noChangeAspect="1"/>
          </p:cNvPicPr>
          <p:nvPr/>
        </p:nvPicPr>
        <p:blipFill rotWithShape="1">
          <a:blip r:embed="rId2"/>
          <a:srcRect t="27212" b="15836"/>
          <a:stretch/>
        </p:blipFill>
        <p:spPr>
          <a:xfrm>
            <a:off x="20" y="1282"/>
            <a:ext cx="12191980" cy="6856718"/>
          </a:xfrm>
          <a:prstGeom prst="rect">
            <a:avLst/>
          </a:prstGeom>
        </p:spPr>
      </p:pic>
    </p:spTree>
    <p:extLst>
      <p:ext uri="{BB962C8B-B14F-4D97-AF65-F5344CB8AC3E}">
        <p14:creationId xmlns:p14="http://schemas.microsoft.com/office/powerpoint/2010/main" val="34508384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473FB694-7744-E71D-0B3E-9A54ED6233F4}"/>
              </a:ext>
            </a:extLst>
          </p:cNvPr>
          <p:cNvSpPr>
            <a:spLocks noGrp="1" noChangeArrowheads="1"/>
          </p:cNvSpPr>
          <p:nvPr>
            <p:ph type="title"/>
          </p:nvPr>
        </p:nvSpPr>
        <p:spPr/>
        <p:txBody>
          <a:bodyPr/>
          <a:lstStyle/>
          <a:p>
            <a:r>
              <a:rPr lang="en-US" altLang="en-US"/>
              <a:t>The LDA Model</a:t>
            </a:r>
          </a:p>
        </p:txBody>
      </p:sp>
      <p:sp>
        <p:nvSpPr>
          <p:cNvPr id="16387" name="Rectangle 3">
            <a:extLst>
              <a:ext uri="{FF2B5EF4-FFF2-40B4-BE49-F238E27FC236}">
                <a16:creationId xmlns:a16="http://schemas.microsoft.com/office/drawing/2014/main" id="{62B0C588-4F81-3312-E956-FD476340EE55}"/>
              </a:ext>
            </a:extLst>
          </p:cNvPr>
          <p:cNvSpPr>
            <a:spLocks noGrp="1" noChangeArrowheads="1"/>
          </p:cNvSpPr>
          <p:nvPr>
            <p:ph type="body" idx="1"/>
          </p:nvPr>
        </p:nvSpPr>
        <p:spPr>
          <a:xfrm>
            <a:off x="2057400" y="3962400"/>
            <a:ext cx="8229600" cy="2546350"/>
          </a:xfrm>
        </p:spPr>
        <p:txBody>
          <a:bodyPr/>
          <a:lstStyle/>
          <a:p>
            <a:pPr>
              <a:buFontTx/>
              <a:buNone/>
            </a:pPr>
            <a:r>
              <a:rPr lang="en-US" altLang="en-US" sz="2400"/>
              <a:t>For each document,</a:t>
            </a:r>
          </a:p>
          <a:p>
            <a:r>
              <a:rPr lang="en-US" altLang="en-US" sz="2400"/>
              <a:t>Choose </a:t>
            </a:r>
            <a:r>
              <a:rPr lang="en-US" altLang="en-US" sz="2400">
                <a:latin typeface="Symbol" pitchFamily="2" charset="2"/>
                <a:sym typeface="Symbol" pitchFamily="2" charset="2"/>
              </a:rPr>
              <a:t></a:t>
            </a:r>
            <a:r>
              <a:rPr lang="en-US" altLang="en-US" sz="2400">
                <a:latin typeface="cmsy10" pitchFamily="34" charset="0"/>
                <a:sym typeface="Symbol" pitchFamily="2" charset="2"/>
              </a:rPr>
              <a:t>»</a:t>
            </a:r>
            <a:r>
              <a:rPr lang="en-US" altLang="en-US" sz="2400"/>
              <a:t> Dirichlet(</a:t>
            </a:r>
            <a:r>
              <a:rPr lang="en-US" altLang="en-US" sz="2400">
                <a:latin typeface="Symbol" pitchFamily="2" charset="2"/>
                <a:sym typeface="Symbol" pitchFamily="2" charset="2"/>
              </a:rPr>
              <a:t></a:t>
            </a:r>
            <a:r>
              <a:rPr lang="en-US" altLang="en-US" sz="2400"/>
              <a:t>)</a:t>
            </a:r>
          </a:p>
          <a:p>
            <a:r>
              <a:rPr lang="en-US" altLang="en-US" sz="2400"/>
              <a:t>For each of the N words w</a:t>
            </a:r>
            <a:r>
              <a:rPr lang="en-US" altLang="en-US" sz="2400" baseline="-25000"/>
              <a:t>n</a:t>
            </a:r>
            <a:r>
              <a:rPr lang="en-US" altLang="en-US" sz="2400"/>
              <a:t>:</a:t>
            </a:r>
          </a:p>
          <a:p>
            <a:pPr lvl="1"/>
            <a:r>
              <a:rPr lang="en-US" altLang="en-US"/>
              <a:t>Choose a topic z</a:t>
            </a:r>
            <a:r>
              <a:rPr lang="en-US" altLang="en-US" baseline="-25000"/>
              <a:t>n</a:t>
            </a:r>
            <a:r>
              <a:rPr lang="en-US" altLang="en-US">
                <a:latin typeface="cmsy10" pitchFamily="34" charset="0"/>
              </a:rPr>
              <a:t>»</a:t>
            </a:r>
            <a:r>
              <a:rPr lang="en-US" altLang="en-US"/>
              <a:t> Multinomial(</a:t>
            </a:r>
            <a:r>
              <a:rPr lang="en-US" altLang="en-US">
                <a:latin typeface="Symbol" pitchFamily="2" charset="2"/>
                <a:sym typeface="Symbol" pitchFamily="2" charset="2"/>
              </a:rPr>
              <a:t></a:t>
            </a:r>
            <a:r>
              <a:rPr lang="en-US" altLang="en-US"/>
              <a:t>)</a:t>
            </a:r>
          </a:p>
          <a:p>
            <a:pPr lvl="1"/>
            <a:r>
              <a:rPr lang="en-US" altLang="en-US"/>
              <a:t>Choose a word w</a:t>
            </a:r>
            <a:r>
              <a:rPr lang="en-US" altLang="en-US" baseline="-25000"/>
              <a:t>n</a:t>
            </a:r>
            <a:r>
              <a:rPr lang="en-US" altLang="en-US"/>
              <a:t> from p(w</a:t>
            </a:r>
            <a:r>
              <a:rPr lang="en-US" altLang="en-US" baseline="-25000"/>
              <a:t>n</a:t>
            </a:r>
            <a:r>
              <a:rPr lang="en-US" altLang="en-US"/>
              <a:t>|z</a:t>
            </a:r>
            <a:r>
              <a:rPr lang="en-US" altLang="en-US" baseline="-25000"/>
              <a:t>n</a:t>
            </a:r>
            <a:r>
              <a:rPr lang="en-US" altLang="en-US"/>
              <a:t>,</a:t>
            </a:r>
            <a:r>
              <a:rPr lang="en-US" altLang="en-US">
                <a:latin typeface="Symbol" pitchFamily="2" charset="2"/>
                <a:sym typeface="Symbol" pitchFamily="2" charset="2"/>
              </a:rPr>
              <a:t></a:t>
            </a:r>
            <a:r>
              <a:rPr lang="en-US" altLang="en-US"/>
              <a:t>), a multinomial probability conditioned on the topic z</a:t>
            </a:r>
            <a:r>
              <a:rPr lang="en-US" altLang="en-US" baseline="-25000"/>
              <a:t>n</a:t>
            </a:r>
            <a:r>
              <a:rPr lang="en-US" altLang="en-US"/>
              <a:t>.</a:t>
            </a:r>
          </a:p>
        </p:txBody>
      </p:sp>
      <p:grpSp>
        <p:nvGrpSpPr>
          <p:cNvPr id="16389" name="Group 5">
            <a:extLst>
              <a:ext uri="{FF2B5EF4-FFF2-40B4-BE49-F238E27FC236}">
                <a16:creationId xmlns:a16="http://schemas.microsoft.com/office/drawing/2014/main" id="{858F5AD3-EFE7-75B3-BB23-AF0BE479123C}"/>
              </a:ext>
            </a:extLst>
          </p:cNvPr>
          <p:cNvGrpSpPr>
            <a:grpSpLocks/>
          </p:cNvGrpSpPr>
          <p:nvPr/>
        </p:nvGrpSpPr>
        <p:grpSpPr bwMode="auto">
          <a:xfrm>
            <a:off x="2667000" y="1371600"/>
            <a:ext cx="4800600" cy="1905000"/>
            <a:chOff x="1200" y="2640"/>
            <a:chExt cx="3024" cy="1200"/>
          </a:xfrm>
        </p:grpSpPr>
        <p:sp>
          <p:nvSpPr>
            <p:cNvPr id="16390" name="Oval 6">
              <a:extLst>
                <a:ext uri="{FF2B5EF4-FFF2-40B4-BE49-F238E27FC236}">
                  <a16:creationId xmlns:a16="http://schemas.microsoft.com/office/drawing/2014/main" id="{DD70F423-D2E6-746A-BECB-68C754185E3A}"/>
                </a:ext>
              </a:extLst>
            </p:cNvPr>
            <p:cNvSpPr>
              <a:spLocks noChangeArrowheads="1"/>
            </p:cNvSpPr>
            <p:nvPr/>
          </p:nvSpPr>
          <p:spPr bwMode="auto">
            <a:xfrm>
              <a:off x="1248" y="3408"/>
              <a:ext cx="48" cy="4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391" name="Text Box 7">
              <a:extLst>
                <a:ext uri="{FF2B5EF4-FFF2-40B4-BE49-F238E27FC236}">
                  <a16:creationId xmlns:a16="http://schemas.microsoft.com/office/drawing/2014/main" id="{F4995E5F-E495-D630-DCD5-CB30717D0C7B}"/>
                </a:ext>
              </a:extLst>
            </p:cNvPr>
            <p:cNvSpPr txBox="1">
              <a:spLocks noChangeArrowheads="1"/>
            </p:cNvSpPr>
            <p:nvPr/>
          </p:nvSpPr>
          <p:spPr bwMode="auto">
            <a:xfrm>
              <a:off x="1200" y="3552"/>
              <a:ext cx="24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sym typeface="Symbol" pitchFamily="2" charset="2"/>
                </a:rPr>
                <a:t></a:t>
              </a:r>
            </a:p>
          </p:txBody>
        </p:sp>
        <p:sp>
          <p:nvSpPr>
            <p:cNvPr id="16392" name="Rectangle 8">
              <a:extLst>
                <a:ext uri="{FF2B5EF4-FFF2-40B4-BE49-F238E27FC236}">
                  <a16:creationId xmlns:a16="http://schemas.microsoft.com/office/drawing/2014/main" id="{14CE6F16-4F84-A1B3-6559-126539A0CC6F}"/>
                </a:ext>
              </a:extLst>
            </p:cNvPr>
            <p:cNvSpPr>
              <a:spLocks noChangeArrowheads="1"/>
            </p:cNvSpPr>
            <p:nvPr/>
          </p:nvSpPr>
          <p:spPr bwMode="auto">
            <a:xfrm>
              <a:off x="1584" y="3072"/>
              <a:ext cx="2640" cy="768"/>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393" name="Rectangle 9">
              <a:extLst>
                <a:ext uri="{FF2B5EF4-FFF2-40B4-BE49-F238E27FC236}">
                  <a16:creationId xmlns:a16="http://schemas.microsoft.com/office/drawing/2014/main" id="{14E72778-F795-28AF-BF61-BF6001C17455}"/>
                </a:ext>
              </a:extLst>
            </p:cNvPr>
            <p:cNvSpPr>
              <a:spLocks noChangeArrowheads="1"/>
            </p:cNvSpPr>
            <p:nvPr/>
          </p:nvSpPr>
          <p:spPr bwMode="auto">
            <a:xfrm>
              <a:off x="2448" y="3168"/>
              <a:ext cx="1296" cy="624"/>
            </a:xfrm>
            <a:prstGeom prst="rect">
              <a:avLst/>
            </a:prstGeom>
            <a:solidFill>
              <a:srgbClr val="FF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394" name="Oval 10">
              <a:extLst>
                <a:ext uri="{FF2B5EF4-FFF2-40B4-BE49-F238E27FC236}">
                  <a16:creationId xmlns:a16="http://schemas.microsoft.com/office/drawing/2014/main" id="{B37DD229-050B-37A6-4960-42804ECFE290}"/>
                </a:ext>
              </a:extLst>
            </p:cNvPr>
            <p:cNvSpPr>
              <a:spLocks noChangeArrowheads="1"/>
            </p:cNvSpPr>
            <p:nvPr/>
          </p:nvSpPr>
          <p:spPr bwMode="auto">
            <a:xfrm>
              <a:off x="1871" y="3218"/>
              <a:ext cx="334" cy="334"/>
            </a:xfrm>
            <a:prstGeom prst="ellipse">
              <a:avLst/>
            </a:prstGeom>
            <a:solidFill>
              <a:srgbClr val="FFFF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395" name="Oval 11">
              <a:extLst>
                <a:ext uri="{FF2B5EF4-FFF2-40B4-BE49-F238E27FC236}">
                  <a16:creationId xmlns:a16="http://schemas.microsoft.com/office/drawing/2014/main" id="{CCBDE978-DDD8-06CF-3C8B-D00AAC0D6287}"/>
                </a:ext>
              </a:extLst>
            </p:cNvPr>
            <p:cNvSpPr>
              <a:spLocks noChangeArrowheads="1"/>
            </p:cNvSpPr>
            <p:nvPr/>
          </p:nvSpPr>
          <p:spPr bwMode="auto">
            <a:xfrm>
              <a:off x="2592" y="3216"/>
              <a:ext cx="334" cy="334"/>
            </a:xfrm>
            <a:prstGeom prst="ellipse">
              <a:avLst/>
            </a:prstGeom>
            <a:solidFill>
              <a:srgbClr val="FFFF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396" name="Oval 12">
              <a:extLst>
                <a:ext uri="{FF2B5EF4-FFF2-40B4-BE49-F238E27FC236}">
                  <a16:creationId xmlns:a16="http://schemas.microsoft.com/office/drawing/2014/main" id="{FA0981AA-F483-8C30-4BDA-FAD0662FF1F4}"/>
                </a:ext>
              </a:extLst>
            </p:cNvPr>
            <p:cNvSpPr>
              <a:spLocks noChangeArrowheads="1"/>
            </p:cNvSpPr>
            <p:nvPr/>
          </p:nvSpPr>
          <p:spPr bwMode="auto">
            <a:xfrm>
              <a:off x="3120" y="3216"/>
              <a:ext cx="334" cy="334"/>
            </a:xfrm>
            <a:prstGeom prst="ellipse">
              <a:avLst/>
            </a:prstGeom>
            <a:solidFill>
              <a:srgbClr val="FFFF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397" name="Text Box 13">
              <a:extLst>
                <a:ext uri="{FF2B5EF4-FFF2-40B4-BE49-F238E27FC236}">
                  <a16:creationId xmlns:a16="http://schemas.microsoft.com/office/drawing/2014/main" id="{5D86F218-A058-4B03-4274-5D4E7C0AEE0D}"/>
                </a:ext>
              </a:extLst>
            </p:cNvPr>
            <p:cNvSpPr txBox="1">
              <a:spLocks noChangeArrowheads="1"/>
            </p:cNvSpPr>
            <p:nvPr/>
          </p:nvSpPr>
          <p:spPr bwMode="auto">
            <a:xfrm>
              <a:off x="1824" y="3600"/>
              <a:ext cx="240" cy="2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sym typeface="Symbol" pitchFamily="2" charset="2"/>
                </a:rPr>
                <a:t></a:t>
              </a:r>
            </a:p>
          </p:txBody>
        </p:sp>
        <p:sp>
          <p:nvSpPr>
            <p:cNvPr id="16398" name="Text Box 14">
              <a:extLst>
                <a:ext uri="{FF2B5EF4-FFF2-40B4-BE49-F238E27FC236}">
                  <a16:creationId xmlns:a16="http://schemas.microsoft.com/office/drawing/2014/main" id="{7C7254C8-7CA2-3490-CC90-0041C56392B7}"/>
                </a:ext>
              </a:extLst>
            </p:cNvPr>
            <p:cNvSpPr txBox="1">
              <a:spLocks noChangeArrowheads="1"/>
            </p:cNvSpPr>
            <p:nvPr/>
          </p:nvSpPr>
          <p:spPr bwMode="auto">
            <a:xfrm>
              <a:off x="2784" y="3552"/>
              <a:ext cx="192" cy="2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i="1"/>
                <a:t>z</a:t>
              </a:r>
            </a:p>
          </p:txBody>
        </p:sp>
        <p:sp>
          <p:nvSpPr>
            <p:cNvPr id="16399" name="Text Box 15">
              <a:extLst>
                <a:ext uri="{FF2B5EF4-FFF2-40B4-BE49-F238E27FC236}">
                  <a16:creationId xmlns:a16="http://schemas.microsoft.com/office/drawing/2014/main" id="{C6EC53D5-81D0-1B3A-3D1C-9917B913E972}"/>
                </a:ext>
              </a:extLst>
            </p:cNvPr>
            <p:cNvSpPr txBox="1">
              <a:spLocks noChangeArrowheads="1"/>
            </p:cNvSpPr>
            <p:nvPr/>
          </p:nvSpPr>
          <p:spPr bwMode="auto">
            <a:xfrm>
              <a:off x="3168" y="3552"/>
              <a:ext cx="624" cy="2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i="1"/>
                <a:t>w      N</a:t>
              </a:r>
            </a:p>
          </p:txBody>
        </p:sp>
        <p:sp>
          <p:nvSpPr>
            <p:cNvPr id="16400" name="Text Box 16">
              <a:extLst>
                <a:ext uri="{FF2B5EF4-FFF2-40B4-BE49-F238E27FC236}">
                  <a16:creationId xmlns:a16="http://schemas.microsoft.com/office/drawing/2014/main" id="{23DD0D89-373D-C989-6ABC-525A0AA53AD5}"/>
                </a:ext>
              </a:extLst>
            </p:cNvPr>
            <p:cNvSpPr txBox="1">
              <a:spLocks noChangeArrowheads="1"/>
            </p:cNvSpPr>
            <p:nvPr/>
          </p:nvSpPr>
          <p:spPr bwMode="auto">
            <a:xfrm>
              <a:off x="3840" y="3504"/>
              <a:ext cx="336" cy="2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i="1"/>
                <a:t>M</a:t>
              </a:r>
            </a:p>
          </p:txBody>
        </p:sp>
        <p:sp>
          <p:nvSpPr>
            <p:cNvPr id="16401" name="Oval 17">
              <a:extLst>
                <a:ext uri="{FF2B5EF4-FFF2-40B4-BE49-F238E27FC236}">
                  <a16:creationId xmlns:a16="http://schemas.microsoft.com/office/drawing/2014/main" id="{402CA647-EFC8-CA99-07B5-7AF5A5C49E52}"/>
                </a:ext>
              </a:extLst>
            </p:cNvPr>
            <p:cNvSpPr>
              <a:spLocks noChangeArrowheads="1"/>
            </p:cNvSpPr>
            <p:nvPr/>
          </p:nvSpPr>
          <p:spPr bwMode="auto">
            <a:xfrm>
              <a:off x="2112" y="2640"/>
              <a:ext cx="48" cy="4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402" name="Text Box 18">
              <a:extLst>
                <a:ext uri="{FF2B5EF4-FFF2-40B4-BE49-F238E27FC236}">
                  <a16:creationId xmlns:a16="http://schemas.microsoft.com/office/drawing/2014/main" id="{27EAAF97-D872-8686-1D8F-A347A152EE10}"/>
                </a:ext>
              </a:extLst>
            </p:cNvPr>
            <p:cNvSpPr txBox="1">
              <a:spLocks noChangeArrowheads="1"/>
            </p:cNvSpPr>
            <p:nvPr/>
          </p:nvSpPr>
          <p:spPr bwMode="auto">
            <a:xfrm>
              <a:off x="1920" y="2784"/>
              <a:ext cx="384" cy="2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sym typeface="Symbol" pitchFamily="2" charset="2"/>
                </a:rPr>
                <a:t></a:t>
              </a:r>
            </a:p>
          </p:txBody>
        </p:sp>
        <p:sp>
          <p:nvSpPr>
            <p:cNvPr id="16403" name="Rectangle 19">
              <a:extLst>
                <a:ext uri="{FF2B5EF4-FFF2-40B4-BE49-F238E27FC236}">
                  <a16:creationId xmlns:a16="http://schemas.microsoft.com/office/drawing/2014/main" id="{9CAEBBE2-F605-5986-8A87-0D3B87E6DCCB}"/>
                </a:ext>
              </a:extLst>
            </p:cNvPr>
            <p:cNvSpPr>
              <a:spLocks noChangeArrowheads="1"/>
            </p:cNvSpPr>
            <p:nvPr/>
          </p:nvSpPr>
          <p:spPr bwMode="auto">
            <a:xfrm>
              <a:off x="2640" y="2640"/>
              <a:ext cx="1056" cy="336"/>
            </a:xfrm>
            <a:prstGeom prst="rect">
              <a:avLst/>
            </a:prstGeom>
            <a:solidFill>
              <a:srgbClr val="FF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404" name="Oval 20">
              <a:extLst>
                <a:ext uri="{FF2B5EF4-FFF2-40B4-BE49-F238E27FC236}">
                  <a16:creationId xmlns:a16="http://schemas.microsoft.com/office/drawing/2014/main" id="{4DF5F5EA-F5C1-6DE3-7F38-02B650344CBA}"/>
                </a:ext>
              </a:extLst>
            </p:cNvPr>
            <p:cNvSpPr>
              <a:spLocks noChangeArrowheads="1"/>
            </p:cNvSpPr>
            <p:nvPr/>
          </p:nvSpPr>
          <p:spPr bwMode="auto">
            <a:xfrm>
              <a:off x="2736" y="2688"/>
              <a:ext cx="288" cy="240"/>
            </a:xfrm>
            <a:prstGeom prst="ellipse">
              <a:avLst/>
            </a:prstGeom>
            <a:solidFill>
              <a:srgbClr val="FFFF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405" name="Text Box 21">
              <a:extLst>
                <a:ext uri="{FF2B5EF4-FFF2-40B4-BE49-F238E27FC236}">
                  <a16:creationId xmlns:a16="http://schemas.microsoft.com/office/drawing/2014/main" id="{1B509457-B6FE-3BDD-40BF-9ADFF2493F0D}"/>
                </a:ext>
              </a:extLst>
            </p:cNvPr>
            <p:cNvSpPr txBox="1">
              <a:spLocks noChangeArrowheads="1"/>
            </p:cNvSpPr>
            <p:nvPr/>
          </p:nvSpPr>
          <p:spPr bwMode="auto">
            <a:xfrm>
              <a:off x="3024" y="2736"/>
              <a:ext cx="576" cy="2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sym typeface="Symbol" pitchFamily="2" charset="2"/>
                </a:rPr>
                <a:t>    </a:t>
              </a:r>
              <a:r>
                <a:rPr lang="en-US" altLang="en-US" i="1">
                  <a:sym typeface="Symbol" pitchFamily="2" charset="2"/>
                </a:rPr>
                <a:t>K</a:t>
              </a:r>
              <a:endParaRPr lang="en-US" altLang="en-US">
                <a:sym typeface="Symbol" pitchFamily="2" charset="2"/>
              </a:endParaRPr>
            </a:p>
          </p:txBody>
        </p:sp>
        <p:sp>
          <p:nvSpPr>
            <p:cNvPr id="16406" name="Line 22">
              <a:extLst>
                <a:ext uri="{FF2B5EF4-FFF2-40B4-BE49-F238E27FC236}">
                  <a16:creationId xmlns:a16="http://schemas.microsoft.com/office/drawing/2014/main" id="{C120EFD6-3BC0-B14E-9280-0F547DF7CDA4}"/>
                </a:ext>
              </a:extLst>
            </p:cNvPr>
            <p:cNvSpPr>
              <a:spLocks noChangeShapeType="1"/>
            </p:cNvSpPr>
            <p:nvPr/>
          </p:nvSpPr>
          <p:spPr bwMode="auto">
            <a:xfrm>
              <a:off x="1296" y="3408"/>
              <a:ext cx="576"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407" name="Line 23">
              <a:extLst>
                <a:ext uri="{FF2B5EF4-FFF2-40B4-BE49-F238E27FC236}">
                  <a16:creationId xmlns:a16="http://schemas.microsoft.com/office/drawing/2014/main" id="{EECE4359-4F2F-82D3-E59E-796E4B1839E7}"/>
                </a:ext>
              </a:extLst>
            </p:cNvPr>
            <p:cNvSpPr>
              <a:spLocks noChangeShapeType="1"/>
            </p:cNvSpPr>
            <p:nvPr/>
          </p:nvSpPr>
          <p:spPr bwMode="auto">
            <a:xfrm>
              <a:off x="2208" y="3360"/>
              <a:ext cx="384"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408" name="Line 24">
              <a:extLst>
                <a:ext uri="{FF2B5EF4-FFF2-40B4-BE49-F238E27FC236}">
                  <a16:creationId xmlns:a16="http://schemas.microsoft.com/office/drawing/2014/main" id="{F0C560BE-97F4-E487-08AA-8712CD30C037}"/>
                </a:ext>
              </a:extLst>
            </p:cNvPr>
            <p:cNvSpPr>
              <a:spLocks noChangeShapeType="1"/>
            </p:cNvSpPr>
            <p:nvPr/>
          </p:nvSpPr>
          <p:spPr bwMode="auto">
            <a:xfrm>
              <a:off x="2880" y="3360"/>
              <a:ext cx="24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409" name="Line 25">
              <a:extLst>
                <a:ext uri="{FF2B5EF4-FFF2-40B4-BE49-F238E27FC236}">
                  <a16:creationId xmlns:a16="http://schemas.microsoft.com/office/drawing/2014/main" id="{E963F427-BB2F-10B6-3C0C-775554402B46}"/>
                </a:ext>
              </a:extLst>
            </p:cNvPr>
            <p:cNvSpPr>
              <a:spLocks noChangeShapeType="1"/>
            </p:cNvSpPr>
            <p:nvPr/>
          </p:nvSpPr>
          <p:spPr bwMode="auto">
            <a:xfrm>
              <a:off x="2976" y="2832"/>
              <a:ext cx="192" cy="384"/>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410" name="Line 26">
              <a:extLst>
                <a:ext uri="{FF2B5EF4-FFF2-40B4-BE49-F238E27FC236}">
                  <a16:creationId xmlns:a16="http://schemas.microsoft.com/office/drawing/2014/main" id="{CEE82365-8218-4F68-0F72-C683658D1521}"/>
                </a:ext>
              </a:extLst>
            </p:cNvPr>
            <p:cNvSpPr>
              <a:spLocks noChangeShapeType="1"/>
            </p:cNvSpPr>
            <p:nvPr/>
          </p:nvSpPr>
          <p:spPr bwMode="auto">
            <a:xfrm>
              <a:off x="2160" y="2688"/>
              <a:ext cx="576" cy="9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a:extLst>
              <a:ext uri="{FF2B5EF4-FFF2-40B4-BE49-F238E27FC236}">
                <a16:creationId xmlns:a16="http://schemas.microsoft.com/office/drawing/2014/main" id="{ED6895A9-6A02-2218-EE4D-C903407EE80F}"/>
              </a:ext>
            </a:extLst>
          </p:cNvPr>
          <p:cNvSpPr>
            <a:spLocks noGrp="1" noChangeArrowheads="1"/>
          </p:cNvSpPr>
          <p:nvPr>
            <p:ph type="title"/>
          </p:nvPr>
        </p:nvSpPr>
        <p:spPr/>
        <p:txBody>
          <a:bodyPr/>
          <a:lstStyle/>
          <a:p>
            <a:r>
              <a:rPr lang="en-US" altLang="en-US"/>
              <a:t>Inference</a:t>
            </a:r>
          </a:p>
        </p:txBody>
      </p:sp>
      <p:sp>
        <p:nvSpPr>
          <p:cNvPr id="18435" name="Text Box 3">
            <a:extLst>
              <a:ext uri="{FF2B5EF4-FFF2-40B4-BE49-F238E27FC236}">
                <a16:creationId xmlns:a16="http://schemas.microsoft.com/office/drawing/2014/main" id="{14B5F6FD-3929-5C66-10F6-D207AF634D4B}"/>
              </a:ext>
            </a:extLst>
          </p:cNvPr>
          <p:cNvSpPr txBox="1">
            <a:spLocks noChangeArrowheads="1"/>
          </p:cNvSpPr>
          <p:nvPr/>
        </p:nvSpPr>
        <p:spPr bwMode="auto">
          <a:xfrm>
            <a:off x="2819400" y="4114801"/>
            <a:ext cx="70866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ltLang="en-US"/>
          </a:p>
        </p:txBody>
      </p:sp>
      <p:sp>
        <p:nvSpPr>
          <p:cNvPr id="18436" name="Text Box 4">
            <a:extLst>
              <a:ext uri="{FF2B5EF4-FFF2-40B4-BE49-F238E27FC236}">
                <a16:creationId xmlns:a16="http://schemas.microsoft.com/office/drawing/2014/main" id="{35A60936-BCD0-62D7-139A-1639FF596CE1}"/>
              </a:ext>
            </a:extLst>
          </p:cNvPr>
          <p:cNvSpPr txBox="1">
            <a:spLocks noChangeArrowheads="1"/>
          </p:cNvSpPr>
          <p:nvPr/>
        </p:nvSpPr>
        <p:spPr bwMode="auto">
          <a:xfrm>
            <a:off x="2819400" y="4191001"/>
            <a:ext cx="6705600" cy="2016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Char char="•"/>
            </a:pPr>
            <a:r>
              <a:rPr lang="en-US" altLang="en-US"/>
              <a:t>The inference problem in LDA is to compute the posterior of the hidden variables given a document and corpus parameters </a:t>
            </a:r>
            <a:r>
              <a:rPr lang="en-US" altLang="en-US">
                <a:latin typeface="Symbol" pitchFamily="2" charset="2"/>
                <a:sym typeface="Symbol" pitchFamily="2" charset="2"/>
              </a:rPr>
              <a:t></a:t>
            </a:r>
            <a:r>
              <a:rPr lang="en-US" altLang="en-US"/>
              <a:t> and </a:t>
            </a:r>
            <a:r>
              <a:rPr lang="en-US" altLang="en-US">
                <a:latin typeface="Symbol" pitchFamily="2" charset="2"/>
                <a:sym typeface="Symbol" pitchFamily="2" charset="2"/>
              </a:rPr>
              <a:t></a:t>
            </a:r>
            <a:r>
              <a:rPr lang="en-US" altLang="en-US"/>
              <a:t>.  That is, compute p(</a:t>
            </a:r>
            <a:r>
              <a:rPr lang="en-US" altLang="en-US">
                <a:latin typeface="Symbol" pitchFamily="2" charset="2"/>
                <a:sym typeface="Symbol" pitchFamily="2" charset="2"/>
              </a:rPr>
              <a:t></a:t>
            </a:r>
            <a:r>
              <a:rPr lang="en-US" altLang="en-US"/>
              <a:t>,</a:t>
            </a:r>
            <a:r>
              <a:rPr lang="en-US" altLang="en-US">
                <a:sym typeface="Symbol" pitchFamily="2" charset="2"/>
              </a:rPr>
              <a:t>,</a:t>
            </a:r>
            <a:r>
              <a:rPr lang="en-US" altLang="en-US"/>
              <a:t>z|w,</a:t>
            </a:r>
            <a:r>
              <a:rPr lang="en-US" altLang="en-US">
                <a:latin typeface="Symbol" pitchFamily="2" charset="2"/>
                <a:sym typeface="Symbol" pitchFamily="2" charset="2"/>
              </a:rPr>
              <a:t></a:t>
            </a:r>
            <a:r>
              <a:rPr lang="en-US" altLang="en-US"/>
              <a:t>,</a:t>
            </a:r>
            <a:r>
              <a:rPr lang="en-US" altLang="en-US">
                <a:latin typeface="Symbol" pitchFamily="2" charset="2"/>
                <a:sym typeface="Symbol" pitchFamily="2" charset="2"/>
              </a:rPr>
              <a:t></a:t>
            </a:r>
            <a:r>
              <a:rPr lang="en-US" altLang="en-US"/>
              <a:t>).</a:t>
            </a:r>
          </a:p>
          <a:p>
            <a:pPr>
              <a:spcBef>
                <a:spcPct val="50000"/>
              </a:spcBef>
              <a:buFontTx/>
              <a:buChar char="•"/>
            </a:pPr>
            <a:r>
              <a:rPr lang="en-US" altLang="en-US"/>
              <a:t>Unfortunately, exact inference is intractable, so we turn to alternatives…</a:t>
            </a:r>
          </a:p>
          <a:p>
            <a:pPr>
              <a:spcBef>
                <a:spcPct val="50000"/>
              </a:spcBef>
            </a:pPr>
            <a:endParaRPr lang="en-US" altLang="en-US"/>
          </a:p>
        </p:txBody>
      </p:sp>
      <p:grpSp>
        <p:nvGrpSpPr>
          <p:cNvPr id="18439" name="Group 7">
            <a:extLst>
              <a:ext uri="{FF2B5EF4-FFF2-40B4-BE49-F238E27FC236}">
                <a16:creationId xmlns:a16="http://schemas.microsoft.com/office/drawing/2014/main" id="{CC229405-1134-2F95-FE95-1BD8EDDCD047}"/>
              </a:ext>
            </a:extLst>
          </p:cNvPr>
          <p:cNvGrpSpPr>
            <a:grpSpLocks/>
          </p:cNvGrpSpPr>
          <p:nvPr/>
        </p:nvGrpSpPr>
        <p:grpSpPr bwMode="auto">
          <a:xfrm>
            <a:off x="2667000" y="1371600"/>
            <a:ext cx="4800600" cy="1905000"/>
            <a:chOff x="1200" y="2640"/>
            <a:chExt cx="3024" cy="1200"/>
          </a:xfrm>
        </p:grpSpPr>
        <p:sp>
          <p:nvSpPr>
            <p:cNvPr id="18440" name="Oval 8">
              <a:extLst>
                <a:ext uri="{FF2B5EF4-FFF2-40B4-BE49-F238E27FC236}">
                  <a16:creationId xmlns:a16="http://schemas.microsoft.com/office/drawing/2014/main" id="{F3A1A643-EBE7-FAC2-3174-A6B673B989D5}"/>
                </a:ext>
              </a:extLst>
            </p:cNvPr>
            <p:cNvSpPr>
              <a:spLocks noChangeArrowheads="1"/>
            </p:cNvSpPr>
            <p:nvPr/>
          </p:nvSpPr>
          <p:spPr bwMode="auto">
            <a:xfrm>
              <a:off x="1248" y="3408"/>
              <a:ext cx="48" cy="4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441" name="Text Box 9">
              <a:extLst>
                <a:ext uri="{FF2B5EF4-FFF2-40B4-BE49-F238E27FC236}">
                  <a16:creationId xmlns:a16="http://schemas.microsoft.com/office/drawing/2014/main" id="{3C567F8A-ECB3-8A78-6AC8-C166A445925E}"/>
                </a:ext>
              </a:extLst>
            </p:cNvPr>
            <p:cNvSpPr txBox="1">
              <a:spLocks noChangeArrowheads="1"/>
            </p:cNvSpPr>
            <p:nvPr/>
          </p:nvSpPr>
          <p:spPr bwMode="auto">
            <a:xfrm>
              <a:off x="1200" y="3552"/>
              <a:ext cx="24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sym typeface="Symbol" pitchFamily="2" charset="2"/>
                </a:rPr>
                <a:t></a:t>
              </a:r>
            </a:p>
          </p:txBody>
        </p:sp>
        <p:sp>
          <p:nvSpPr>
            <p:cNvPr id="18442" name="Rectangle 10">
              <a:extLst>
                <a:ext uri="{FF2B5EF4-FFF2-40B4-BE49-F238E27FC236}">
                  <a16:creationId xmlns:a16="http://schemas.microsoft.com/office/drawing/2014/main" id="{AD3868A4-312E-88F7-E6ED-549CC3847830}"/>
                </a:ext>
              </a:extLst>
            </p:cNvPr>
            <p:cNvSpPr>
              <a:spLocks noChangeArrowheads="1"/>
            </p:cNvSpPr>
            <p:nvPr/>
          </p:nvSpPr>
          <p:spPr bwMode="auto">
            <a:xfrm>
              <a:off x="1584" y="3072"/>
              <a:ext cx="2640" cy="768"/>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443" name="Rectangle 11">
              <a:extLst>
                <a:ext uri="{FF2B5EF4-FFF2-40B4-BE49-F238E27FC236}">
                  <a16:creationId xmlns:a16="http://schemas.microsoft.com/office/drawing/2014/main" id="{420180A9-767C-F75B-DDEE-26289A702F15}"/>
                </a:ext>
              </a:extLst>
            </p:cNvPr>
            <p:cNvSpPr>
              <a:spLocks noChangeArrowheads="1"/>
            </p:cNvSpPr>
            <p:nvPr/>
          </p:nvSpPr>
          <p:spPr bwMode="auto">
            <a:xfrm>
              <a:off x="2448" y="3168"/>
              <a:ext cx="1296" cy="624"/>
            </a:xfrm>
            <a:prstGeom prst="rect">
              <a:avLst/>
            </a:prstGeom>
            <a:solidFill>
              <a:srgbClr val="FF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444" name="Oval 12">
              <a:extLst>
                <a:ext uri="{FF2B5EF4-FFF2-40B4-BE49-F238E27FC236}">
                  <a16:creationId xmlns:a16="http://schemas.microsoft.com/office/drawing/2014/main" id="{3CC84185-D132-1313-A749-A2B884F59806}"/>
                </a:ext>
              </a:extLst>
            </p:cNvPr>
            <p:cNvSpPr>
              <a:spLocks noChangeArrowheads="1"/>
            </p:cNvSpPr>
            <p:nvPr/>
          </p:nvSpPr>
          <p:spPr bwMode="auto">
            <a:xfrm>
              <a:off x="1871" y="3218"/>
              <a:ext cx="334" cy="334"/>
            </a:xfrm>
            <a:prstGeom prst="ellipse">
              <a:avLst/>
            </a:prstGeom>
            <a:solidFill>
              <a:srgbClr val="FFFF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445" name="Oval 13">
              <a:extLst>
                <a:ext uri="{FF2B5EF4-FFF2-40B4-BE49-F238E27FC236}">
                  <a16:creationId xmlns:a16="http://schemas.microsoft.com/office/drawing/2014/main" id="{02B19098-69F2-65E7-1A91-BAFB90B01C5B}"/>
                </a:ext>
              </a:extLst>
            </p:cNvPr>
            <p:cNvSpPr>
              <a:spLocks noChangeArrowheads="1"/>
            </p:cNvSpPr>
            <p:nvPr/>
          </p:nvSpPr>
          <p:spPr bwMode="auto">
            <a:xfrm>
              <a:off x="2592" y="3216"/>
              <a:ext cx="334" cy="334"/>
            </a:xfrm>
            <a:prstGeom prst="ellipse">
              <a:avLst/>
            </a:prstGeom>
            <a:solidFill>
              <a:srgbClr val="FFFF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446" name="Oval 14">
              <a:extLst>
                <a:ext uri="{FF2B5EF4-FFF2-40B4-BE49-F238E27FC236}">
                  <a16:creationId xmlns:a16="http://schemas.microsoft.com/office/drawing/2014/main" id="{7E1DB879-A67A-2F91-01FA-8FCBEB02CFAF}"/>
                </a:ext>
              </a:extLst>
            </p:cNvPr>
            <p:cNvSpPr>
              <a:spLocks noChangeArrowheads="1"/>
            </p:cNvSpPr>
            <p:nvPr/>
          </p:nvSpPr>
          <p:spPr bwMode="auto">
            <a:xfrm>
              <a:off x="3120" y="3216"/>
              <a:ext cx="334" cy="334"/>
            </a:xfrm>
            <a:prstGeom prst="ellipse">
              <a:avLst/>
            </a:prstGeom>
            <a:solidFill>
              <a:srgbClr val="FFFF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447" name="Text Box 15">
              <a:extLst>
                <a:ext uri="{FF2B5EF4-FFF2-40B4-BE49-F238E27FC236}">
                  <a16:creationId xmlns:a16="http://schemas.microsoft.com/office/drawing/2014/main" id="{0E4754D0-F3D3-3005-2945-F568D663D664}"/>
                </a:ext>
              </a:extLst>
            </p:cNvPr>
            <p:cNvSpPr txBox="1">
              <a:spLocks noChangeArrowheads="1"/>
            </p:cNvSpPr>
            <p:nvPr/>
          </p:nvSpPr>
          <p:spPr bwMode="auto">
            <a:xfrm>
              <a:off x="1824" y="3600"/>
              <a:ext cx="240" cy="2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sym typeface="Symbol" pitchFamily="2" charset="2"/>
                </a:rPr>
                <a:t></a:t>
              </a:r>
            </a:p>
          </p:txBody>
        </p:sp>
        <p:sp>
          <p:nvSpPr>
            <p:cNvPr id="18448" name="Text Box 16">
              <a:extLst>
                <a:ext uri="{FF2B5EF4-FFF2-40B4-BE49-F238E27FC236}">
                  <a16:creationId xmlns:a16="http://schemas.microsoft.com/office/drawing/2014/main" id="{806E061C-2FA5-A6F9-BD4F-7C0739068579}"/>
                </a:ext>
              </a:extLst>
            </p:cNvPr>
            <p:cNvSpPr txBox="1">
              <a:spLocks noChangeArrowheads="1"/>
            </p:cNvSpPr>
            <p:nvPr/>
          </p:nvSpPr>
          <p:spPr bwMode="auto">
            <a:xfrm>
              <a:off x="2784" y="3552"/>
              <a:ext cx="192" cy="2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i="1"/>
                <a:t>z</a:t>
              </a:r>
            </a:p>
          </p:txBody>
        </p:sp>
        <p:sp>
          <p:nvSpPr>
            <p:cNvPr id="18449" name="Text Box 17">
              <a:extLst>
                <a:ext uri="{FF2B5EF4-FFF2-40B4-BE49-F238E27FC236}">
                  <a16:creationId xmlns:a16="http://schemas.microsoft.com/office/drawing/2014/main" id="{53E2879C-2FC8-B47E-0EA0-E47071DFE47E}"/>
                </a:ext>
              </a:extLst>
            </p:cNvPr>
            <p:cNvSpPr txBox="1">
              <a:spLocks noChangeArrowheads="1"/>
            </p:cNvSpPr>
            <p:nvPr/>
          </p:nvSpPr>
          <p:spPr bwMode="auto">
            <a:xfrm>
              <a:off x="3168" y="3552"/>
              <a:ext cx="624" cy="2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i="1"/>
                <a:t>w      N</a:t>
              </a:r>
            </a:p>
          </p:txBody>
        </p:sp>
        <p:sp>
          <p:nvSpPr>
            <p:cNvPr id="18450" name="Text Box 18">
              <a:extLst>
                <a:ext uri="{FF2B5EF4-FFF2-40B4-BE49-F238E27FC236}">
                  <a16:creationId xmlns:a16="http://schemas.microsoft.com/office/drawing/2014/main" id="{934A32DB-8A3F-22B6-C45D-9ADA908D3F59}"/>
                </a:ext>
              </a:extLst>
            </p:cNvPr>
            <p:cNvSpPr txBox="1">
              <a:spLocks noChangeArrowheads="1"/>
            </p:cNvSpPr>
            <p:nvPr/>
          </p:nvSpPr>
          <p:spPr bwMode="auto">
            <a:xfrm>
              <a:off x="3840" y="3504"/>
              <a:ext cx="336" cy="2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i="1"/>
                <a:t>M</a:t>
              </a:r>
            </a:p>
          </p:txBody>
        </p:sp>
        <p:sp>
          <p:nvSpPr>
            <p:cNvPr id="18451" name="Oval 19">
              <a:extLst>
                <a:ext uri="{FF2B5EF4-FFF2-40B4-BE49-F238E27FC236}">
                  <a16:creationId xmlns:a16="http://schemas.microsoft.com/office/drawing/2014/main" id="{EDA60187-A9D3-F37B-ED51-1B5E5DFE3C85}"/>
                </a:ext>
              </a:extLst>
            </p:cNvPr>
            <p:cNvSpPr>
              <a:spLocks noChangeArrowheads="1"/>
            </p:cNvSpPr>
            <p:nvPr/>
          </p:nvSpPr>
          <p:spPr bwMode="auto">
            <a:xfrm>
              <a:off x="2112" y="2640"/>
              <a:ext cx="48" cy="4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452" name="Text Box 20">
              <a:extLst>
                <a:ext uri="{FF2B5EF4-FFF2-40B4-BE49-F238E27FC236}">
                  <a16:creationId xmlns:a16="http://schemas.microsoft.com/office/drawing/2014/main" id="{E381121A-888E-3404-1E86-1DCB61D7424D}"/>
                </a:ext>
              </a:extLst>
            </p:cNvPr>
            <p:cNvSpPr txBox="1">
              <a:spLocks noChangeArrowheads="1"/>
            </p:cNvSpPr>
            <p:nvPr/>
          </p:nvSpPr>
          <p:spPr bwMode="auto">
            <a:xfrm>
              <a:off x="1920" y="2784"/>
              <a:ext cx="384" cy="2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sym typeface="Symbol" pitchFamily="2" charset="2"/>
                </a:rPr>
                <a:t></a:t>
              </a:r>
            </a:p>
          </p:txBody>
        </p:sp>
        <p:sp>
          <p:nvSpPr>
            <p:cNvPr id="18453" name="Rectangle 21">
              <a:extLst>
                <a:ext uri="{FF2B5EF4-FFF2-40B4-BE49-F238E27FC236}">
                  <a16:creationId xmlns:a16="http://schemas.microsoft.com/office/drawing/2014/main" id="{E4AD2995-A183-3947-D9C4-76FAD2FC139A}"/>
                </a:ext>
              </a:extLst>
            </p:cNvPr>
            <p:cNvSpPr>
              <a:spLocks noChangeArrowheads="1"/>
            </p:cNvSpPr>
            <p:nvPr/>
          </p:nvSpPr>
          <p:spPr bwMode="auto">
            <a:xfrm>
              <a:off x="2640" y="2640"/>
              <a:ext cx="1056" cy="336"/>
            </a:xfrm>
            <a:prstGeom prst="rect">
              <a:avLst/>
            </a:prstGeom>
            <a:solidFill>
              <a:srgbClr val="FF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454" name="Oval 22">
              <a:extLst>
                <a:ext uri="{FF2B5EF4-FFF2-40B4-BE49-F238E27FC236}">
                  <a16:creationId xmlns:a16="http://schemas.microsoft.com/office/drawing/2014/main" id="{76EC2700-8C05-292F-ADE2-EE5BA5187894}"/>
                </a:ext>
              </a:extLst>
            </p:cNvPr>
            <p:cNvSpPr>
              <a:spLocks noChangeArrowheads="1"/>
            </p:cNvSpPr>
            <p:nvPr/>
          </p:nvSpPr>
          <p:spPr bwMode="auto">
            <a:xfrm>
              <a:off x="2736" y="2688"/>
              <a:ext cx="288" cy="240"/>
            </a:xfrm>
            <a:prstGeom prst="ellipse">
              <a:avLst/>
            </a:prstGeom>
            <a:solidFill>
              <a:srgbClr val="FFFF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455" name="Text Box 23">
              <a:extLst>
                <a:ext uri="{FF2B5EF4-FFF2-40B4-BE49-F238E27FC236}">
                  <a16:creationId xmlns:a16="http://schemas.microsoft.com/office/drawing/2014/main" id="{9DA05F5F-BE0D-34E8-65BF-40DB3187C1DF}"/>
                </a:ext>
              </a:extLst>
            </p:cNvPr>
            <p:cNvSpPr txBox="1">
              <a:spLocks noChangeArrowheads="1"/>
            </p:cNvSpPr>
            <p:nvPr/>
          </p:nvSpPr>
          <p:spPr bwMode="auto">
            <a:xfrm>
              <a:off x="3024" y="2736"/>
              <a:ext cx="576" cy="2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sym typeface="Symbol" pitchFamily="2" charset="2"/>
                </a:rPr>
                <a:t>    </a:t>
              </a:r>
              <a:r>
                <a:rPr lang="en-US" altLang="en-US" i="1">
                  <a:sym typeface="Symbol" pitchFamily="2" charset="2"/>
                </a:rPr>
                <a:t>K</a:t>
              </a:r>
              <a:endParaRPr lang="en-US" altLang="en-US">
                <a:sym typeface="Symbol" pitchFamily="2" charset="2"/>
              </a:endParaRPr>
            </a:p>
          </p:txBody>
        </p:sp>
        <p:sp>
          <p:nvSpPr>
            <p:cNvPr id="18456" name="Line 24">
              <a:extLst>
                <a:ext uri="{FF2B5EF4-FFF2-40B4-BE49-F238E27FC236}">
                  <a16:creationId xmlns:a16="http://schemas.microsoft.com/office/drawing/2014/main" id="{A8E0E76A-F43F-9B6B-A74E-5CB34A7E473A}"/>
                </a:ext>
              </a:extLst>
            </p:cNvPr>
            <p:cNvSpPr>
              <a:spLocks noChangeShapeType="1"/>
            </p:cNvSpPr>
            <p:nvPr/>
          </p:nvSpPr>
          <p:spPr bwMode="auto">
            <a:xfrm>
              <a:off x="1296" y="3408"/>
              <a:ext cx="576"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8457" name="Line 25">
              <a:extLst>
                <a:ext uri="{FF2B5EF4-FFF2-40B4-BE49-F238E27FC236}">
                  <a16:creationId xmlns:a16="http://schemas.microsoft.com/office/drawing/2014/main" id="{73DFF4F1-698F-BBFB-1773-95FDE908CD60}"/>
                </a:ext>
              </a:extLst>
            </p:cNvPr>
            <p:cNvSpPr>
              <a:spLocks noChangeShapeType="1"/>
            </p:cNvSpPr>
            <p:nvPr/>
          </p:nvSpPr>
          <p:spPr bwMode="auto">
            <a:xfrm>
              <a:off x="2208" y="3360"/>
              <a:ext cx="384"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8458" name="Line 26">
              <a:extLst>
                <a:ext uri="{FF2B5EF4-FFF2-40B4-BE49-F238E27FC236}">
                  <a16:creationId xmlns:a16="http://schemas.microsoft.com/office/drawing/2014/main" id="{054C9ECD-57C1-1B88-C9E3-A1D2D743C353}"/>
                </a:ext>
              </a:extLst>
            </p:cNvPr>
            <p:cNvSpPr>
              <a:spLocks noChangeShapeType="1"/>
            </p:cNvSpPr>
            <p:nvPr/>
          </p:nvSpPr>
          <p:spPr bwMode="auto">
            <a:xfrm>
              <a:off x="2880" y="3360"/>
              <a:ext cx="24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8459" name="Line 27">
              <a:extLst>
                <a:ext uri="{FF2B5EF4-FFF2-40B4-BE49-F238E27FC236}">
                  <a16:creationId xmlns:a16="http://schemas.microsoft.com/office/drawing/2014/main" id="{5550DB4A-E1C1-C847-3717-D836F1ED3558}"/>
                </a:ext>
              </a:extLst>
            </p:cNvPr>
            <p:cNvSpPr>
              <a:spLocks noChangeShapeType="1"/>
            </p:cNvSpPr>
            <p:nvPr/>
          </p:nvSpPr>
          <p:spPr bwMode="auto">
            <a:xfrm>
              <a:off x="2976" y="2832"/>
              <a:ext cx="192" cy="384"/>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8460" name="Line 28">
              <a:extLst>
                <a:ext uri="{FF2B5EF4-FFF2-40B4-BE49-F238E27FC236}">
                  <a16:creationId xmlns:a16="http://schemas.microsoft.com/office/drawing/2014/main" id="{E2D1FCD7-924A-A134-DC9D-7754E271C272}"/>
                </a:ext>
              </a:extLst>
            </p:cNvPr>
            <p:cNvSpPr>
              <a:spLocks noChangeShapeType="1"/>
            </p:cNvSpPr>
            <p:nvPr/>
          </p:nvSpPr>
          <p:spPr bwMode="auto">
            <a:xfrm>
              <a:off x="2160" y="2688"/>
              <a:ext cx="576" cy="9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a:extLst>
              <a:ext uri="{FF2B5EF4-FFF2-40B4-BE49-F238E27FC236}">
                <a16:creationId xmlns:a16="http://schemas.microsoft.com/office/drawing/2014/main" id="{29D30392-B242-39E3-F326-6D167A087EE2}"/>
              </a:ext>
            </a:extLst>
          </p:cNvPr>
          <p:cNvSpPr>
            <a:spLocks noGrp="1" noChangeArrowheads="1"/>
          </p:cNvSpPr>
          <p:nvPr>
            <p:ph type="title"/>
          </p:nvPr>
        </p:nvSpPr>
        <p:spPr/>
        <p:txBody>
          <a:bodyPr/>
          <a:lstStyle/>
          <a:p>
            <a:r>
              <a:rPr lang="en-US" altLang="en-US"/>
              <a:t>The LDA equations</a:t>
            </a:r>
          </a:p>
        </p:txBody>
      </p:sp>
      <p:graphicFrame>
        <p:nvGraphicFramePr>
          <p:cNvPr id="20491" name="Object 11">
            <a:extLst>
              <a:ext uri="{FF2B5EF4-FFF2-40B4-BE49-F238E27FC236}">
                <a16:creationId xmlns:a16="http://schemas.microsoft.com/office/drawing/2014/main" id="{70979BF3-90D9-212A-9388-04DC4A7EDD4D}"/>
              </a:ext>
            </a:extLst>
          </p:cNvPr>
          <p:cNvGraphicFramePr>
            <a:graphicFrameLocks noChangeAspect="1"/>
          </p:cNvGraphicFramePr>
          <p:nvPr>
            <p:ph idx="1"/>
          </p:nvPr>
        </p:nvGraphicFramePr>
        <p:xfrm>
          <a:off x="3276600" y="4114801"/>
          <a:ext cx="6400800" cy="1920875"/>
        </p:xfrm>
        <a:graphic>
          <a:graphicData uri="http://schemas.openxmlformats.org/presentationml/2006/ole">
            <mc:AlternateContent xmlns:mc="http://schemas.openxmlformats.org/markup-compatibility/2006">
              <mc:Choice xmlns:v="urn:schemas-microsoft-com:vml" Requires="v">
                <p:oleObj name="Equation" r:id="rId2" imgW="87769700" imgH="26327100" progId="Equation.DSMT4">
                  <p:embed/>
                </p:oleObj>
              </mc:Choice>
              <mc:Fallback>
                <p:oleObj name="Equation" r:id="rId2" imgW="87769700" imgH="26327100" progId="Equation.DSMT4">
                  <p:embed/>
                  <p:pic>
                    <p:nvPicPr>
                      <p:cNvPr id="20491" name="Object 11">
                        <a:extLst>
                          <a:ext uri="{FF2B5EF4-FFF2-40B4-BE49-F238E27FC236}">
                            <a16:creationId xmlns:a16="http://schemas.microsoft.com/office/drawing/2014/main" id="{70979BF3-90D9-212A-9388-04DC4A7EDD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6600" y="4114801"/>
                        <a:ext cx="6400800" cy="1920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20494" name="Group 14">
            <a:extLst>
              <a:ext uri="{FF2B5EF4-FFF2-40B4-BE49-F238E27FC236}">
                <a16:creationId xmlns:a16="http://schemas.microsoft.com/office/drawing/2014/main" id="{448DEA35-3CD3-423F-9FED-8E6066A23F14}"/>
              </a:ext>
            </a:extLst>
          </p:cNvPr>
          <p:cNvGrpSpPr>
            <a:grpSpLocks/>
          </p:cNvGrpSpPr>
          <p:nvPr/>
        </p:nvGrpSpPr>
        <p:grpSpPr bwMode="auto">
          <a:xfrm>
            <a:off x="2667000" y="1371600"/>
            <a:ext cx="4800600" cy="1905000"/>
            <a:chOff x="1200" y="2640"/>
            <a:chExt cx="3024" cy="1200"/>
          </a:xfrm>
        </p:grpSpPr>
        <p:sp>
          <p:nvSpPr>
            <p:cNvPr id="20495" name="Oval 15">
              <a:extLst>
                <a:ext uri="{FF2B5EF4-FFF2-40B4-BE49-F238E27FC236}">
                  <a16:creationId xmlns:a16="http://schemas.microsoft.com/office/drawing/2014/main" id="{AEC738FC-7F3C-59D7-F2E9-DBAC9BFA8ADE}"/>
                </a:ext>
              </a:extLst>
            </p:cNvPr>
            <p:cNvSpPr>
              <a:spLocks noChangeArrowheads="1"/>
            </p:cNvSpPr>
            <p:nvPr/>
          </p:nvSpPr>
          <p:spPr bwMode="auto">
            <a:xfrm>
              <a:off x="1248" y="3408"/>
              <a:ext cx="48" cy="4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496" name="Text Box 16">
              <a:extLst>
                <a:ext uri="{FF2B5EF4-FFF2-40B4-BE49-F238E27FC236}">
                  <a16:creationId xmlns:a16="http://schemas.microsoft.com/office/drawing/2014/main" id="{7FD5DB21-4DA6-21ED-3B1F-EDA9C78F3841}"/>
                </a:ext>
              </a:extLst>
            </p:cNvPr>
            <p:cNvSpPr txBox="1">
              <a:spLocks noChangeArrowheads="1"/>
            </p:cNvSpPr>
            <p:nvPr/>
          </p:nvSpPr>
          <p:spPr bwMode="auto">
            <a:xfrm>
              <a:off x="1200" y="3552"/>
              <a:ext cx="24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sym typeface="Symbol" pitchFamily="2" charset="2"/>
                </a:rPr>
                <a:t></a:t>
              </a:r>
            </a:p>
          </p:txBody>
        </p:sp>
        <p:sp>
          <p:nvSpPr>
            <p:cNvPr id="20497" name="Rectangle 17">
              <a:extLst>
                <a:ext uri="{FF2B5EF4-FFF2-40B4-BE49-F238E27FC236}">
                  <a16:creationId xmlns:a16="http://schemas.microsoft.com/office/drawing/2014/main" id="{592C9EB4-EB90-0A1D-52C5-6FAA5241D212}"/>
                </a:ext>
              </a:extLst>
            </p:cNvPr>
            <p:cNvSpPr>
              <a:spLocks noChangeArrowheads="1"/>
            </p:cNvSpPr>
            <p:nvPr/>
          </p:nvSpPr>
          <p:spPr bwMode="auto">
            <a:xfrm>
              <a:off x="1584" y="3072"/>
              <a:ext cx="2640" cy="768"/>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498" name="Rectangle 18">
              <a:extLst>
                <a:ext uri="{FF2B5EF4-FFF2-40B4-BE49-F238E27FC236}">
                  <a16:creationId xmlns:a16="http://schemas.microsoft.com/office/drawing/2014/main" id="{014C291C-839E-16B0-5800-E7C3F25BBA08}"/>
                </a:ext>
              </a:extLst>
            </p:cNvPr>
            <p:cNvSpPr>
              <a:spLocks noChangeArrowheads="1"/>
            </p:cNvSpPr>
            <p:nvPr/>
          </p:nvSpPr>
          <p:spPr bwMode="auto">
            <a:xfrm>
              <a:off x="2448" y="3168"/>
              <a:ext cx="1296" cy="624"/>
            </a:xfrm>
            <a:prstGeom prst="rect">
              <a:avLst/>
            </a:prstGeom>
            <a:solidFill>
              <a:srgbClr val="FF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499" name="Oval 19">
              <a:extLst>
                <a:ext uri="{FF2B5EF4-FFF2-40B4-BE49-F238E27FC236}">
                  <a16:creationId xmlns:a16="http://schemas.microsoft.com/office/drawing/2014/main" id="{DFFA37D4-D1F0-A27B-B986-BF683B0B93F7}"/>
                </a:ext>
              </a:extLst>
            </p:cNvPr>
            <p:cNvSpPr>
              <a:spLocks noChangeArrowheads="1"/>
            </p:cNvSpPr>
            <p:nvPr/>
          </p:nvSpPr>
          <p:spPr bwMode="auto">
            <a:xfrm>
              <a:off x="1871" y="3218"/>
              <a:ext cx="334" cy="334"/>
            </a:xfrm>
            <a:prstGeom prst="ellipse">
              <a:avLst/>
            </a:prstGeom>
            <a:solidFill>
              <a:srgbClr val="FFFF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500" name="Oval 20">
              <a:extLst>
                <a:ext uri="{FF2B5EF4-FFF2-40B4-BE49-F238E27FC236}">
                  <a16:creationId xmlns:a16="http://schemas.microsoft.com/office/drawing/2014/main" id="{2C78F88F-71E7-097D-A702-B3E7DDC3DC6C}"/>
                </a:ext>
              </a:extLst>
            </p:cNvPr>
            <p:cNvSpPr>
              <a:spLocks noChangeArrowheads="1"/>
            </p:cNvSpPr>
            <p:nvPr/>
          </p:nvSpPr>
          <p:spPr bwMode="auto">
            <a:xfrm>
              <a:off x="2592" y="3216"/>
              <a:ext cx="334" cy="334"/>
            </a:xfrm>
            <a:prstGeom prst="ellipse">
              <a:avLst/>
            </a:prstGeom>
            <a:solidFill>
              <a:srgbClr val="FFFF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501" name="Oval 21">
              <a:extLst>
                <a:ext uri="{FF2B5EF4-FFF2-40B4-BE49-F238E27FC236}">
                  <a16:creationId xmlns:a16="http://schemas.microsoft.com/office/drawing/2014/main" id="{8978F59D-17AE-8D6F-5A9D-C59F1100E22D}"/>
                </a:ext>
              </a:extLst>
            </p:cNvPr>
            <p:cNvSpPr>
              <a:spLocks noChangeArrowheads="1"/>
            </p:cNvSpPr>
            <p:nvPr/>
          </p:nvSpPr>
          <p:spPr bwMode="auto">
            <a:xfrm>
              <a:off x="3120" y="3216"/>
              <a:ext cx="334" cy="334"/>
            </a:xfrm>
            <a:prstGeom prst="ellipse">
              <a:avLst/>
            </a:prstGeom>
            <a:solidFill>
              <a:srgbClr val="FFFF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502" name="Text Box 22">
              <a:extLst>
                <a:ext uri="{FF2B5EF4-FFF2-40B4-BE49-F238E27FC236}">
                  <a16:creationId xmlns:a16="http://schemas.microsoft.com/office/drawing/2014/main" id="{75656B47-900C-AAD1-9C10-6BCAE2043F71}"/>
                </a:ext>
              </a:extLst>
            </p:cNvPr>
            <p:cNvSpPr txBox="1">
              <a:spLocks noChangeArrowheads="1"/>
            </p:cNvSpPr>
            <p:nvPr/>
          </p:nvSpPr>
          <p:spPr bwMode="auto">
            <a:xfrm>
              <a:off x="1824" y="3600"/>
              <a:ext cx="240" cy="2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sym typeface="Symbol" pitchFamily="2" charset="2"/>
                </a:rPr>
                <a:t></a:t>
              </a:r>
            </a:p>
          </p:txBody>
        </p:sp>
        <p:sp>
          <p:nvSpPr>
            <p:cNvPr id="20503" name="Text Box 23">
              <a:extLst>
                <a:ext uri="{FF2B5EF4-FFF2-40B4-BE49-F238E27FC236}">
                  <a16:creationId xmlns:a16="http://schemas.microsoft.com/office/drawing/2014/main" id="{8577B389-387D-6C36-E6A1-C040DD062923}"/>
                </a:ext>
              </a:extLst>
            </p:cNvPr>
            <p:cNvSpPr txBox="1">
              <a:spLocks noChangeArrowheads="1"/>
            </p:cNvSpPr>
            <p:nvPr/>
          </p:nvSpPr>
          <p:spPr bwMode="auto">
            <a:xfrm>
              <a:off x="2784" y="3552"/>
              <a:ext cx="192" cy="2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i="1"/>
                <a:t>z</a:t>
              </a:r>
            </a:p>
          </p:txBody>
        </p:sp>
        <p:sp>
          <p:nvSpPr>
            <p:cNvPr id="20504" name="Text Box 24">
              <a:extLst>
                <a:ext uri="{FF2B5EF4-FFF2-40B4-BE49-F238E27FC236}">
                  <a16:creationId xmlns:a16="http://schemas.microsoft.com/office/drawing/2014/main" id="{01BC9A9D-CF85-25FB-6612-AE3B35109090}"/>
                </a:ext>
              </a:extLst>
            </p:cNvPr>
            <p:cNvSpPr txBox="1">
              <a:spLocks noChangeArrowheads="1"/>
            </p:cNvSpPr>
            <p:nvPr/>
          </p:nvSpPr>
          <p:spPr bwMode="auto">
            <a:xfrm>
              <a:off x="3168" y="3552"/>
              <a:ext cx="624" cy="2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i="1"/>
                <a:t>w      N</a:t>
              </a:r>
            </a:p>
          </p:txBody>
        </p:sp>
        <p:sp>
          <p:nvSpPr>
            <p:cNvPr id="20505" name="Text Box 25">
              <a:extLst>
                <a:ext uri="{FF2B5EF4-FFF2-40B4-BE49-F238E27FC236}">
                  <a16:creationId xmlns:a16="http://schemas.microsoft.com/office/drawing/2014/main" id="{92F1FD80-68F0-0088-7FBD-3352B9222388}"/>
                </a:ext>
              </a:extLst>
            </p:cNvPr>
            <p:cNvSpPr txBox="1">
              <a:spLocks noChangeArrowheads="1"/>
            </p:cNvSpPr>
            <p:nvPr/>
          </p:nvSpPr>
          <p:spPr bwMode="auto">
            <a:xfrm>
              <a:off x="3840" y="3504"/>
              <a:ext cx="336" cy="2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i="1"/>
                <a:t>M</a:t>
              </a:r>
            </a:p>
          </p:txBody>
        </p:sp>
        <p:sp>
          <p:nvSpPr>
            <p:cNvPr id="20506" name="Oval 26">
              <a:extLst>
                <a:ext uri="{FF2B5EF4-FFF2-40B4-BE49-F238E27FC236}">
                  <a16:creationId xmlns:a16="http://schemas.microsoft.com/office/drawing/2014/main" id="{1352A891-AE2C-C70A-5D53-ED1FBDCD38E2}"/>
                </a:ext>
              </a:extLst>
            </p:cNvPr>
            <p:cNvSpPr>
              <a:spLocks noChangeArrowheads="1"/>
            </p:cNvSpPr>
            <p:nvPr/>
          </p:nvSpPr>
          <p:spPr bwMode="auto">
            <a:xfrm>
              <a:off x="2112" y="2640"/>
              <a:ext cx="48" cy="4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507" name="Text Box 27">
              <a:extLst>
                <a:ext uri="{FF2B5EF4-FFF2-40B4-BE49-F238E27FC236}">
                  <a16:creationId xmlns:a16="http://schemas.microsoft.com/office/drawing/2014/main" id="{397ED98D-025D-DBC7-0D02-0B9C9FD2121E}"/>
                </a:ext>
              </a:extLst>
            </p:cNvPr>
            <p:cNvSpPr txBox="1">
              <a:spLocks noChangeArrowheads="1"/>
            </p:cNvSpPr>
            <p:nvPr/>
          </p:nvSpPr>
          <p:spPr bwMode="auto">
            <a:xfrm>
              <a:off x="1920" y="2784"/>
              <a:ext cx="384" cy="2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sym typeface="Symbol" pitchFamily="2" charset="2"/>
                </a:rPr>
                <a:t></a:t>
              </a:r>
            </a:p>
          </p:txBody>
        </p:sp>
        <p:sp>
          <p:nvSpPr>
            <p:cNvPr id="20508" name="Rectangle 28">
              <a:extLst>
                <a:ext uri="{FF2B5EF4-FFF2-40B4-BE49-F238E27FC236}">
                  <a16:creationId xmlns:a16="http://schemas.microsoft.com/office/drawing/2014/main" id="{89D738A0-F8C1-D051-F9E6-8E1E44211A35}"/>
                </a:ext>
              </a:extLst>
            </p:cNvPr>
            <p:cNvSpPr>
              <a:spLocks noChangeArrowheads="1"/>
            </p:cNvSpPr>
            <p:nvPr/>
          </p:nvSpPr>
          <p:spPr bwMode="auto">
            <a:xfrm>
              <a:off x="2640" y="2640"/>
              <a:ext cx="1056" cy="336"/>
            </a:xfrm>
            <a:prstGeom prst="rect">
              <a:avLst/>
            </a:prstGeom>
            <a:solidFill>
              <a:srgbClr val="FF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509" name="Oval 29">
              <a:extLst>
                <a:ext uri="{FF2B5EF4-FFF2-40B4-BE49-F238E27FC236}">
                  <a16:creationId xmlns:a16="http://schemas.microsoft.com/office/drawing/2014/main" id="{D14E8DB8-4A7F-E0AC-CEB6-D764B1CA7D4E}"/>
                </a:ext>
              </a:extLst>
            </p:cNvPr>
            <p:cNvSpPr>
              <a:spLocks noChangeArrowheads="1"/>
            </p:cNvSpPr>
            <p:nvPr/>
          </p:nvSpPr>
          <p:spPr bwMode="auto">
            <a:xfrm>
              <a:off x="2736" y="2688"/>
              <a:ext cx="288" cy="240"/>
            </a:xfrm>
            <a:prstGeom prst="ellipse">
              <a:avLst/>
            </a:prstGeom>
            <a:solidFill>
              <a:srgbClr val="FFFF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510" name="Text Box 30">
              <a:extLst>
                <a:ext uri="{FF2B5EF4-FFF2-40B4-BE49-F238E27FC236}">
                  <a16:creationId xmlns:a16="http://schemas.microsoft.com/office/drawing/2014/main" id="{258DFFA2-1C86-5C8C-7FB1-55A37C4D5BD0}"/>
                </a:ext>
              </a:extLst>
            </p:cNvPr>
            <p:cNvSpPr txBox="1">
              <a:spLocks noChangeArrowheads="1"/>
            </p:cNvSpPr>
            <p:nvPr/>
          </p:nvSpPr>
          <p:spPr bwMode="auto">
            <a:xfrm>
              <a:off x="3024" y="2736"/>
              <a:ext cx="576" cy="2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sym typeface="Symbol" pitchFamily="2" charset="2"/>
                </a:rPr>
                <a:t>    </a:t>
              </a:r>
              <a:r>
                <a:rPr lang="en-US" altLang="en-US" i="1">
                  <a:sym typeface="Symbol" pitchFamily="2" charset="2"/>
                </a:rPr>
                <a:t>K</a:t>
              </a:r>
              <a:endParaRPr lang="en-US" altLang="en-US">
                <a:sym typeface="Symbol" pitchFamily="2" charset="2"/>
              </a:endParaRPr>
            </a:p>
          </p:txBody>
        </p:sp>
        <p:sp>
          <p:nvSpPr>
            <p:cNvPr id="20511" name="Line 31">
              <a:extLst>
                <a:ext uri="{FF2B5EF4-FFF2-40B4-BE49-F238E27FC236}">
                  <a16:creationId xmlns:a16="http://schemas.microsoft.com/office/drawing/2014/main" id="{691F4DE2-CF89-1ED5-4B1B-D3005BAC9047}"/>
                </a:ext>
              </a:extLst>
            </p:cNvPr>
            <p:cNvSpPr>
              <a:spLocks noChangeShapeType="1"/>
            </p:cNvSpPr>
            <p:nvPr/>
          </p:nvSpPr>
          <p:spPr bwMode="auto">
            <a:xfrm>
              <a:off x="1296" y="3408"/>
              <a:ext cx="576"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512" name="Line 32">
              <a:extLst>
                <a:ext uri="{FF2B5EF4-FFF2-40B4-BE49-F238E27FC236}">
                  <a16:creationId xmlns:a16="http://schemas.microsoft.com/office/drawing/2014/main" id="{2A58E710-D0B5-D64F-E3DA-158502D3DAC3}"/>
                </a:ext>
              </a:extLst>
            </p:cNvPr>
            <p:cNvSpPr>
              <a:spLocks noChangeShapeType="1"/>
            </p:cNvSpPr>
            <p:nvPr/>
          </p:nvSpPr>
          <p:spPr bwMode="auto">
            <a:xfrm>
              <a:off x="2208" y="3360"/>
              <a:ext cx="384"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513" name="Line 33">
              <a:extLst>
                <a:ext uri="{FF2B5EF4-FFF2-40B4-BE49-F238E27FC236}">
                  <a16:creationId xmlns:a16="http://schemas.microsoft.com/office/drawing/2014/main" id="{ECA7F3AD-F392-7062-BDC9-64D3D1A514CB}"/>
                </a:ext>
              </a:extLst>
            </p:cNvPr>
            <p:cNvSpPr>
              <a:spLocks noChangeShapeType="1"/>
            </p:cNvSpPr>
            <p:nvPr/>
          </p:nvSpPr>
          <p:spPr bwMode="auto">
            <a:xfrm>
              <a:off x="2880" y="3360"/>
              <a:ext cx="24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514" name="Line 34">
              <a:extLst>
                <a:ext uri="{FF2B5EF4-FFF2-40B4-BE49-F238E27FC236}">
                  <a16:creationId xmlns:a16="http://schemas.microsoft.com/office/drawing/2014/main" id="{C4A41EDA-2574-B7EE-6E85-DD641CA02316}"/>
                </a:ext>
              </a:extLst>
            </p:cNvPr>
            <p:cNvSpPr>
              <a:spLocks noChangeShapeType="1"/>
            </p:cNvSpPr>
            <p:nvPr/>
          </p:nvSpPr>
          <p:spPr bwMode="auto">
            <a:xfrm>
              <a:off x="2976" y="2832"/>
              <a:ext cx="192" cy="384"/>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515" name="Line 35">
              <a:extLst>
                <a:ext uri="{FF2B5EF4-FFF2-40B4-BE49-F238E27FC236}">
                  <a16:creationId xmlns:a16="http://schemas.microsoft.com/office/drawing/2014/main" id="{9F5CC218-6EE8-BB5E-5A4B-ADA40E74EF20}"/>
                </a:ext>
              </a:extLst>
            </p:cNvPr>
            <p:cNvSpPr>
              <a:spLocks noChangeShapeType="1"/>
            </p:cNvSpPr>
            <p:nvPr/>
          </p:nvSpPr>
          <p:spPr bwMode="auto">
            <a:xfrm>
              <a:off x="2160" y="2688"/>
              <a:ext cx="576" cy="9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a:extLst>
              <a:ext uri="{FF2B5EF4-FFF2-40B4-BE49-F238E27FC236}">
                <a16:creationId xmlns:a16="http://schemas.microsoft.com/office/drawing/2014/main" id="{0FD04A74-5375-4660-6ABC-4A7C8547010D}"/>
              </a:ext>
            </a:extLst>
          </p:cNvPr>
          <p:cNvSpPr>
            <a:spLocks noGrp="1" noChangeArrowheads="1"/>
          </p:cNvSpPr>
          <p:nvPr>
            <p:ph type="title"/>
          </p:nvPr>
        </p:nvSpPr>
        <p:spPr/>
        <p:txBody>
          <a:bodyPr/>
          <a:lstStyle/>
          <a:p>
            <a:r>
              <a:rPr lang="en-US" altLang="en-US"/>
              <a:t>Corpus preprocessing</a:t>
            </a:r>
          </a:p>
        </p:txBody>
      </p:sp>
      <p:sp>
        <p:nvSpPr>
          <p:cNvPr id="45059" name="Rectangle 3">
            <a:extLst>
              <a:ext uri="{FF2B5EF4-FFF2-40B4-BE49-F238E27FC236}">
                <a16:creationId xmlns:a16="http://schemas.microsoft.com/office/drawing/2014/main" id="{534EDA87-9D21-1187-C077-919C8C01E2C6}"/>
              </a:ext>
            </a:extLst>
          </p:cNvPr>
          <p:cNvSpPr>
            <a:spLocks noGrp="1" noChangeArrowheads="1"/>
          </p:cNvSpPr>
          <p:nvPr>
            <p:ph type="body" idx="1"/>
          </p:nvPr>
        </p:nvSpPr>
        <p:spPr>
          <a:xfrm>
            <a:off x="2209801" y="1981200"/>
            <a:ext cx="8107363" cy="4114800"/>
          </a:xfrm>
        </p:spPr>
        <p:txBody>
          <a:bodyPr/>
          <a:lstStyle/>
          <a:p>
            <a:r>
              <a:rPr lang="en-US" altLang="en-US"/>
              <a:t>Used all </a:t>
            </a:r>
            <a:r>
              <a:rPr lang="en-US" altLang="en-US" i="1"/>
              <a:t>D </a:t>
            </a:r>
            <a:r>
              <a:rPr lang="en-US" altLang="en-US"/>
              <a:t>= 28,154 abstracts from 1991-2001</a:t>
            </a:r>
          </a:p>
          <a:p>
            <a:r>
              <a:rPr lang="en-US" altLang="en-US"/>
              <a:t>Used any word occurring in at least five abstracts, not on “stop” list (</a:t>
            </a:r>
            <a:r>
              <a:rPr lang="en-US" altLang="en-US" i="1"/>
              <a:t>W</a:t>
            </a:r>
            <a:r>
              <a:rPr lang="en-US" altLang="en-US"/>
              <a:t> = 20,551)</a:t>
            </a:r>
          </a:p>
          <a:p>
            <a:r>
              <a:rPr lang="en-US" altLang="en-US"/>
              <a:t>Segmentation by any delimiting character, total of </a:t>
            </a:r>
            <a:r>
              <a:rPr lang="en-US" altLang="en-US" i="1"/>
              <a:t>n</a:t>
            </a:r>
            <a:r>
              <a:rPr lang="en-US" altLang="en-US"/>
              <a:t> = 3,026,970 word tokens in corpus</a:t>
            </a:r>
          </a:p>
          <a:p>
            <a:r>
              <a:rPr lang="en-US" altLang="en-US"/>
              <a:t>Also, PNAS class designations for 2001</a:t>
            </a:r>
          </a:p>
          <a:p>
            <a:pPr algn="r">
              <a:buFontTx/>
              <a:buNone/>
            </a:pPr>
            <a:r>
              <a:rPr lang="en-US" altLang="en-US"/>
              <a:t>(thanks to Kevin Boyack)</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a:extLst>
              <a:ext uri="{FF2B5EF4-FFF2-40B4-BE49-F238E27FC236}">
                <a16:creationId xmlns:a16="http://schemas.microsoft.com/office/drawing/2014/main" id="{38F2E448-FB24-9DF3-52C4-1B944F5ECD63}"/>
              </a:ext>
            </a:extLst>
          </p:cNvPr>
          <p:cNvSpPr>
            <a:spLocks noGrp="1" noChangeArrowheads="1"/>
          </p:cNvSpPr>
          <p:nvPr>
            <p:ph type="title"/>
          </p:nvPr>
        </p:nvSpPr>
        <p:spPr/>
        <p:txBody>
          <a:bodyPr/>
          <a:lstStyle/>
          <a:p>
            <a:r>
              <a:rPr lang="en-US" altLang="en-US"/>
              <a:t>Topics and classes</a:t>
            </a:r>
          </a:p>
        </p:txBody>
      </p:sp>
      <p:sp>
        <p:nvSpPr>
          <p:cNvPr id="35843" name="Rectangle 3">
            <a:extLst>
              <a:ext uri="{FF2B5EF4-FFF2-40B4-BE49-F238E27FC236}">
                <a16:creationId xmlns:a16="http://schemas.microsoft.com/office/drawing/2014/main" id="{2BB0373D-ECE1-2C84-4C74-0B3ECC5CFA61}"/>
              </a:ext>
            </a:extLst>
          </p:cNvPr>
          <p:cNvSpPr>
            <a:spLocks noGrp="1" noChangeArrowheads="1"/>
          </p:cNvSpPr>
          <p:nvPr>
            <p:ph type="body" idx="1"/>
          </p:nvPr>
        </p:nvSpPr>
        <p:spPr/>
        <p:txBody>
          <a:bodyPr/>
          <a:lstStyle/>
          <a:p>
            <a:r>
              <a:rPr lang="en-US" altLang="en-US"/>
              <a:t>PNAS authors provide class designations</a:t>
            </a:r>
          </a:p>
          <a:p>
            <a:pPr lvl="1"/>
            <a:r>
              <a:rPr lang="en-US" altLang="en-US"/>
              <a:t>major: Biological, Physical, Social Sciences</a:t>
            </a:r>
          </a:p>
          <a:p>
            <a:pPr lvl="1"/>
            <a:r>
              <a:rPr lang="en-US" altLang="en-US"/>
              <a:t>minor: 33 separate disciplines*</a:t>
            </a:r>
          </a:p>
          <a:p>
            <a:r>
              <a:rPr lang="en-US" altLang="en-US"/>
              <a:t>Find topics diagnostic of classes</a:t>
            </a:r>
          </a:p>
          <a:p>
            <a:pPr lvl="1"/>
            <a:r>
              <a:rPr lang="en-US" altLang="en-US"/>
              <a:t>validate “reality” of classes</a:t>
            </a:r>
          </a:p>
          <a:p>
            <a:pPr lvl="1"/>
            <a:r>
              <a:rPr lang="en-US" altLang="en-US"/>
              <a:t>show topics pick out meaningful structure (classes, and the the relations between them)</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6" name="Picture 2">
            <a:extLst>
              <a:ext uri="{FF2B5EF4-FFF2-40B4-BE49-F238E27FC236}">
                <a16:creationId xmlns:a16="http://schemas.microsoft.com/office/drawing/2014/main" id="{F3ECEFCA-EBDC-31C7-4877-1F76DDC003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0643" r="14900"/>
          <a:stretch>
            <a:fillRect/>
          </a:stretch>
        </p:blipFill>
        <p:spPr bwMode="auto">
          <a:xfrm>
            <a:off x="1582738" y="-76200"/>
            <a:ext cx="7789862" cy="711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0" name="Picture 2">
            <a:extLst>
              <a:ext uri="{FF2B5EF4-FFF2-40B4-BE49-F238E27FC236}">
                <a16:creationId xmlns:a16="http://schemas.microsoft.com/office/drawing/2014/main" id="{488B995A-EEF4-7B45-AEB0-28E20FFDE8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0643" r="14900"/>
          <a:stretch>
            <a:fillRect/>
          </a:stretch>
        </p:blipFill>
        <p:spPr bwMode="auto">
          <a:xfrm>
            <a:off x="1582738" y="-76200"/>
            <a:ext cx="7789862" cy="711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891" name="Text Box 3">
            <a:extLst>
              <a:ext uri="{FF2B5EF4-FFF2-40B4-BE49-F238E27FC236}">
                <a16:creationId xmlns:a16="http://schemas.microsoft.com/office/drawing/2014/main" id="{7244A358-B936-96D7-5449-CCD6A5AE178F}"/>
              </a:ext>
            </a:extLst>
          </p:cNvPr>
          <p:cNvSpPr txBox="1">
            <a:spLocks noChangeArrowheads="1"/>
          </p:cNvSpPr>
          <p:nvPr/>
        </p:nvSpPr>
        <p:spPr bwMode="auto">
          <a:xfrm>
            <a:off x="9103337" y="1295400"/>
            <a:ext cx="1317990" cy="3970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en-US" sz="1200" b="1">
                <a:latin typeface="Times New Roman" panose="02020603050405020304" pitchFamily="18" charset="0"/>
              </a:rPr>
              <a:t>210</a:t>
            </a:r>
            <a:endParaRPr lang="en-US" altLang="en-US" sz="1200">
              <a:latin typeface="Times New Roman" panose="02020603050405020304" pitchFamily="18" charset="0"/>
            </a:endParaRPr>
          </a:p>
          <a:p>
            <a:pPr algn="ctr" eaLnBrk="0" hangingPunct="0"/>
            <a:r>
              <a:rPr lang="en-US" altLang="en-US" sz="1200">
                <a:latin typeface="Times New Roman" panose="02020603050405020304" pitchFamily="18" charset="0"/>
              </a:rPr>
              <a:t>SYNAPTIC</a:t>
            </a:r>
          </a:p>
          <a:p>
            <a:pPr algn="ctr" eaLnBrk="0" hangingPunct="0"/>
            <a:r>
              <a:rPr lang="en-US" altLang="en-US" sz="1200">
                <a:latin typeface="Times New Roman" panose="02020603050405020304" pitchFamily="18" charset="0"/>
              </a:rPr>
              <a:t>NEURONS</a:t>
            </a:r>
          </a:p>
          <a:p>
            <a:pPr algn="ctr" eaLnBrk="0" hangingPunct="0"/>
            <a:r>
              <a:rPr lang="en-US" altLang="en-US" sz="1200">
                <a:latin typeface="Times New Roman" panose="02020603050405020304" pitchFamily="18" charset="0"/>
              </a:rPr>
              <a:t>POSTSYNAPTIC</a:t>
            </a:r>
          </a:p>
          <a:p>
            <a:pPr algn="ctr" eaLnBrk="0" hangingPunct="0"/>
            <a:r>
              <a:rPr lang="en-US" altLang="en-US" sz="1200">
                <a:latin typeface="Times New Roman" panose="02020603050405020304" pitchFamily="18" charset="0"/>
              </a:rPr>
              <a:t>HIPPOCAMPAL</a:t>
            </a:r>
          </a:p>
          <a:p>
            <a:pPr algn="ctr" eaLnBrk="0" hangingPunct="0"/>
            <a:r>
              <a:rPr lang="en-US" altLang="en-US" sz="1200">
                <a:latin typeface="Times New Roman" panose="02020603050405020304" pitchFamily="18" charset="0"/>
              </a:rPr>
              <a:t>SYNAPSES</a:t>
            </a:r>
          </a:p>
          <a:p>
            <a:pPr algn="ctr" eaLnBrk="0" hangingPunct="0"/>
            <a:r>
              <a:rPr lang="en-US" altLang="en-US" sz="1200">
                <a:latin typeface="Times New Roman" panose="02020603050405020304" pitchFamily="18" charset="0"/>
              </a:rPr>
              <a:t>LTP</a:t>
            </a:r>
          </a:p>
          <a:p>
            <a:pPr algn="ctr" eaLnBrk="0" hangingPunct="0"/>
            <a:r>
              <a:rPr lang="en-US" altLang="en-US" sz="1200">
                <a:latin typeface="Times New Roman" panose="02020603050405020304" pitchFamily="18" charset="0"/>
              </a:rPr>
              <a:t>PRESYNAPTIC</a:t>
            </a:r>
          </a:p>
          <a:p>
            <a:pPr algn="ctr" eaLnBrk="0" hangingPunct="0"/>
            <a:r>
              <a:rPr lang="en-US" altLang="en-US" sz="1200">
                <a:latin typeface="Times New Roman" panose="02020603050405020304" pitchFamily="18" charset="0"/>
              </a:rPr>
              <a:t>TRANSMISSION</a:t>
            </a:r>
          </a:p>
          <a:p>
            <a:pPr algn="ctr" eaLnBrk="0" hangingPunct="0"/>
            <a:r>
              <a:rPr lang="en-US" altLang="en-US" sz="1200">
                <a:latin typeface="Times New Roman" panose="02020603050405020304" pitchFamily="18" charset="0"/>
              </a:rPr>
              <a:t>POTENTIATION</a:t>
            </a:r>
          </a:p>
          <a:p>
            <a:pPr algn="ctr" eaLnBrk="0" hangingPunct="0"/>
            <a:r>
              <a:rPr lang="en-US" altLang="en-US" sz="1200">
                <a:latin typeface="Times New Roman" panose="02020603050405020304" pitchFamily="18" charset="0"/>
              </a:rPr>
              <a:t>PLASTICITY</a:t>
            </a:r>
          </a:p>
          <a:p>
            <a:pPr algn="ctr" eaLnBrk="0" hangingPunct="0"/>
            <a:r>
              <a:rPr lang="en-US" altLang="en-US" sz="1200">
                <a:latin typeface="Times New Roman" panose="02020603050405020304" pitchFamily="18" charset="0"/>
              </a:rPr>
              <a:t>EXCITATORY</a:t>
            </a:r>
          </a:p>
          <a:p>
            <a:pPr algn="ctr" eaLnBrk="0" hangingPunct="0"/>
            <a:r>
              <a:rPr lang="en-US" altLang="en-US" sz="1200">
                <a:latin typeface="Times New Roman" panose="02020603050405020304" pitchFamily="18" charset="0"/>
              </a:rPr>
              <a:t>RELEASE</a:t>
            </a:r>
          </a:p>
          <a:p>
            <a:pPr algn="ctr" eaLnBrk="0" hangingPunct="0"/>
            <a:r>
              <a:rPr lang="en-US" altLang="en-US" sz="1200">
                <a:latin typeface="Times New Roman" panose="02020603050405020304" pitchFamily="18" charset="0"/>
              </a:rPr>
              <a:t>DENDRITIC</a:t>
            </a:r>
          </a:p>
          <a:p>
            <a:pPr algn="ctr" eaLnBrk="0" hangingPunct="0"/>
            <a:r>
              <a:rPr lang="en-US" altLang="en-US" sz="1200">
                <a:latin typeface="Times New Roman" panose="02020603050405020304" pitchFamily="18" charset="0"/>
              </a:rPr>
              <a:t>PYRAMIDAL</a:t>
            </a:r>
          </a:p>
          <a:p>
            <a:pPr algn="ctr" eaLnBrk="0" hangingPunct="0"/>
            <a:r>
              <a:rPr lang="en-US" altLang="en-US" sz="1200">
                <a:latin typeface="Times New Roman" panose="02020603050405020304" pitchFamily="18" charset="0"/>
              </a:rPr>
              <a:t>HIPPOCAMPUS</a:t>
            </a:r>
          </a:p>
          <a:p>
            <a:pPr algn="ctr" eaLnBrk="0" hangingPunct="0"/>
            <a:r>
              <a:rPr lang="en-US" altLang="en-US" sz="1200">
                <a:latin typeface="Times New Roman" panose="02020603050405020304" pitchFamily="18" charset="0"/>
              </a:rPr>
              <a:t>DENDRITES</a:t>
            </a:r>
          </a:p>
          <a:p>
            <a:pPr algn="ctr" eaLnBrk="0" hangingPunct="0"/>
            <a:r>
              <a:rPr lang="en-US" altLang="en-US" sz="1200">
                <a:latin typeface="Times New Roman" panose="02020603050405020304" pitchFamily="18" charset="0"/>
              </a:rPr>
              <a:t>CA1</a:t>
            </a:r>
          </a:p>
          <a:p>
            <a:pPr algn="ctr" eaLnBrk="0" hangingPunct="0"/>
            <a:r>
              <a:rPr lang="en-US" altLang="en-US" sz="1200">
                <a:latin typeface="Times New Roman" panose="02020603050405020304" pitchFamily="18" charset="0"/>
              </a:rPr>
              <a:t>STIMULATION</a:t>
            </a:r>
          </a:p>
          <a:p>
            <a:pPr algn="ctr" eaLnBrk="0" hangingPunct="0"/>
            <a:r>
              <a:rPr lang="en-US" altLang="en-US" sz="1200">
                <a:latin typeface="Times New Roman" panose="02020603050405020304" pitchFamily="18" charset="0"/>
              </a:rPr>
              <a:t>TERMINALS</a:t>
            </a:r>
          </a:p>
          <a:p>
            <a:pPr algn="ctr" eaLnBrk="0" hangingPunct="0"/>
            <a:r>
              <a:rPr lang="en-US" altLang="en-US" sz="1200">
                <a:latin typeface="Times New Roman" panose="02020603050405020304" pitchFamily="18" charset="0"/>
              </a:rPr>
              <a:t>SYNAPSE</a:t>
            </a:r>
          </a:p>
        </p:txBody>
      </p:sp>
      <p:sp>
        <p:nvSpPr>
          <p:cNvPr id="37892" name="Rectangle 4">
            <a:extLst>
              <a:ext uri="{FF2B5EF4-FFF2-40B4-BE49-F238E27FC236}">
                <a16:creationId xmlns:a16="http://schemas.microsoft.com/office/drawing/2014/main" id="{BD2CC967-556B-FD7D-C827-A817487A6FE4}"/>
              </a:ext>
            </a:extLst>
          </p:cNvPr>
          <p:cNvSpPr>
            <a:spLocks noChangeArrowheads="1"/>
          </p:cNvSpPr>
          <p:nvPr/>
        </p:nvSpPr>
        <p:spPr bwMode="auto">
          <a:xfrm>
            <a:off x="5299075" y="363538"/>
            <a:ext cx="228600" cy="6019800"/>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4" name="Picture 2">
            <a:extLst>
              <a:ext uri="{FF2B5EF4-FFF2-40B4-BE49-F238E27FC236}">
                <a16:creationId xmlns:a16="http://schemas.microsoft.com/office/drawing/2014/main" id="{A04ED2A9-BBEB-4C30-DACC-B541DF2CD0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0643" r="14900"/>
          <a:stretch>
            <a:fillRect/>
          </a:stretch>
        </p:blipFill>
        <p:spPr bwMode="auto">
          <a:xfrm>
            <a:off x="1582738" y="-76200"/>
            <a:ext cx="7789862" cy="711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15" name="Text Box 3">
            <a:extLst>
              <a:ext uri="{FF2B5EF4-FFF2-40B4-BE49-F238E27FC236}">
                <a16:creationId xmlns:a16="http://schemas.microsoft.com/office/drawing/2014/main" id="{94AC8334-746C-5CFE-0D9F-381AE42BA599}"/>
              </a:ext>
            </a:extLst>
          </p:cNvPr>
          <p:cNvSpPr txBox="1">
            <a:spLocks noChangeArrowheads="1"/>
          </p:cNvSpPr>
          <p:nvPr/>
        </p:nvSpPr>
        <p:spPr bwMode="auto">
          <a:xfrm>
            <a:off x="8866101" y="1295400"/>
            <a:ext cx="1790875" cy="41549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en-US" sz="1200" b="1">
                <a:latin typeface="Times New Roman" panose="02020603050405020304" pitchFamily="18" charset="0"/>
              </a:rPr>
              <a:t>201</a:t>
            </a:r>
            <a:endParaRPr lang="en-US" altLang="en-US" sz="1200">
              <a:latin typeface="Times New Roman" panose="02020603050405020304" pitchFamily="18" charset="0"/>
            </a:endParaRPr>
          </a:p>
          <a:p>
            <a:pPr algn="ctr" eaLnBrk="0" hangingPunct="0"/>
            <a:r>
              <a:rPr lang="en-US" altLang="en-US" sz="1200">
                <a:latin typeface="Times New Roman" panose="02020603050405020304" pitchFamily="18" charset="0"/>
              </a:rPr>
              <a:t>RESISTANCE</a:t>
            </a:r>
          </a:p>
          <a:p>
            <a:pPr algn="ctr" eaLnBrk="0" hangingPunct="0"/>
            <a:r>
              <a:rPr lang="en-US" altLang="en-US" sz="1200">
                <a:latin typeface="Times New Roman" panose="02020603050405020304" pitchFamily="18" charset="0"/>
              </a:rPr>
              <a:t>RESISTANT</a:t>
            </a:r>
          </a:p>
          <a:p>
            <a:pPr algn="ctr" eaLnBrk="0" hangingPunct="0"/>
            <a:r>
              <a:rPr lang="en-US" altLang="en-US" sz="1200">
                <a:latin typeface="Times New Roman" panose="02020603050405020304" pitchFamily="18" charset="0"/>
              </a:rPr>
              <a:t>DRUG</a:t>
            </a:r>
          </a:p>
          <a:p>
            <a:pPr algn="ctr" eaLnBrk="0" hangingPunct="0"/>
            <a:r>
              <a:rPr lang="en-US" altLang="en-US" sz="1200">
                <a:latin typeface="Times New Roman" panose="02020603050405020304" pitchFamily="18" charset="0"/>
              </a:rPr>
              <a:t>DRUGS</a:t>
            </a:r>
          </a:p>
          <a:p>
            <a:pPr algn="ctr" eaLnBrk="0" hangingPunct="0"/>
            <a:r>
              <a:rPr lang="en-US" altLang="en-US" sz="1200">
                <a:latin typeface="Times New Roman" panose="02020603050405020304" pitchFamily="18" charset="0"/>
              </a:rPr>
              <a:t>SENSITIVE</a:t>
            </a:r>
          </a:p>
          <a:p>
            <a:pPr algn="ctr" eaLnBrk="0" hangingPunct="0"/>
            <a:r>
              <a:rPr lang="en-US" altLang="en-US" sz="1200">
                <a:latin typeface="Times New Roman" panose="02020603050405020304" pitchFamily="18" charset="0"/>
              </a:rPr>
              <a:t>MDR</a:t>
            </a:r>
          </a:p>
          <a:p>
            <a:pPr algn="ctr" eaLnBrk="0" hangingPunct="0"/>
            <a:r>
              <a:rPr lang="en-US" altLang="en-US" sz="1200">
                <a:latin typeface="Times New Roman" panose="02020603050405020304" pitchFamily="18" charset="0"/>
              </a:rPr>
              <a:t>MULTIDRUG</a:t>
            </a:r>
          </a:p>
          <a:p>
            <a:pPr algn="ctr" eaLnBrk="0" hangingPunct="0"/>
            <a:r>
              <a:rPr lang="en-US" altLang="en-US" sz="1200">
                <a:latin typeface="Times New Roman" panose="02020603050405020304" pitchFamily="18" charset="0"/>
              </a:rPr>
              <a:t>SUSCEPTIBLE</a:t>
            </a:r>
          </a:p>
          <a:p>
            <a:pPr algn="ctr" eaLnBrk="0" hangingPunct="0"/>
            <a:r>
              <a:rPr lang="en-US" altLang="en-US" sz="1200">
                <a:latin typeface="Times New Roman" panose="02020603050405020304" pitchFamily="18" charset="0"/>
              </a:rPr>
              <a:t>SELECTED</a:t>
            </a:r>
          </a:p>
          <a:p>
            <a:pPr algn="ctr" eaLnBrk="0" hangingPunct="0"/>
            <a:r>
              <a:rPr lang="en-US" altLang="en-US" sz="1200">
                <a:latin typeface="Times New Roman" panose="02020603050405020304" pitchFamily="18" charset="0"/>
              </a:rPr>
              <a:t>GLYCOPROTEIN</a:t>
            </a:r>
          </a:p>
          <a:p>
            <a:pPr algn="ctr" eaLnBrk="0" hangingPunct="0"/>
            <a:r>
              <a:rPr lang="en-US" altLang="en-US" sz="1200">
                <a:latin typeface="Times New Roman" panose="02020603050405020304" pitchFamily="18" charset="0"/>
              </a:rPr>
              <a:t>SENSITIVITY</a:t>
            </a:r>
          </a:p>
          <a:p>
            <a:pPr algn="ctr" eaLnBrk="0" hangingPunct="0"/>
            <a:r>
              <a:rPr lang="en-US" altLang="en-US" sz="1200">
                <a:latin typeface="Times New Roman" panose="02020603050405020304" pitchFamily="18" charset="0"/>
              </a:rPr>
              <a:t>PGP</a:t>
            </a:r>
          </a:p>
          <a:p>
            <a:pPr algn="ctr" eaLnBrk="0" hangingPunct="0"/>
            <a:r>
              <a:rPr lang="en-US" altLang="en-US" sz="1200">
                <a:latin typeface="Times New Roman" panose="02020603050405020304" pitchFamily="18" charset="0"/>
              </a:rPr>
              <a:t>AGENTS</a:t>
            </a:r>
          </a:p>
          <a:p>
            <a:pPr algn="ctr" eaLnBrk="0" hangingPunct="0"/>
            <a:r>
              <a:rPr lang="en-US" altLang="en-US" sz="1200">
                <a:latin typeface="Times New Roman" panose="02020603050405020304" pitchFamily="18" charset="0"/>
              </a:rPr>
              <a:t>CONFERS</a:t>
            </a:r>
          </a:p>
          <a:p>
            <a:pPr algn="ctr" eaLnBrk="0" hangingPunct="0"/>
            <a:r>
              <a:rPr lang="en-US" altLang="en-US" sz="1200">
                <a:latin typeface="Times New Roman" panose="02020603050405020304" pitchFamily="18" charset="0"/>
              </a:rPr>
              <a:t>MDR1</a:t>
            </a:r>
          </a:p>
          <a:p>
            <a:pPr algn="ctr" eaLnBrk="0" hangingPunct="0"/>
            <a:r>
              <a:rPr lang="en-US" altLang="en-US" sz="1200">
                <a:latin typeface="Times New Roman" panose="02020603050405020304" pitchFamily="18" charset="0"/>
              </a:rPr>
              <a:t>CYTOTOXIC</a:t>
            </a:r>
          </a:p>
          <a:p>
            <a:pPr algn="ctr" eaLnBrk="0" hangingPunct="0"/>
            <a:r>
              <a:rPr lang="en-US" altLang="en-US" sz="1200">
                <a:latin typeface="Times New Roman" panose="02020603050405020304" pitchFamily="18" charset="0"/>
              </a:rPr>
              <a:t>CONFERRED</a:t>
            </a:r>
          </a:p>
          <a:p>
            <a:pPr algn="ctr" eaLnBrk="0" hangingPunct="0"/>
            <a:r>
              <a:rPr lang="en-US" altLang="en-US" sz="1200">
                <a:latin typeface="Times New Roman" panose="02020603050405020304" pitchFamily="18" charset="0"/>
              </a:rPr>
              <a:t>CHEMOTHERAPEUTIC</a:t>
            </a:r>
          </a:p>
          <a:p>
            <a:pPr algn="ctr" eaLnBrk="0" hangingPunct="0"/>
            <a:r>
              <a:rPr lang="en-US" altLang="en-US" sz="1200">
                <a:latin typeface="Times New Roman" panose="02020603050405020304" pitchFamily="18" charset="0"/>
              </a:rPr>
              <a:t>EFFLUX</a:t>
            </a:r>
          </a:p>
          <a:p>
            <a:pPr algn="ctr" eaLnBrk="0" hangingPunct="0"/>
            <a:r>
              <a:rPr lang="en-US" altLang="en-US" sz="1200">
                <a:latin typeface="Times New Roman" panose="02020603050405020304" pitchFamily="18" charset="0"/>
              </a:rPr>
              <a:t>INCREASED</a:t>
            </a:r>
          </a:p>
          <a:p>
            <a:pPr algn="ctr" eaLnBrk="0" hangingPunct="0"/>
            <a:endParaRPr lang="en-US" altLang="en-US" sz="1200">
              <a:latin typeface="Times New Roman" panose="02020603050405020304" pitchFamily="18" charset="0"/>
            </a:endParaRPr>
          </a:p>
        </p:txBody>
      </p:sp>
      <p:sp>
        <p:nvSpPr>
          <p:cNvPr id="38916" name="Rectangle 4">
            <a:extLst>
              <a:ext uri="{FF2B5EF4-FFF2-40B4-BE49-F238E27FC236}">
                <a16:creationId xmlns:a16="http://schemas.microsoft.com/office/drawing/2014/main" id="{3D229705-672D-70A1-B792-9D26756C4A7F}"/>
              </a:ext>
            </a:extLst>
          </p:cNvPr>
          <p:cNvSpPr>
            <a:spLocks noChangeArrowheads="1"/>
          </p:cNvSpPr>
          <p:nvPr/>
        </p:nvSpPr>
        <p:spPr bwMode="auto">
          <a:xfrm>
            <a:off x="5494338" y="381000"/>
            <a:ext cx="228600" cy="6019800"/>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8" name="Picture 2">
            <a:extLst>
              <a:ext uri="{FF2B5EF4-FFF2-40B4-BE49-F238E27FC236}">
                <a16:creationId xmlns:a16="http://schemas.microsoft.com/office/drawing/2014/main" id="{6CF87E18-6272-B66D-9BFC-1B9723793A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0643" r="14900"/>
          <a:stretch>
            <a:fillRect/>
          </a:stretch>
        </p:blipFill>
        <p:spPr bwMode="auto">
          <a:xfrm>
            <a:off x="1582738" y="-76200"/>
            <a:ext cx="7789862" cy="711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39" name="Text Box 3">
            <a:extLst>
              <a:ext uri="{FF2B5EF4-FFF2-40B4-BE49-F238E27FC236}">
                <a16:creationId xmlns:a16="http://schemas.microsoft.com/office/drawing/2014/main" id="{86D17379-356D-9346-D4F6-6394829BCDA3}"/>
              </a:ext>
            </a:extLst>
          </p:cNvPr>
          <p:cNvSpPr txBox="1">
            <a:spLocks noChangeArrowheads="1"/>
          </p:cNvSpPr>
          <p:nvPr/>
        </p:nvSpPr>
        <p:spPr bwMode="auto">
          <a:xfrm>
            <a:off x="9067502" y="1295400"/>
            <a:ext cx="1388072" cy="3970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en-US" sz="1200" b="1">
                <a:latin typeface="Times New Roman" panose="02020603050405020304" pitchFamily="18" charset="0"/>
              </a:rPr>
              <a:t>280</a:t>
            </a:r>
            <a:endParaRPr lang="en-US" altLang="en-US" sz="1200">
              <a:latin typeface="Times New Roman" panose="02020603050405020304" pitchFamily="18" charset="0"/>
            </a:endParaRPr>
          </a:p>
          <a:p>
            <a:pPr algn="ctr" eaLnBrk="0" hangingPunct="0"/>
            <a:r>
              <a:rPr lang="en-US" altLang="en-US" sz="1200">
                <a:latin typeface="Times New Roman" panose="02020603050405020304" pitchFamily="18" charset="0"/>
              </a:rPr>
              <a:t>SPECIES</a:t>
            </a:r>
          </a:p>
          <a:p>
            <a:pPr algn="ctr" eaLnBrk="0" hangingPunct="0"/>
            <a:r>
              <a:rPr lang="en-US" altLang="en-US" sz="1200">
                <a:latin typeface="Times New Roman" panose="02020603050405020304" pitchFamily="18" charset="0"/>
              </a:rPr>
              <a:t>SELECTION</a:t>
            </a:r>
          </a:p>
          <a:p>
            <a:pPr algn="ctr" eaLnBrk="0" hangingPunct="0"/>
            <a:r>
              <a:rPr lang="en-US" altLang="en-US" sz="1200">
                <a:latin typeface="Times New Roman" panose="02020603050405020304" pitchFamily="18" charset="0"/>
              </a:rPr>
              <a:t>EVOLUTION</a:t>
            </a:r>
          </a:p>
          <a:p>
            <a:pPr algn="ctr" eaLnBrk="0" hangingPunct="0"/>
            <a:r>
              <a:rPr lang="en-US" altLang="en-US" sz="1200">
                <a:latin typeface="Times New Roman" panose="02020603050405020304" pitchFamily="18" charset="0"/>
              </a:rPr>
              <a:t>GENETIC</a:t>
            </a:r>
          </a:p>
          <a:p>
            <a:pPr algn="ctr" eaLnBrk="0" hangingPunct="0"/>
            <a:r>
              <a:rPr lang="en-US" altLang="en-US" sz="1200">
                <a:latin typeface="Times New Roman" panose="02020603050405020304" pitchFamily="18" charset="0"/>
              </a:rPr>
              <a:t>POPULATIONS</a:t>
            </a:r>
          </a:p>
          <a:p>
            <a:pPr algn="ctr" eaLnBrk="0" hangingPunct="0"/>
            <a:r>
              <a:rPr lang="en-US" altLang="en-US" sz="1200">
                <a:latin typeface="Times New Roman" panose="02020603050405020304" pitchFamily="18" charset="0"/>
              </a:rPr>
              <a:t>POPULATION</a:t>
            </a:r>
          </a:p>
          <a:p>
            <a:pPr algn="ctr" eaLnBrk="0" hangingPunct="0"/>
            <a:r>
              <a:rPr lang="en-US" altLang="en-US" sz="1200">
                <a:latin typeface="Times New Roman" panose="02020603050405020304" pitchFamily="18" charset="0"/>
              </a:rPr>
              <a:t>VARIATION</a:t>
            </a:r>
          </a:p>
          <a:p>
            <a:pPr algn="ctr" eaLnBrk="0" hangingPunct="0"/>
            <a:r>
              <a:rPr lang="en-US" altLang="en-US" sz="1200">
                <a:latin typeface="Times New Roman" panose="02020603050405020304" pitchFamily="18" charset="0"/>
              </a:rPr>
              <a:t>NATURAL</a:t>
            </a:r>
          </a:p>
          <a:p>
            <a:pPr algn="ctr" eaLnBrk="0" hangingPunct="0"/>
            <a:r>
              <a:rPr lang="en-US" altLang="en-US" sz="1200">
                <a:latin typeface="Times New Roman" panose="02020603050405020304" pitchFamily="18" charset="0"/>
              </a:rPr>
              <a:t>EVOLUTIONARY</a:t>
            </a:r>
          </a:p>
          <a:p>
            <a:pPr algn="ctr" eaLnBrk="0" hangingPunct="0"/>
            <a:r>
              <a:rPr lang="en-US" altLang="en-US" sz="1200">
                <a:latin typeface="Times New Roman" panose="02020603050405020304" pitchFamily="18" charset="0"/>
              </a:rPr>
              <a:t>FITNESS</a:t>
            </a:r>
          </a:p>
          <a:p>
            <a:pPr algn="ctr" eaLnBrk="0" hangingPunct="0"/>
            <a:r>
              <a:rPr lang="en-US" altLang="en-US" sz="1200">
                <a:latin typeface="Times New Roman" panose="02020603050405020304" pitchFamily="18" charset="0"/>
              </a:rPr>
              <a:t>ADAPTIVE</a:t>
            </a:r>
          </a:p>
          <a:p>
            <a:pPr algn="ctr" eaLnBrk="0" hangingPunct="0"/>
            <a:r>
              <a:rPr lang="en-US" altLang="en-US" sz="1200">
                <a:latin typeface="Times New Roman" panose="02020603050405020304" pitchFamily="18" charset="0"/>
              </a:rPr>
              <a:t>RATES</a:t>
            </a:r>
          </a:p>
          <a:p>
            <a:pPr algn="ctr" eaLnBrk="0" hangingPunct="0"/>
            <a:r>
              <a:rPr lang="en-US" altLang="en-US" sz="1200">
                <a:latin typeface="Times New Roman" panose="02020603050405020304" pitchFamily="18" charset="0"/>
              </a:rPr>
              <a:t>THEORY</a:t>
            </a:r>
          </a:p>
          <a:p>
            <a:pPr algn="ctr" eaLnBrk="0" hangingPunct="0"/>
            <a:r>
              <a:rPr lang="en-US" altLang="en-US" sz="1200">
                <a:latin typeface="Times New Roman" panose="02020603050405020304" pitchFamily="18" charset="0"/>
              </a:rPr>
              <a:t>TRAITS</a:t>
            </a:r>
          </a:p>
          <a:p>
            <a:pPr algn="ctr" eaLnBrk="0" hangingPunct="0"/>
            <a:r>
              <a:rPr lang="en-US" altLang="en-US" sz="1200">
                <a:latin typeface="Times New Roman" panose="02020603050405020304" pitchFamily="18" charset="0"/>
              </a:rPr>
              <a:t>DIVERSITY</a:t>
            </a:r>
          </a:p>
          <a:p>
            <a:pPr algn="ctr" eaLnBrk="0" hangingPunct="0"/>
            <a:r>
              <a:rPr lang="en-US" altLang="en-US" sz="1200">
                <a:latin typeface="Times New Roman" panose="02020603050405020304" pitchFamily="18" charset="0"/>
              </a:rPr>
              <a:t>EXPECTED</a:t>
            </a:r>
          </a:p>
          <a:p>
            <a:pPr algn="ctr" eaLnBrk="0" hangingPunct="0"/>
            <a:r>
              <a:rPr lang="en-US" altLang="en-US" sz="1200">
                <a:latin typeface="Times New Roman" panose="02020603050405020304" pitchFamily="18" charset="0"/>
              </a:rPr>
              <a:t>NEUTRAL</a:t>
            </a:r>
          </a:p>
          <a:p>
            <a:pPr algn="ctr" eaLnBrk="0" hangingPunct="0"/>
            <a:r>
              <a:rPr lang="en-US" altLang="en-US" sz="1200">
                <a:latin typeface="Times New Roman" panose="02020603050405020304" pitchFamily="18" charset="0"/>
              </a:rPr>
              <a:t>EVOLVED</a:t>
            </a:r>
          </a:p>
          <a:p>
            <a:pPr algn="ctr" eaLnBrk="0" hangingPunct="0"/>
            <a:r>
              <a:rPr lang="en-US" altLang="en-US" sz="1200">
                <a:latin typeface="Times New Roman" panose="02020603050405020304" pitchFamily="18" charset="0"/>
              </a:rPr>
              <a:t>COMPETITION</a:t>
            </a:r>
          </a:p>
          <a:p>
            <a:pPr algn="ctr" eaLnBrk="0" hangingPunct="0"/>
            <a:r>
              <a:rPr lang="en-US" altLang="en-US" sz="1200">
                <a:latin typeface="Times New Roman" panose="02020603050405020304" pitchFamily="18" charset="0"/>
              </a:rPr>
              <a:t>HISTORY</a:t>
            </a:r>
          </a:p>
        </p:txBody>
      </p:sp>
      <p:sp>
        <p:nvSpPr>
          <p:cNvPr id="39940" name="Rectangle 4">
            <a:extLst>
              <a:ext uri="{FF2B5EF4-FFF2-40B4-BE49-F238E27FC236}">
                <a16:creationId xmlns:a16="http://schemas.microsoft.com/office/drawing/2014/main" id="{AEA9EFBD-FCA8-CFD2-DC5B-97BBB05C4E37}"/>
              </a:ext>
            </a:extLst>
          </p:cNvPr>
          <p:cNvSpPr>
            <a:spLocks noChangeArrowheads="1"/>
          </p:cNvSpPr>
          <p:nvPr/>
        </p:nvSpPr>
        <p:spPr bwMode="auto">
          <a:xfrm>
            <a:off x="6042025" y="363538"/>
            <a:ext cx="228600" cy="6019800"/>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9941" name="Rectangle 5">
            <a:extLst>
              <a:ext uri="{FF2B5EF4-FFF2-40B4-BE49-F238E27FC236}">
                <a16:creationId xmlns:a16="http://schemas.microsoft.com/office/drawing/2014/main" id="{A4360AD3-83C0-5B92-55A4-715B979B9EA8}"/>
              </a:ext>
            </a:extLst>
          </p:cNvPr>
          <p:cNvSpPr>
            <a:spLocks noChangeArrowheads="1"/>
          </p:cNvSpPr>
          <p:nvPr/>
        </p:nvSpPr>
        <p:spPr bwMode="auto">
          <a:xfrm>
            <a:off x="4418013" y="381000"/>
            <a:ext cx="228600" cy="6019800"/>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2" name="Picture 2">
            <a:extLst>
              <a:ext uri="{FF2B5EF4-FFF2-40B4-BE49-F238E27FC236}">
                <a16:creationId xmlns:a16="http://schemas.microsoft.com/office/drawing/2014/main" id="{59E51575-F594-9A00-1DE7-D44111070D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0643" r="14900"/>
          <a:stretch>
            <a:fillRect/>
          </a:stretch>
        </p:blipFill>
        <p:spPr bwMode="auto">
          <a:xfrm>
            <a:off x="1582738" y="-76200"/>
            <a:ext cx="7789862" cy="711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63" name="Text Box 3">
            <a:extLst>
              <a:ext uri="{FF2B5EF4-FFF2-40B4-BE49-F238E27FC236}">
                <a16:creationId xmlns:a16="http://schemas.microsoft.com/office/drawing/2014/main" id="{69738BD1-72A3-C787-9695-99FBF9B63E1F}"/>
              </a:ext>
            </a:extLst>
          </p:cNvPr>
          <p:cNvSpPr txBox="1">
            <a:spLocks noChangeArrowheads="1"/>
          </p:cNvSpPr>
          <p:nvPr/>
        </p:nvSpPr>
        <p:spPr bwMode="auto">
          <a:xfrm>
            <a:off x="9130364" y="1295400"/>
            <a:ext cx="1263936" cy="3970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en-US" sz="1200" b="1">
                <a:latin typeface="Times New Roman" panose="02020603050405020304" pitchFamily="18" charset="0"/>
              </a:rPr>
              <a:t>222</a:t>
            </a:r>
            <a:endParaRPr lang="en-US" altLang="en-US" sz="1200">
              <a:latin typeface="Times New Roman" panose="02020603050405020304" pitchFamily="18" charset="0"/>
            </a:endParaRPr>
          </a:p>
          <a:p>
            <a:pPr algn="ctr" eaLnBrk="0" hangingPunct="0"/>
            <a:r>
              <a:rPr lang="en-US" altLang="en-US" sz="1200">
                <a:latin typeface="Times New Roman" panose="02020603050405020304" pitchFamily="18" charset="0"/>
              </a:rPr>
              <a:t>CORTEX</a:t>
            </a:r>
          </a:p>
          <a:p>
            <a:pPr algn="ctr" eaLnBrk="0" hangingPunct="0"/>
            <a:r>
              <a:rPr lang="en-US" altLang="en-US" sz="1200">
                <a:latin typeface="Times New Roman" panose="02020603050405020304" pitchFamily="18" charset="0"/>
              </a:rPr>
              <a:t>BRAIN</a:t>
            </a:r>
          </a:p>
          <a:p>
            <a:pPr algn="ctr" eaLnBrk="0" hangingPunct="0"/>
            <a:r>
              <a:rPr lang="en-US" altLang="en-US" sz="1200">
                <a:latin typeface="Times New Roman" panose="02020603050405020304" pitchFamily="18" charset="0"/>
              </a:rPr>
              <a:t>SUBJECTS</a:t>
            </a:r>
          </a:p>
          <a:p>
            <a:pPr algn="ctr" eaLnBrk="0" hangingPunct="0"/>
            <a:r>
              <a:rPr lang="en-US" altLang="en-US" sz="1200">
                <a:latin typeface="Times New Roman" panose="02020603050405020304" pitchFamily="18" charset="0"/>
              </a:rPr>
              <a:t>TASK</a:t>
            </a:r>
          </a:p>
          <a:p>
            <a:pPr algn="ctr" eaLnBrk="0" hangingPunct="0"/>
            <a:r>
              <a:rPr lang="en-US" altLang="en-US" sz="1200">
                <a:latin typeface="Times New Roman" panose="02020603050405020304" pitchFamily="18" charset="0"/>
              </a:rPr>
              <a:t>AREAS</a:t>
            </a:r>
          </a:p>
          <a:p>
            <a:pPr algn="ctr" eaLnBrk="0" hangingPunct="0"/>
            <a:r>
              <a:rPr lang="en-US" altLang="en-US" sz="1200">
                <a:latin typeface="Times New Roman" panose="02020603050405020304" pitchFamily="18" charset="0"/>
              </a:rPr>
              <a:t>REGIONS</a:t>
            </a:r>
          </a:p>
          <a:p>
            <a:pPr algn="ctr" eaLnBrk="0" hangingPunct="0"/>
            <a:r>
              <a:rPr lang="en-US" altLang="en-US" sz="1200">
                <a:latin typeface="Times New Roman" panose="02020603050405020304" pitchFamily="18" charset="0"/>
              </a:rPr>
              <a:t>FUNCTIONAL</a:t>
            </a:r>
          </a:p>
          <a:p>
            <a:pPr algn="ctr" eaLnBrk="0" hangingPunct="0"/>
            <a:r>
              <a:rPr lang="en-US" altLang="en-US" sz="1200">
                <a:latin typeface="Times New Roman" panose="02020603050405020304" pitchFamily="18" charset="0"/>
              </a:rPr>
              <a:t>LEFT</a:t>
            </a:r>
          </a:p>
          <a:p>
            <a:pPr algn="ctr" eaLnBrk="0" hangingPunct="0"/>
            <a:r>
              <a:rPr lang="en-US" altLang="en-US" sz="1200">
                <a:latin typeface="Times New Roman" panose="02020603050405020304" pitchFamily="18" charset="0"/>
              </a:rPr>
              <a:t>MEMORY</a:t>
            </a:r>
          </a:p>
          <a:p>
            <a:pPr algn="ctr" eaLnBrk="0" hangingPunct="0"/>
            <a:r>
              <a:rPr lang="en-US" altLang="en-US" sz="1200">
                <a:latin typeface="Times New Roman" panose="02020603050405020304" pitchFamily="18" charset="0"/>
              </a:rPr>
              <a:t>TEMPORAL</a:t>
            </a:r>
          </a:p>
          <a:p>
            <a:pPr algn="ctr" eaLnBrk="0" hangingPunct="0"/>
            <a:r>
              <a:rPr lang="en-US" altLang="en-US" sz="1200">
                <a:latin typeface="Times New Roman" panose="02020603050405020304" pitchFamily="18" charset="0"/>
              </a:rPr>
              <a:t>IMAGING</a:t>
            </a:r>
          </a:p>
          <a:p>
            <a:pPr algn="ctr" eaLnBrk="0" hangingPunct="0"/>
            <a:r>
              <a:rPr lang="en-US" altLang="en-US" sz="1200">
                <a:latin typeface="Times New Roman" panose="02020603050405020304" pitchFamily="18" charset="0"/>
              </a:rPr>
              <a:t>PREFRONTAL</a:t>
            </a:r>
          </a:p>
          <a:p>
            <a:pPr algn="ctr" eaLnBrk="0" hangingPunct="0"/>
            <a:r>
              <a:rPr lang="en-US" altLang="en-US" sz="1200">
                <a:latin typeface="Times New Roman" panose="02020603050405020304" pitchFamily="18" charset="0"/>
              </a:rPr>
              <a:t>CEREBRAL</a:t>
            </a:r>
          </a:p>
          <a:p>
            <a:pPr algn="ctr" eaLnBrk="0" hangingPunct="0"/>
            <a:r>
              <a:rPr lang="en-US" altLang="en-US" sz="1200">
                <a:latin typeface="Times New Roman" panose="02020603050405020304" pitchFamily="18" charset="0"/>
              </a:rPr>
              <a:t>TASKS</a:t>
            </a:r>
          </a:p>
          <a:p>
            <a:pPr algn="ctr" eaLnBrk="0" hangingPunct="0"/>
            <a:r>
              <a:rPr lang="en-US" altLang="en-US" sz="1200">
                <a:latin typeface="Times New Roman" panose="02020603050405020304" pitchFamily="18" charset="0"/>
              </a:rPr>
              <a:t>FRONTAL</a:t>
            </a:r>
          </a:p>
          <a:p>
            <a:pPr algn="ctr" eaLnBrk="0" hangingPunct="0"/>
            <a:r>
              <a:rPr lang="en-US" altLang="en-US" sz="1200">
                <a:latin typeface="Times New Roman" panose="02020603050405020304" pitchFamily="18" charset="0"/>
              </a:rPr>
              <a:t>AREA</a:t>
            </a:r>
          </a:p>
          <a:p>
            <a:pPr algn="ctr" eaLnBrk="0" hangingPunct="0"/>
            <a:r>
              <a:rPr lang="en-US" altLang="en-US" sz="1200">
                <a:latin typeface="Times New Roman" panose="02020603050405020304" pitchFamily="18" charset="0"/>
              </a:rPr>
              <a:t>TOMOGRAPHY</a:t>
            </a:r>
          </a:p>
          <a:p>
            <a:pPr algn="ctr" eaLnBrk="0" hangingPunct="0"/>
            <a:r>
              <a:rPr lang="en-US" altLang="en-US" sz="1200">
                <a:latin typeface="Times New Roman" panose="02020603050405020304" pitchFamily="18" charset="0"/>
              </a:rPr>
              <a:t>EMISSION</a:t>
            </a:r>
          </a:p>
          <a:p>
            <a:pPr algn="ctr" eaLnBrk="0" hangingPunct="0"/>
            <a:r>
              <a:rPr lang="en-US" altLang="en-US" sz="1200">
                <a:latin typeface="Times New Roman" panose="02020603050405020304" pitchFamily="18" charset="0"/>
              </a:rPr>
              <a:t>POSITRON</a:t>
            </a:r>
          </a:p>
          <a:p>
            <a:pPr algn="ctr" eaLnBrk="0" hangingPunct="0"/>
            <a:r>
              <a:rPr lang="en-US" altLang="en-US" sz="1200">
                <a:latin typeface="Times New Roman" panose="02020603050405020304" pitchFamily="18" charset="0"/>
              </a:rPr>
              <a:t>CORTICAL</a:t>
            </a:r>
          </a:p>
        </p:txBody>
      </p:sp>
      <p:sp>
        <p:nvSpPr>
          <p:cNvPr id="40964" name="Rectangle 4">
            <a:extLst>
              <a:ext uri="{FF2B5EF4-FFF2-40B4-BE49-F238E27FC236}">
                <a16:creationId xmlns:a16="http://schemas.microsoft.com/office/drawing/2014/main" id="{A8608708-A282-B70F-CBA7-89EC4C3AF79B}"/>
              </a:ext>
            </a:extLst>
          </p:cNvPr>
          <p:cNvSpPr>
            <a:spLocks noChangeArrowheads="1"/>
          </p:cNvSpPr>
          <p:nvPr/>
        </p:nvSpPr>
        <p:spPr bwMode="auto">
          <a:xfrm>
            <a:off x="6219825" y="363538"/>
            <a:ext cx="228600" cy="6019800"/>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0965" name="Rectangle 5">
            <a:extLst>
              <a:ext uri="{FF2B5EF4-FFF2-40B4-BE49-F238E27FC236}">
                <a16:creationId xmlns:a16="http://schemas.microsoft.com/office/drawing/2014/main" id="{29AC224C-6F8F-8805-C2F9-AD5B74EC7023}"/>
              </a:ext>
            </a:extLst>
          </p:cNvPr>
          <p:cNvSpPr>
            <a:spLocks noChangeArrowheads="1"/>
          </p:cNvSpPr>
          <p:nvPr/>
        </p:nvSpPr>
        <p:spPr bwMode="auto">
          <a:xfrm>
            <a:off x="8383588" y="373063"/>
            <a:ext cx="228600" cy="6019800"/>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picture containing text, newspaper, screenshot&#10;&#10;Description automatically generated">
            <a:extLst>
              <a:ext uri="{FF2B5EF4-FFF2-40B4-BE49-F238E27FC236}">
                <a16:creationId xmlns:a16="http://schemas.microsoft.com/office/drawing/2014/main" id="{E76EDB8C-337D-EB59-CA81-220AA21B0AE9}"/>
              </a:ext>
            </a:extLst>
          </p:cNvPr>
          <p:cNvPicPr>
            <a:picLocks noChangeAspect="1"/>
          </p:cNvPicPr>
          <p:nvPr/>
        </p:nvPicPr>
        <p:blipFill rotWithShape="1">
          <a:blip r:embed="rId2"/>
          <a:srcRect t="19494" b="13153"/>
          <a:stretch/>
        </p:blipFill>
        <p:spPr>
          <a:xfrm>
            <a:off x="20" y="1282"/>
            <a:ext cx="12191980" cy="6856718"/>
          </a:xfrm>
          <a:prstGeom prst="rect">
            <a:avLst/>
          </a:prstGeom>
        </p:spPr>
      </p:pic>
    </p:spTree>
    <p:extLst>
      <p:ext uri="{BB962C8B-B14F-4D97-AF65-F5344CB8AC3E}">
        <p14:creationId xmlns:p14="http://schemas.microsoft.com/office/powerpoint/2010/main" val="10766381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6" name="Picture 2">
            <a:extLst>
              <a:ext uri="{FF2B5EF4-FFF2-40B4-BE49-F238E27FC236}">
                <a16:creationId xmlns:a16="http://schemas.microsoft.com/office/drawing/2014/main" id="{F4214CB9-4E7D-6DD1-01B5-90BC7996A2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0643" r="14900"/>
          <a:stretch>
            <a:fillRect/>
          </a:stretch>
        </p:blipFill>
        <p:spPr bwMode="auto">
          <a:xfrm>
            <a:off x="1582738" y="-76200"/>
            <a:ext cx="7789862" cy="711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987" name="Text Box 3">
            <a:extLst>
              <a:ext uri="{FF2B5EF4-FFF2-40B4-BE49-F238E27FC236}">
                <a16:creationId xmlns:a16="http://schemas.microsoft.com/office/drawing/2014/main" id="{9859326F-6058-CA27-8F4A-1829A911D69D}"/>
              </a:ext>
            </a:extLst>
          </p:cNvPr>
          <p:cNvSpPr txBox="1">
            <a:spLocks noChangeArrowheads="1"/>
          </p:cNvSpPr>
          <p:nvPr/>
        </p:nvSpPr>
        <p:spPr bwMode="auto">
          <a:xfrm>
            <a:off x="9010107" y="1295400"/>
            <a:ext cx="1504451" cy="3970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en-US" sz="1200" b="1">
                <a:latin typeface="Times New Roman" panose="02020603050405020304" pitchFamily="18" charset="0"/>
              </a:rPr>
              <a:t>2</a:t>
            </a:r>
            <a:endParaRPr lang="en-US" altLang="en-US" sz="1200">
              <a:latin typeface="Times New Roman" panose="02020603050405020304" pitchFamily="18" charset="0"/>
            </a:endParaRPr>
          </a:p>
          <a:p>
            <a:pPr algn="ctr" eaLnBrk="0" hangingPunct="0"/>
            <a:r>
              <a:rPr lang="en-US" altLang="en-US" sz="1200">
                <a:latin typeface="Times New Roman" panose="02020603050405020304" pitchFamily="18" charset="0"/>
              </a:rPr>
              <a:t>SPECIES</a:t>
            </a:r>
          </a:p>
          <a:p>
            <a:pPr algn="ctr" eaLnBrk="0" hangingPunct="0"/>
            <a:r>
              <a:rPr lang="en-US" altLang="en-US" sz="1200">
                <a:latin typeface="Times New Roman" panose="02020603050405020304" pitchFamily="18" charset="0"/>
              </a:rPr>
              <a:t>GLOBAL</a:t>
            </a:r>
          </a:p>
          <a:p>
            <a:pPr algn="ctr" eaLnBrk="0" hangingPunct="0"/>
            <a:r>
              <a:rPr lang="en-US" altLang="en-US" sz="1200">
                <a:latin typeface="Times New Roman" panose="02020603050405020304" pitchFamily="18" charset="0"/>
              </a:rPr>
              <a:t>CLIMATE</a:t>
            </a:r>
          </a:p>
          <a:p>
            <a:pPr algn="ctr" eaLnBrk="0" hangingPunct="0"/>
            <a:r>
              <a:rPr lang="en-US" altLang="en-US" sz="1200">
                <a:latin typeface="Times New Roman" panose="02020603050405020304" pitchFamily="18" charset="0"/>
              </a:rPr>
              <a:t>CO2</a:t>
            </a:r>
          </a:p>
          <a:p>
            <a:pPr algn="ctr" eaLnBrk="0" hangingPunct="0"/>
            <a:r>
              <a:rPr lang="en-US" altLang="en-US" sz="1200">
                <a:latin typeface="Times New Roman" panose="02020603050405020304" pitchFamily="18" charset="0"/>
              </a:rPr>
              <a:t>WATER</a:t>
            </a:r>
          </a:p>
          <a:p>
            <a:pPr algn="ctr" eaLnBrk="0" hangingPunct="0"/>
            <a:r>
              <a:rPr lang="en-US" altLang="en-US" sz="1200">
                <a:latin typeface="Times New Roman" panose="02020603050405020304" pitchFamily="18" charset="0"/>
              </a:rPr>
              <a:t>ENVIRONMENTAL</a:t>
            </a:r>
          </a:p>
          <a:p>
            <a:pPr algn="ctr" eaLnBrk="0" hangingPunct="0"/>
            <a:r>
              <a:rPr lang="en-US" altLang="en-US" sz="1200">
                <a:latin typeface="Times New Roman" panose="02020603050405020304" pitchFamily="18" charset="0"/>
              </a:rPr>
              <a:t>YEARS</a:t>
            </a:r>
          </a:p>
          <a:p>
            <a:pPr algn="ctr" eaLnBrk="0" hangingPunct="0"/>
            <a:r>
              <a:rPr lang="en-US" altLang="en-US" sz="1200">
                <a:latin typeface="Times New Roman" panose="02020603050405020304" pitchFamily="18" charset="0"/>
              </a:rPr>
              <a:t>MARINE</a:t>
            </a:r>
          </a:p>
          <a:p>
            <a:pPr algn="ctr" eaLnBrk="0" hangingPunct="0"/>
            <a:r>
              <a:rPr lang="en-US" altLang="en-US" sz="1200">
                <a:latin typeface="Times New Roman" panose="02020603050405020304" pitchFamily="18" charset="0"/>
              </a:rPr>
              <a:t>CARBON</a:t>
            </a:r>
          </a:p>
          <a:p>
            <a:pPr algn="ctr" eaLnBrk="0" hangingPunct="0"/>
            <a:r>
              <a:rPr lang="en-US" altLang="en-US" sz="1200">
                <a:latin typeface="Times New Roman" panose="02020603050405020304" pitchFamily="18" charset="0"/>
              </a:rPr>
              <a:t>DIVERSITY</a:t>
            </a:r>
          </a:p>
          <a:p>
            <a:pPr algn="ctr" eaLnBrk="0" hangingPunct="0"/>
            <a:r>
              <a:rPr lang="en-US" altLang="en-US" sz="1200">
                <a:latin typeface="Times New Roman" panose="02020603050405020304" pitchFamily="18" charset="0"/>
              </a:rPr>
              <a:t>OCEAN</a:t>
            </a:r>
          </a:p>
          <a:p>
            <a:pPr algn="ctr" eaLnBrk="0" hangingPunct="0"/>
            <a:r>
              <a:rPr lang="en-US" altLang="en-US" sz="1200">
                <a:latin typeface="Times New Roman" panose="02020603050405020304" pitchFamily="18" charset="0"/>
              </a:rPr>
              <a:t>EXTINCTION</a:t>
            </a:r>
          </a:p>
          <a:p>
            <a:pPr algn="ctr" eaLnBrk="0" hangingPunct="0"/>
            <a:r>
              <a:rPr lang="en-US" altLang="en-US" sz="1200">
                <a:latin typeface="Times New Roman" panose="02020603050405020304" pitchFamily="18" charset="0"/>
              </a:rPr>
              <a:t>TERRESTRIAL</a:t>
            </a:r>
          </a:p>
          <a:p>
            <a:pPr algn="ctr" eaLnBrk="0" hangingPunct="0"/>
            <a:r>
              <a:rPr lang="en-US" altLang="en-US" sz="1200">
                <a:latin typeface="Times New Roman" panose="02020603050405020304" pitchFamily="18" charset="0"/>
              </a:rPr>
              <a:t>COMMUNITY</a:t>
            </a:r>
          </a:p>
          <a:p>
            <a:pPr algn="ctr" eaLnBrk="0" hangingPunct="0"/>
            <a:r>
              <a:rPr lang="en-US" altLang="en-US" sz="1200">
                <a:latin typeface="Times New Roman" panose="02020603050405020304" pitchFamily="18" charset="0"/>
              </a:rPr>
              <a:t>ABUNDANCE</a:t>
            </a:r>
          </a:p>
          <a:p>
            <a:pPr algn="ctr" eaLnBrk="0" hangingPunct="0"/>
            <a:r>
              <a:rPr lang="en-US" altLang="en-US" sz="1200">
                <a:latin typeface="Times New Roman" panose="02020603050405020304" pitchFamily="18" charset="0"/>
              </a:rPr>
              <a:t>EARTH</a:t>
            </a:r>
          </a:p>
          <a:p>
            <a:pPr algn="ctr" eaLnBrk="0" hangingPunct="0"/>
            <a:r>
              <a:rPr lang="en-US" altLang="en-US" sz="1200">
                <a:latin typeface="Times New Roman" panose="02020603050405020304" pitchFamily="18" charset="0"/>
              </a:rPr>
              <a:t>ECOLOGICAL</a:t>
            </a:r>
          </a:p>
          <a:p>
            <a:pPr algn="ctr" eaLnBrk="0" hangingPunct="0"/>
            <a:r>
              <a:rPr lang="en-US" altLang="en-US" sz="1200">
                <a:latin typeface="Times New Roman" panose="02020603050405020304" pitchFamily="18" charset="0"/>
              </a:rPr>
              <a:t>CHANGE</a:t>
            </a:r>
          </a:p>
          <a:p>
            <a:pPr algn="ctr" eaLnBrk="0" hangingPunct="0"/>
            <a:r>
              <a:rPr lang="en-US" altLang="en-US" sz="1200">
                <a:latin typeface="Times New Roman" panose="02020603050405020304" pitchFamily="18" charset="0"/>
              </a:rPr>
              <a:t>TIME</a:t>
            </a:r>
          </a:p>
          <a:p>
            <a:pPr algn="ctr" eaLnBrk="0" hangingPunct="0"/>
            <a:r>
              <a:rPr lang="en-US" altLang="en-US" sz="1200">
                <a:latin typeface="Times New Roman" panose="02020603050405020304" pitchFamily="18" charset="0"/>
              </a:rPr>
              <a:t>ECOSYSTEM</a:t>
            </a:r>
          </a:p>
        </p:txBody>
      </p:sp>
      <p:sp>
        <p:nvSpPr>
          <p:cNvPr id="41988" name="Rectangle 4">
            <a:extLst>
              <a:ext uri="{FF2B5EF4-FFF2-40B4-BE49-F238E27FC236}">
                <a16:creationId xmlns:a16="http://schemas.microsoft.com/office/drawing/2014/main" id="{834B6F37-1D58-54B8-3C3E-DD0A7376595F}"/>
              </a:ext>
            </a:extLst>
          </p:cNvPr>
          <p:cNvSpPr>
            <a:spLocks noChangeArrowheads="1"/>
          </p:cNvSpPr>
          <p:nvPr/>
        </p:nvSpPr>
        <p:spPr bwMode="auto">
          <a:xfrm>
            <a:off x="7294563" y="381000"/>
            <a:ext cx="423862" cy="6019800"/>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989" name="Rectangle 5">
            <a:extLst>
              <a:ext uri="{FF2B5EF4-FFF2-40B4-BE49-F238E27FC236}">
                <a16:creationId xmlns:a16="http://schemas.microsoft.com/office/drawing/2014/main" id="{DB71EA70-F9DD-0546-AD54-CF2BDEBE8FA4}"/>
              </a:ext>
            </a:extLst>
          </p:cNvPr>
          <p:cNvSpPr>
            <a:spLocks noChangeArrowheads="1"/>
          </p:cNvSpPr>
          <p:nvPr/>
        </p:nvSpPr>
        <p:spPr bwMode="auto">
          <a:xfrm>
            <a:off x="4225925" y="381000"/>
            <a:ext cx="228600" cy="6019800"/>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0" name="Picture 2">
            <a:extLst>
              <a:ext uri="{FF2B5EF4-FFF2-40B4-BE49-F238E27FC236}">
                <a16:creationId xmlns:a16="http://schemas.microsoft.com/office/drawing/2014/main" id="{8ECB4786-7B26-C866-55C5-1DF3CC26E18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0643" r="14900"/>
          <a:stretch>
            <a:fillRect/>
          </a:stretch>
        </p:blipFill>
        <p:spPr bwMode="auto">
          <a:xfrm>
            <a:off x="1582738" y="-76200"/>
            <a:ext cx="7789862" cy="711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1" name="Text Box 3">
            <a:extLst>
              <a:ext uri="{FF2B5EF4-FFF2-40B4-BE49-F238E27FC236}">
                <a16:creationId xmlns:a16="http://schemas.microsoft.com/office/drawing/2014/main" id="{D54E00F0-B3E8-EFB0-CB9D-0F4B2E9F9869}"/>
              </a:ext>
            </a:extLst>
          </p:cNvPr>
          <p:cNvSpPr txBox="1">
            <a:spLocks noChangeArrowheads="1"/>
          </p:cNvSpPr>
          <p:nvPr/>
        </p:nvSpPr>
        <p:spPr bwMode="auto">
          <a:xfrm>
            <a:off x="9137001" y="1295400"/>
            <a:ext cx="1250663" cy="3970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en-US" sz="1200" b="1">
                <a:latin typeface="Times New Roman" panose="02020603050405020304" pitchFamily="18" charset="0"/>
              </a:rPr>
              <a:t>39</a:t>
            </a:r>
            <a:endParaRPr lang="en-US" altLang="en-US" sz="1200">
              <a:latin typeface="Times New Roman" panose="02020603050405020304" pitchFamily="18" charset="0"/>
            </a:endParaRPr>
          </a:p>
          <a:p>
            <a:pPr algn="ctr" eaLnBrk="0" hangingPunct="0"/>
            <a:r>
              <a:rPr lang="en-US" altLang="en-US" sz="1200">
                <a:latin typeface="Times New Roman" panose="02020603050405020304" pitchFamily="18" charset="0"/>
              </a:rPr>
              <a:t>THEORY</a:t>
            </a:r>
          </a:p>
          <a:p>
            <a:pPr algn="ctr" eaLnBrk="0" hangingPunct="0"/>
            <a:r>
              <a:rPr lang="en-US" altLang="en-US" sz="1200">
                <a:latin typeface="Times New Roman" panose="02020603050405020304" pitchFamily="18" charset="0"/>
              </a:rPr>
              <a:t>TIME</a:t>
            </a:r>
          </a:p>
          <a:p>
            <a:pPr algn="ctr" eaLnBrk="0" hangingPunct="0"/>
            <a:r>
              <a:rPr lang="en-US" altLang="en-US" sz="1200">
                <a:latin typeface="Times New Roman" panose="02020603050405020304" pitchFamily="18" charset="0"/>
              </a:rPr>
              <a:t>SPACE</a:t>
            </a:r>
          </a:p>
          <a:p>
            <a:pPr algn="ctr" eaLnBrk="0" hangingPunct="0"/>
            <a:r>
              <a:rPr lang="en-US" altLang="en-US" sz="1200">
                <a:latin typeface="Times New Roman" panose="02020603050405020304" pitchFamily="18" charset="0"/>
              </a:rPr>
              <a:t>GIVEN</a:t>
            </a:r>
          </a:p>
          <a:p>
            <a:pPr algn="ctr" eaLnBrk="0" hangingPunct="0"/>
            <a:r>
              <a:rPr lang="en-US" altLang="en-US" sz="1200">
                <a:latin typeface="Times New Roman" panose="02020603050405020304" pitchFamily="18" charset="0"/>
              </a:rPr>
              <a:t>PROBLEM</a:t>
            </a:r>
          </a:p>
          <a:p>
            <a:pPr algn="ctr" eaLnBrk="0" hangingPunct="0"/>
            <a:r>
              <a:rPr lang="en-US" altLang="en-US" sz="1200">
                <a:latin typeface="Times New Roman" panose="02020603050405020304" pitchFamily="18" charset="0"/>
              </a:rPr>
              <a:t>SHAPE</a:t>
            </a:r>
          </a:p>
          <a:p>
            <a:pPr algn="ctr" eaLnBrk="0" hangingPunct="0"/>
            <a:r>
              <a:rPr lang="en-US" altLang="en-US" sz="1200">
                <a:latin typeface="Times New Roman" panose="02020603050405020304" pitchFamily="18" charset="0"/>
              </a:rPr>
              <a:t>SIMPLE</a:t>
            </a:r>
          </a:p>
          <a:p>
            <a:pPr algn="ctr" eaLnBrk="0" hangingPunct="0"/>
            <a:r>
              <a:rPr lang="en-US" altLang="en-US" sz="1200">
                <a:latin typeface="Times New Roman" panose="02020603050405020304" pitchFamily="18" charset="0"/>
              </a:rPr>
              <a:t>DIMENSIONAL</a:t>
            </a:r>
          </a:p>
          <a:p>
            <a:pPr algn="ctr" eaLnBrk="0" hangingPunct="0"/>
            <a:r>
              <a:rPr lang="en-US" altLang="en-US" sz="1200">
                <a:latin typeface="Times New Roman" panose="02020603050405020304" pitchFamily="18" charset="0"/>
              </a:rPr>
              <a:t>PAPER</a:t>
            </a:r>
          </a:p>
          <a:p>
            <a:pPr algn="ctr" eaLnBrk="0" hangingPunct="0"/>
            <a:r>
              <a:rPr lang="en-US" altLang="en-US" sz="1200">
                <a:latin typeface="Times New Roman" panose="02020603050405020304" pitchFamily="18" charset="0"/>
              </a:rPr>
              <a:t>NUMBER</a:t>
            </a:r>
          </a:p>
          <a:p>
            <a:pPr algn="ctr" eaLnBrk="0" hangingPunct="0"/>
            <a:r>
              <a:rPr lang="en-US" altLang="en-US" sz="1200">
                <a:latin typeface="Times New Roman" panose="02020603050405020304" pitchFamily="18" charset="0"/>
              </a:rPr>
              <a:t>CASE</a:t>
            </a:r>
          </a:p>
          <a:p>
            <a:pPr algn="ctr" eaLnBrk="0" hangingPunct="0"/>
            <a:r>
              <a:rPr lang="en-US" altLang="en-US" sz="1200">
                <a:latin typeface="Times New Roman" panose="02020603050405020304" pitchFamily="18" charset="0"/>
              </a:rPr>
              <a:t>LOCAL</a:t>
            </a:r>
          </a:p>
          <a:p>
            <a:pPr algn="ctr" eaLnBrk="0" hangingPunct="0"/>
            <a:r>
              <a:rPr lang="en-US" altLang="en-US" sz="1200">
                <a:latin typeface="Times New Roman" panose="02020603050405020304" pitchFamily="18" charset="0"/>
              </a:rPr>
              <a:t>TERMS</a:t>
            </a:r>
          </a:p>
          <a:p>
            <a:pPr algn="ctr" eaLnBrk="0" hangingPunct="0"/>
            <a:r>
              <a:rPr lang="en-US" altLang="en-US" sz="1200">
                <a:latin typeface="Times New Roman" panose="02020603050405020304" pitchFamily="18" charset="0"/>
              </a:rPr>
              <a:t>SYMMETRY</a:t>
            </a:r>
          </a:p>
          <a:p>
            <a:pPr algn="ctr" eaLnBrk="0" hangingPunct="0"/>
            <a:r>
              <a:rPr lang="en-US" altLang="en-US" sz="1200">
                <a:latin typeface="Times New Roman" panose="02020603050405020304" pitchFamily="18" charset="0"/>
              </a:rPr>
              <a:t>RANDOM</a:t>
            </a:r>
          </a:p>
          <a:p>
            <a:pPr algn="ctr" eaLnBrk="0" hangingPunct="0"/>
            <a:r>
              <a:rPr lang="en-US" altLang="en-US" sz="1200">
                <a:latin typeface="Times New Roman" panose="02020603050405020304" pitchFamily="18" charset="0"/>
              </a:rPr>
              <a:t>EQUATION</a:t>
            </a:r>
          </a:p>
          <a:p>
            <a:pPr algn="ctr" eaLnBrk="0" hangingPunct="0"/>
            <a:r>
              <a:rPr lang="en-US" altLang="en-US" sz="1200">
                <a:latin typeface="Times New Roman" panose="02020603050405020304" pitchFamily="18" charset="0"/>
              </a:rPr>
              <a:t>CLASSICAL</a:t>
            </a:r>
          </a:p>
          <a:p>
            <a:pPr algn="ctr" eaLnBrk="0" hangingPunct="0"/>
            <a:r>
              <a:rPr lang="en-US" altLang="en-US" sz="1200">
                <a:latin typeface="Times New Roman" panose="02020603050405020304" pitchFamily="18" charset="0"/>
              </a:rPr>
              <a:t>COMPLEXITY</a:t>
            </a:r>
          </a:p>
          <a:p>
            <a:pPr algn="ctr" eaLnBrk="0" hangingPunct="0"/>
            <a:r>
              <a:rPr lang="en-US" altLang="en-US" sz="1200">
                <a:latin typeface="Times New Roman" panose="02020603050405020304" pitchFamily="18" charset="0"/>
              </a:rPr>
              <a:t>NUMERICAL</a:t>
            </a:r>
          </a:p>
          <a:p>
            <a:pPr algn="ctr" eaLnBrk="0" hangingPunct="0"/>
            <a:r>
              <a:rPr lang="en-US" altLang="en-US" sz="1200">
                <a:latin typeface="Times New Roman" panose="02020603050405020304" pitchFamily="18" charset="0"/>
              </a:rPr>
              <a:t>PROPERTIES</a:t>
            </a:r>
          </a:p>
        </p:txBody>
      </p:sp>
      <p:sp>
        <p:nvSpPr>
          <p:cNvPr id="43012" name="Rectangle 4">
            <a:extLst>
              <a:ext uri="{FF2B5EF4-FFF2-40B4-BE49-F238E27FC236}">
                <a16:creationId xmlns:a16="http://schemas.microsoft.com/office/drawing/2014/main" id="{6E5A9CDC-3AE8-4972-9CC3-D666F7C9F728}"/>
              </a:ext>
            </a:extLst>
          </p:cNvPr>
          <p:cNvSpPr>
            <a:spLocks noChangeArrowheads="1"/>
          </p:cNvSpPr>
          <p:nvPr/>
        </p:nvSpPr>
        <p:spPr bwMode="auto">
          <a:xfrm>
            <a:off x="7662864" y="381000"/>
            <a:ext cx="230187" cy="6019800"/>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3013" name="Rectangle 5">
            <a:extLst>
              <a:ext uri="{FF2B5EF4-FFF2-40B4-BE49-F238E27FC236}">
                <a16:creationId xmlns:a16="http://schemas.microsoft.com/office/drawing/2014/main" id="{12893473-A482-41B1-CA20-8EC0FA8AC607}"/>
              </a:ext>
            </a:extLst>
          </p:cNvPr>
          <p:cNvSpPr>
            <a:spLocks noChangeArrowheads="1"/>
          </p:cNvSpPr>
          <p:nvPr/>
        </p:nvSpPr>
        <p:spPr bwMode="auto">
          <a:xfrm>
            <a:off x="6396038" y="379413"/>
            <a:ext cx="228600" cy="6019800"/>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a:extLst>
              <a:ext uri="{FF2B5EF4-FFF2-40B4-BE49-F238E27FC236}">
                <a16:creationId xmlns:a16="http://schemas.microsoft.com/office/drawing/2014/main" id="{7BC0948C-8679-62F5-64CF-7A8F2542CF63}"/>
              </a:ext>
            </a:extLst>
          </p:cNvPr>
          <p:cNvSpPr>
            <a:spLocks noGrp="1" noChangeArrowheads="1"/>
          </p:cNvSpPr>
          <p:nvPr>
            <p:ph type="title"/>
          </p:nvPr>
        </p:nvSpPr>
        <p:spPr/>
        <p:txBody>
          <a:bodyPr/>
          <a:lstStyle/>
          <a:p>
            <a:r>
              <a:rPr lang="en-US" altLang="en-US"/>
              <a:t>Mapping science</a:t>
            </a:r>
          </a:p>
        </p:txBody>
      </p:sp>
      <p:sp>
        <p:nvSpPr>
          <p:cNvPr id="44035" name="Rectangle 3">
            <a:extLst>
              <a:ext uri="{FF2B5EF4-FFF2-40B4-BE49-F238E27FC236}">
                <a16:creationId xmlns:a16="http://schemas.microsoft.com/office/drawing/2014/main" id="{620F8A32-738F-8234-C2B1-CD0D286ED298}"/>
              </a:ext>
            </a:extLst>
          </p:cNvPr>
          <p:cNvSpPr>
            <a:spLocks noGrp="1" noChangeArrowheads="1"/>
          </p:cNvSpPr>
          <p:nvPr>
            <p:ph type="body" idx="1"/>
          </p:nvPr>
        </p:nvSpPr>
        <p:spPr/>
        <p:txBody>
          <a:bodyPr/>
          <a:lstStyle/>
          <a:p>
            <a:r>
              <a:rPr lang="en-US" altLang="en-US"/>
              <a:t>Topics provide dimensionality reduction</a:t>
            </a:r>
          </a:p>
          <a:p>
            <a:endParaRPr lang="en-US" altLang="en-US"/>
          </a:p>
          <a:p>
            <a:r>
              <a:rPr lang="en-US" altLang="en-US"/>
              <a:t>Some applications require visualization (and even lower dimensionality)</a:t>
            </a:r>
          </a:p>
          <a:p>
            <a:endParaRPr lang="en-US" altLang="en-US"/>
          </a:p>
          <a:p>
            <a:r>
              <a:rPr lang="en-US" altLang="en-US"/>
              <a:t>Low-dimensional representation from methods for analysis of compositional data</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FAE152-DE8B-342B-D45A-A984181E6BA5}"/>
              </a:ext>
            </a:extLst>
          </p:cNvPr>
          <p:cNvSpPr>
            <a:spLocks noGrp="1"/>
          </p:cNvSpPr>
          <p:nvPr>
            <p:ph type="title"/>
          </p:nvPr>
        </p:nvSpPr>
        <p:spPr/>
        <p:txBody>
          <a:bodyPr/>
          <a:lstStyle/>
          <a:p>
            <a:r>
              <a:rPr lang="en-US"/>
              <a:t>Problems with LDA</a:t>
            </a:r>
          </a:p>
        </p:txBody>
      </p:sp>
      <p:sp>
        <p:nvSpPr>
          <p:cNvPr id="3" name="Content Placeholder 2">
            <a:extLst>
              <a:ext uri="{FF2B5EF4-FFF2-40B4-BE49-F238E27FC236}">
                <a16:creationId xmlns:a16="http://schemas.microsoft.com/office/drawing/2014/main" id="{71BE0FDE-C7A9-914C-4AA7-4D7BA5DA792C}"/>
              </a:ext>
            </a:extLst>
          </p:cNvPr>
          <p:cNvSpPr>
            <a:spLocks noGrp="1"/>
          </p:cNvSpPr>
          <p:nvPr>
            <p:ph idx="1"/>
          </p:nvPr>
        </p:nvSpPr>
        <p:spPr/>
        <p:txBody>
          <a:bodyPr/>
          <a:lstStyle/>
          <a:p>
            <a:r>
              <a:rPr lang="en-US"/>
              <a:t>It does not scale well</a:t>
            </a:r>
          </a:p>
          <a:p>
            <a:r>
              <a:rPr lang="en-US"/>
              <a:t>Priors tend to make strong assumptions about the data distribution</a:t>
            </a:r>
          </a:p>
          <a:p>
            <a:r>
              <a:rPr lang="en-US"/>
              <a:t>Hard to interpret or validate</a:t>
            </a:r>
          </a:p>
        </p:txBody>
      </p:sp>
    </p:spTree>
    <p:extLst>
      <p:ext uri="{BB962C8B-B14F-4D97-AF65-F5344CB8AC3E}">
        <p14:creationId xmlns:p14="http://schemas.microsoft.com/office/powerpoint/2010/main" val="210333188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0180AF-D8E7-8CAF-552A-E6D113E55697}"/>
              </a:ext>
            </a:extLst>
          </p:cNvPr>
          <p:cNvSpPr>
            <a:spLocks noGrp="1"/>
          </p:cNvSpPr>
          <p:nvPr>
            <p:ph type="title"/>
          </p:nvPr>
        </p:nvSpPr>
        <p:spPr/>
        <p:txBody>
          <a:bodyPr/>
          <a:lstStyle/>
          <a:p>
            <a:r>
              <a:rPr lang="en-US"/>
              <a:t>New methods</a:t>
            </a:r>
          </a:p>
        </p:txBody>
      </p:sp>
      <p:sp>
        <p:nvSpPr>
          <p:cNvPr id="3" name="Content Placeholder 2">
            <a:extLst>
              <a:ext uri="{FF2B5EF4-FFF2-40B4-BE49-F238E27FC236}">
                <a16:creationId xmlns:a16="http://schemas.microsoft.com/office/drawing/2014/main" id="{A0478A39-04B6-2C92-DEC0-BA13EF36F078}"/>
              </a:ext>
            </a:extLst>
          </p:cNvPr>
          <p:cNvSpPr>
            <a:spLocks noGrp="1"/>
          </p:cNvSpPr>
          <p:nvPr>
            <p:ph idx="1"/>
          </p:nvPr>
        </p:nvSpPr>
        <p:spPr/>
        <p:txBody>
          <a:bodyPr/>
          <a:lstStyle/>
          <a:p>
            <a:r>
              <a:rPr lang="en-US"/>
              <a:t>Most new methods for text analysis are based on neural networks</a:t>
            </a:r>
          </a:p>
          <a:p>
            <a:r>
              <a:rPr lang="en-US"/>
              <a:t>Therefore, we cannot avoid reviewing the principles of ANN</a:t>
            </a:r>
          </a:p>
        </p:txBody>
      </p:sp>
    </p:spTree>
    <p:extLst>
      <p:ext uri="{BB962C8B-B14F-4D97-AF65-F5344CB8AC3E}">
        <p14:creationId xmlns:p14="http://schemas.microsoft.com/office/powerpoint/2010/main" val="21072550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bit of neuroscience</a:t>
            </a:r>
          </a:p>
        </p:txBody>
      </p:sp>
      <p:sp>
        <p:nvSpPr>
          <p:cNvPr id="3" name="Content Placeholder 2"/>
          <p:cNvSpPr>
            <a:spLocks noGrp="1"/>
          </p:cNvSpPr>
          <p:nvPr>
            <p:ph idx="1"/>
          </p:nvPr>
        </p:nvSpPr>
        <p:spPr/>
        <p:txBody>
          <a:bodyPr/>
          <a:lstStyle/>
          <a:p>
            <a:r>
              <a:rPr lang="en-US" dirty="0"/>
              <a:t>Deep learning takes loose inspiration from how the brain works</a:t>
            </a:r>
          </a:p>
          <a:p>
            <a:r>
              <a:rPr lang="en-US" dirty="0"/>
              <a:t>At an architectural level, the brain works by combining specialized neurons in hierarchies</a:t>
            </a:r>
          </a:p>
          <a:p>
            <a:pPr lvl="1"/>
            <a:r>
              <a:rPr lang="en-US" dirty="0"/>
              <a:t>E.g., the visual system is organized into several areas (around 8)</a:t>
            </a:r>
          </a:p>
        </p:txBody>
      </p:sp>
    </p:spTree>
    <p:extLst>
      <p:ext uri="{BB962C8B-B14F-4D97-AF65-F5344CB8AC3E}">
        <p14:creationId xmlns:p14="http://schemas.microsoft.com/office/powerpoint/2010/main" val="114076208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5AAF5C21-72DA-45F9-9B34-6FD4F3039C7C}"/>
              </a:ext>
            </a:extLst>
          </p:cNvPr>
          <p:cNvSpPr>
            <a:spLocks noGrp="1"/>
          </p:cNvSpPr>
          <p:nvPr>
            <p:ph type="title"/>
          </p:nvPr>
        </p:nvSpPr>
        <p:spPr>
          <a:xfrm>
            <a:off x="1524000" y="-2199"/>
            <a:ext cx="9144000" cy="1143000"/>
          </a:xfrm>
        </p:spPr>
        <p:txBody>
          <a:bodyPr/>
          <a:lstStyle/>
          <a:p>
            <a:r>
              <a:rPr lang="en-US"/>
              <a:t>A bit of neuroscience</a:t>
            </a:r>
          </a:p>
        </p:txBody>
      </p:sp>
      <p:pic>
        <p:nvPicPr>
          <p:cNvPr id="6" name="Content Placeholder 5">
            <a:extLst>
              <a:ext uri="{FF2B5EF4-FFF2-40B4-BE49-F238E27FC236}">
                <a16:creationId xmlns:a16="http://schemas.microsoft.com/office/drawing/2014/main" id="{97A60FB6-AFF4-3C4C-BF84-144C8FE9DD98}"/>
              </a:ext>
            </a:extLst>
          </p:cNvPr>
          <p:cNvPicPr>
            <a:picLocks noGrp="1" noChangeAspect="1"/>
          </p:cNvPicPr>
          <p:nvPr>
            <p:ph idx="1"/>
          </p:nvPr>
        </p:nvPicPr>
        <p:blipFill>
          <a:blip r:embed="rId2"/>
          <a:stretch>
            <a:fillRect/>
          </a:stretch>
        </p:blipFill>
        <p:spPr>
          <a:xfrm>
            <a:off x="3327827" y="1600201"/>
            <a:ext cx="5536346" cy="4525963"/>
          </a:xfrm>
          <a:prstGeom prst="rect">
            <a:avLst/>
          </a:prstGeom>
          <a:noFill/>
        </p:spPr>
      </p:pic>
    </p:spTree>
    <p:extLst>
      <p:ext uri="{BB962C8B-B14F-4D97-AF65-F5344CB8AC3E}">
        <p14:creationId xmlns:p14="http://schemas.microsoft.com/office/powerpoint/2010/main" val="104074733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199"/>
            <a:ext cx="9144000" cy="1143000"/>
          </a:xfrm>
        </p:spPr>
        <p:txBody>
          <a:bodyPr vert="horz" lIns="68580" tIns="34290" rIns="68580" bIns="34290" rtlCol="0" anchor="ctr">
            <a:normAutofit/>
          </a:bodyPr>
          <a:lstStyle/>
          <a:p>
            <a:r>
              <a:rPr lang="en-US" kern="1200"/>
              <a:t>Higher levels are more abstract</a:t>
            </a:r>
          </a:p>
        </p:txBody>
      </p:sp>
      <p:pic>
        <p:nvPicPr>
          <p:cNvPr id="4" name="Picture 3"/>
          <p:cNvPicPr>
            <a:picLocks noChangeAspect="1"/>
          </p:cNvPicPr>
          <p:nvPr/>
        </p:nvPicPr>
        <p:blipFill>
          <a:blip r:embed="rId2"/>
          <a:stretch>
            <a:fillRect/>
          </a:stretch>
        </p:blipFill>
        <p:spPr>
          <a:xfrm>
            <a:off x="2755806" y="1600201"/>
            <a:ext cx="6680388" cy="4525963"/>
          </a:xfrm>
          <a:prstGeom prst="rect">
            <a:avLst/>
          </a:prstGeom>
          <a:noFill/>
        </p:spPr>
      </p:pic>
    </p:spTree>
    <p:extLst>
      <p:ext uri="{BB962C8B-B14F-4D97-AF65-F5344CB8AC3E}">
        <p14:creationId xmlns:p14="http://schemas.microsoft.com/office/powerpoint/2010/main" val="179786708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bit of neuroscience (2)</a:t>
            </a:r>
          </a:p>
        </p:txBody>
      </p:sp>
      <p:sp>
        <p:nvSpPr>
          <p:cNvPr id="3" name="Content Placeholder 2"/>
          <p:cNvSpPr>
            <a:spLocks noGrp="1"/>
          </p:cNvSpPr>
          <p:nvPr>
            <p:ph idx="1"/>
          </p:nvPr>
        </p:nvSpPr>
        <p:spPr/>
        <p:txBody>
          <a:bodyPr/>
          <a:lstStyle/>
          <a:p>
            <a:r>
              <a:rPr lang="en-US" dirty="0"/>
              <a:t>The brain has relatively ”simple” processing units: neurons</a:t>
            </a:r>
          </a:p>
        </p:txBody>
      </p:sp>
      <p:pic>
        <p:nvPicPr>
          <p:cNvPr id="4" name="Picture 3"/>
          <p:cNvPicPr>
            <a:picLocks noChangeAspect="1"/>
          </p:cNvPicPr>
          <p:nvPr/>
        </p:nvPicPr>
        <p:blipFill rotWithShape="1">
          <a:blip r:embed="rId2"/>
          <a:srcRect r="44652" b="42691"/>
          <a:stretch/>
        </p:blipFill>
        <p:spPr>
          <a:xfrm>
            <a:off x="1643299" y="2818180"/>
            <a:ext cx="4344025" cy="2931280"/>
          </a:xfrm>
          <a:prstGeom prst="rect">
            <a:avLst/>
          </a:prstGeom>
        </p:spPr>
      </p:pic>
      <p:pic>
        <p:nvPicPr>
          <p:cNvPr id="5" name="Picture 4"/>
          <p:cNvPicPr>
            <a:picLocks noChangeAspect="1"/>
          </p:cNvPicPr>
          <p:nvPr/>
        </p:nvPicPr>
        <p:blipFill rotWithShape="1">
          <a:blip r:embed="rId2"/>
          <a:srcRect t="55989" r="44652"/>
          <a:stretch/>
        </p:blipFill>
        <p:spPr>
          <a:xfrm>
            <a:off x="6204679" y="2924590"/>
            <a:ext cx="4344025" cy="2251101"/>
          </a:xfrm>
          <a:prstGeom prst="rect">
            <a:avLst/>
          </a:prstGeom>
        </p:spPr>
      </p:pic>
      <p:sp>
        <p:nvSpPr>
          <p:cNvPr id="6" name="Rectangle 5"/>
          <p:cNvSpPr/>
          <p:nvPr/>
        </p:nvSpPr>
        <p:spPr>
          <a:xfrm>
            <a:off x="6204678" y="5632489"/>
            <a:ext cx="4335906" cy="253916"/>
          </a:xfrm>
          <a:prstGeom prst="rect">
            <a:avLst/>
          </a:prstGeom>
        </p:spPr>
        <p:txBody>
          <a:bodyPr wrap="square">
            <a:spAutoFit/>
          </a:bodyPr>
          <a:lstStyle/>
          <a:p>
            <a:r>
              <a:rPr lang="en-US" sz="1050"/>
              <a:t>Credit: http</a:t>
            </a:r>
            <a:r>
              <a:rPr lang="en-US" sz="1050" dirty="0"/>
              <a:t>://</a:t>
            </a:r>
            <a:r>
              <a:rPr lang="en-US" sz="1050" dirty="0" err="1"/>
              <a:t>www.intechopen.com</a:t>
            </a:r>
            <a:r>
              <a:rPr lang="en-US" sz="1050" dirty="0"/>
              <a:t>/source/html/39067/media/image1.png</a:t>
            </a:r>
          </a:p>
        </p:txBody>
      </p:sp>
    </p:spTree>
    <p:extLst>
      <p:ext uri="{BB962C8B-B14F-4D97-AF65-F5344CB8AC3E}">
        <p14:creationId xmlns:p14="http://schemas.microsoft.com/office/powerpoint/2010/main" val="78833998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2667000" y="1295400"/>
            <a:ext cx="6858000" cy="5143500"/>
          </a:xfrm>
          <a:prstGeom prst="rect">
            <a:avLst/>
          </a:prstGeom>
        </p:spPr>
      </p:pic>
    </p:spTree>
    <p:extLst>
      <p:ext uri="{BB962C8B-B14F-4D97-AF65-F5344CB8AC3E}">
        <p14:creationId xmlns:p14="http://schemas.microsoft.com/office/powerpoint/2010/main" val="7835718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EAF851-C57C-0BEF-97B7-08B399C59588}"/>
              </a:ext>
            </a:extLst>
          </p:cNvPr>
          <p:cNvSpPr>
            <a:spLocks noGrp="1"/>
          </p:cNvSpPr>
          <p:nvPr>
            <p:ph type="title"/>
          </p:nvPr>
        </p:nvSpPr>
        <p:spPr/>
        <p:txBody>
          <a:bodyPr/>
          <a:lstStyle/>
          <a:p>
            <a:r>
              <a:rPr lang="en-US"/>
              <a:t>Natural language processing</a:t>
            </a:r>
          </a:p>
        </p:txBody>
      </p:sp>
      <p:sp>
        <p:nvSpPr>
          <p:cNvPr id="3" name="Content Placeholder 2">
            <a:extLst>
              <a:ext uri="{FF2B5EF4-FFF2-40B4-BE49-F238E27FC236}">
                <a16:creationId xmlns:a16="http://schemas.microsoft.com/office/drawing/2014/main" id="{6EB03851-D7F5-E70C-6EB8-8038F07BAB60}"/>
              </a:ext>
            </a:extLst>
          </p:cNvPr>
          <p:cNvSpPr>
            <a:spLocks noGrp="1"/>
          </p:cNvSpPr>
          <p:nvPr>
            <p:ph idx="1"/>
          </p:nvPr>
        </p:nvSpPr>
        <p:spPr/>
        <p:txBody>
          <a:bodyPr/>
          <a:lstStyle/>
          <a:p>
            <a:r>
              <a:rPr lang="en-US"/>
              <a:t>“Natural language processing is a subfield of linguistics, computer science, and artificial intelligence concerned with the interactions between computers and human language, in particular how to program computers to process and analyze large amounts of natural language data”</a:t>
            </a:r>
            <a:br>
              <a:rPr lang="en-US"/>
            </a:br>
            <a:br>
              <a:rPr lang="en-US"/>
            </a:br>
            <a:r>
              <a:rPr lang="en-US">
                <a:hlinkClick r:id="rId2"/>
              </a:rPr>
              <a:t>https://en.wikipedia.org/wiki/Natural_language_processing</a:t>
            </a:r>
            <a:endParaRPr lang="en-US"/>
          </a:p>
        </p:txBody>
      </p:sp>
    </p:spTree>
    <p:extLst>
      <p:ext uri="{BB962C8B-B14F-4D97-AF65-F5344CB8AC3E}">
        <p14:creationId xmlns:p14="http://schemas.microsoft.com/office/powerpoint/2010/main" val="214384326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a:srcRect t="43497" r="57650"/>
          <a:stretch/>
        </p:blipFill>
        <p:spPr>
          <a:xfrm>
            <a:off x="1700134" y="2859374"/>
            <a:ext cx="2904344" cy="2906218"/>
          </a:xfrm>
          <a:prstGeom prst="rect">
            <a:avLst/>
          </a:prstGeom>
        </p:spPr>
      </p:pic>
      <p:pic>
        <p:nvPicPr>
          <p:cNvPr id="3" name="Picture 2"/>
          <p:cNvPicPr>
            <a:picLocks noChangeAspect="1"/>
          </p:cNvPicPr>
          <p:nvPr/>
        </p:nvPicPr>
        <p:blipFill>
          <a:blip r:embed="rId3"/>
          <a:stretch>
            <a:fillRect/>
          </a:stretch>
        </p:blipFill>
        <p:spPr>
          <a:xfrm>
            <a:off x="4690324" y="4203202"/>
            <a:ext cx="5689464" cy="1078395"/>
          </a:xfrm>
          <a:prstGeom prst="rect">
            <a:avLst/>
          </a:prstGeom>
        </p:spPr>
      </p:pic>
      <p:sp>
        <p:nvSpPr>
          <p:cNvPr id="2" name="TextBox 1"/>
          <p:cNvSpPr txBox="1"/>
          <p:nvPr/>
        </p:nvSpPr>
        <p:spPr>
          <a:xfrm>
            <a:off x="4665090" y="5397642"/>
            <a:ext cx="6025560" cy="438582"/>
          </a:xfrm>
          <a:prstGeom prst="rect">
            <a:avLst/>
          </a:prstGeom>
          <a:noFill/>
        </p:spPr>
        <p:txBody>
          <a:bodyPr wrap="none" rtlCol="0">
            <a:spAutoFit/>
          </a:bodyPr>
          <a:lstStyle/>
          <a:p>
            <a:r>
              <a:rPr lang="en-US" sz="2250" dirty="0"/>
              <a:t>A model for </a:t>
            </a:r>
            <a:r>
              <a:rPr lang="en-US" sz="2250"/>
              <a:t>the probability of an action potential!</a:t>
            </a:r>
          </a:p>
        </p:txBody>
      </p:sp>
      <p:pic>
        <p:nvPicPr>
          <p:cNvPr id="5" name="Picture 4"/>
          <p:cNvPicPr>
            <a:picLocks noChangeAspect="1"/>
          </p:cNvPicPr>
          <p:nvPr/>
        </p:nvPicPr>
        <p:blipFill rotWithShape="1">
          <a:blip r:embed="rId4"/>
          <a:srcRect l="1" t="60385" r="48929"/>
          <a:stretch/>
        </p:blipFill>
        <p:spPr>
          <a:xfrm>
            <a:off x="5363044" y="1600201"/>
            <a:ext cx="4008308" cy="2026249"/>
          </a:xfrm>
          <a:prstGeom prst="rect">
            <a:avLst/>
          </a:prstGeom>
        </p:spPr>
      </p:pic>
      <p:cxnSp>
        <p:nvCxnSpPr>
          <p:cNvPr id="8" name="Straight Arrow Connector 7"/>
          <p:cNvCxnSpPr/>
          <p:nvPr/>
        </p:nvCxnSpPr>
        <p:spPr>
          <a:xfrm flipV="1">
            <a:off x="5650044" y="2478030"/>
            <a:ext cx="1885013" cy="70176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5054183" y="3151685"/>
            <a:ext cx="792140" cy="300082"/>
          </a:xfrm>
          <a:prstGeom prst="rect">
            <a:avLst/>
          </a:prstGeom>
          <a:noFill/>
        </p:spPr>
        <p:txBody>
          <a:bodyPr wrap="none" rtlCol="0">
            <a:spAutoFit/>
          </a:bodyPr>
          <a:lstStyle/>
          <a:p>
            <a:r>
              <a:rPr lang="en-US" sz="1350" dirty="0"/>
              <a:t>Features</a:t>
            </a:r>
          </a:p>
        </p:txBody>
      </p:sp>
    </p:spTree>
    <p:extLst>
      <p:ext uri="{BB962C8B-B14F-4D97-AF65-F5344CB8AC3E}">
        <p14:creationId xmlns:p14="http://schemas.microsoft.com/office/powerpoint/2010/main" val="151741542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Of course reality is a lot more complicated</a:t>
            </a:r>
          </a:p>
        </p:txBody>
      </p:sp>
      <p:pic>
        <p:nvPicPr>
          <p:cNvPr id="5" name="Content Placeholder 4">
            <a:extLst>
              <a:ext uri="{FF2B5EF4-FFF2-40B4-BE49-F238E27FC236}">
                <a16:creationId xmlns:a16="http://schemas.microsoft.com/office/drawing/2014/main" id="{0729DD16-0527-3F4A-A35D-6D1177E51028}"/>
              </a:ext>
            </a:extLst>
          </p:cNvPr>
          <p:cNvPicPr>
            <a:picLocks noGrp="1" noChangeAspect="1"/>
          </p:cNvPicPr>
          <p:nvPr>
            <p:ph idx="1"/>
          </p:nvPr>
        </p:nvPicPr>
        <p:blipFill>
          <a:blip r:embed="rId2"/>
          <a:stretch>
            <a:fillRect/>
          </a:stretch>
        </p:blipFill>
        <p:spPr>
          <a:xfrm>
            <a:off x="3036261" y="1600201"/>
            <a:ext cx="6119479" cy="4525963"/>
          </a:xfrm>
          <a:prstGeom prst="rect">
            <a:avLst/>
          </a:prstGeom>
        </p:spPr>
      </p:pic>
    </p:spTree>
    <p:extLst>
      <p:ext uri="{BB962C8B-B14F-4D97-AF65-F5344CB8AC3E}">
        <p14:creationId xmlns:p14="http://schemas.microsoft.com/office/powerpoint/2010/main" val="188534754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Perceptron</a:t>
            </a:r>
          </a:p>
        </p:txBody>
      </p:sp>
      <p:pic>
        <p:nvPicPr>
          <p:cNvPr id="4" name="Content Placeholder 3">
            <a:extLst>
              <a:ext uri="{FF2B5EF4-FFF2-40B4-BE49-F238E27FC236}">
                <a16:creationId xmlns:a16="http://schemas.microsoft.com/office/drawing/2014/main" id="{09E8A792-B20B-1A4B-B027-06C3DCF21E3B}"/>
              </a:ext>
            </a:extLst>
          </p:cNvPr>
          <p:cNvPicPr>
            <a:picLocks noGrp="1" noChangeAspect="1"/>
          </p:cNvPicPr>
          <p:nvPr>
            <p:ph idx="1"/>
          </p:nvPr>
        </p:nvPicPr>
        <p:blipFill>
          <a:blip r:embed="rId2"/>
          <a:stretch>
            <a:fillRect/>
          </a:stretch>
        </p:blipFill>
        <p:spPr>
          <a:xfrm>
            <a:off x="3937000" y="1767681"/>
            <a:ext cx="4318000" cy="4191000"/>
          </a:xfrm>
          <a:prstGeom prst="rect">
            <a:avLst/>
          </a:prstGeom>
        </p:spPr>
      </p:pic>
    </p:spTree>
    <p:extLst>
      <p:ext uri="{BB962C8B-B14F-4D97-AF65-F5344CB8AC3E}">
        <p14:creationId xmlns:p14="http://schemas.microsoft.com/office/powerpoint/2010/main" val="146667310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ADE8D6-68A7-F14B-AFF9-CBE3A0C57F64}"/>
              </a:ext>
            </a:extLst>
          </p:cNvPr>
          <p:cNvSpPr>
            <a:spLocks noGrp="1"/>
          </p:cNvSpPr>
          <p:nvPr>
            <p:ph type="title"/>
          </p:nvPr>
        </p:nvSpPr>
        <p:spPr/>
        <p:txBody>
          <a:bodyPr/>
          <a:lstStyle/>
          <a:p>
            <a:r>
              <a:rPr lang="en-US"/>
              <a:t>Modern artificial neurons</a:t>
            </a:r>
          </a:p>
        </p:txBody>
      </p:sp>
      <p:pic>
        <p:nvPicPr>
          <p:cNvPr id="4" name="Content Placeholder 3">
            <a:extLst>
              <a:ext uri="{FF2B5EF4-FFF2-40B4-BE49-F238E27FC236}">
                <a16:creationId xmlns:a16="http://schemas.microsoft.com/office/drawing/2014/main" id="{606E5233-3083-B44C-B157-84DB427BAA07}"/>
              </a:ext>
            </a:extLst>
          </p:cNvPr>
          <p:cNvPicPr>
            <a:picLocks noGrp="1" noChangeAspect="1"/>
          </p:cNvPicPr>
          <p:nvPr>
            <p:ph idx="1"/>
          </p:nvPr>
        </p:nvPicPr>
        <p:blipFill>
          <a:blip r:embed="rId2"/>
          <a:stretch>
            <a:fillRect/>
          </a:stretch>
        </p:blipFill>
        <p:spPr>
          <a:xfrm>
            <a:off x="3949700" y="1754981"/>
            <a:ext cx="4292600" cy="4216400"/>
          </a:xfrm>
          <a:prstGeom prst="rect">
            <a:avLst/>
          </a:prstGeom>
        </p:spPr>
      </p:pic>
    </p:spTree>
    <p:extLst>
      <p:ext uri="{BB962C8B-B14F-4D97-AF65-F5344CB8AC3E}">
        <p14:creationId xmlns:p14="http://schemas.microsoft.com/office/powerpoint/2010/main" val="352476166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ADE8D6-68A7-F14B-AFF9-CBE3A0C57F64}"/>
              </a:ext>
            </a:extLst>
          </p:cNvPr>
          <p:cNvSpPr>
            <a:spLocks noGrp="1"/>
          </p:cNvSpPr>
          <p:nvPr>
            <p:ph type="title"/>
          </p:nvPr>
        </p:nvSpPr>
        <p:spPr/>
        <p:txBody>
          <a:bodyPr/>
          <a:lstStyle/>
          <a:p>
            <a:r>
              <a:rPr lang="en-US"/>
              <a:t>Modern artificial neurons</a:t>
            </a:r>
          </a:p>
        </p:txBody>
      </p:sp>
      <p:pic>
        <p:nvPicPr>
          <p:cNvPr id="10" name="Content Placeholder 9">
            <a:extLst>
              <a:ext uri="{FF2B5EF4-FFF2-40B4-BE49-F238E27FC236}">
                <a16:creationId xmlns:a16="http://schemas.microsoft.com/office/drawing/2014/main" id="{2CAE2F81-3794-394A-952B-29F55148D02C}"/>
              </a:ext>
            </a:extLst>
          </p:cNvPr>
          <p:cNvPicPr>
            <a:picLocks noGrp="1" noChangeAspect="1"/>
          </p:cNvPicPr>
          <p:nvPr>
            <p:ph idx="1"/>
          </p:nvPr>
        </p:nvPicPr>
        <p:blipFill>
          <a:blip r:embed="rId2"/>
          <a:stretch>
            <a:fillRect/>
          </a:stretch>
        </p:blipFill>
        <p:spPr>
          <a:xfrm>
            <a:off x="3733800" y="1561110"/>
            <a:ext cx="4724400" cy="4604142"/>
          </a:xfrm>
          <a:prstGeom prst="rect">
            <a:avLst/>
          </a:prstGeom>
        </p:spPr>
      </p:pic>
    </p:spTree>
    <p:extLst>
      <p:ext uri="{BB962C8B-B14F-4D97-AF65-F5344CB8AC3E}">
        <p14:creationId xmlns:p14="http://schemas.microsoft.com/office/powerpoint/2010/main" val="9675300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FA27E9-41BD-0D46-9933-57D27B123439}"/>
              </a:ext>
            </a:extLst>
          </p:cNvPr>
          <p:cNvSpPr>
            <a:spLocks noGrp="1"/>
          </p:cNvSpPr>
          <p:nvPr>
            <p:ph type="title"/>
          </p:nvPr>
        </p:nvSpPr>
        <p:spPr>
          <a:xfrm>
            <a:off x="1524000" y="-2199"/>
            <a:ext cx="9144000" cy="1143000"/>
          </a:xfrm>
        </p:spPr>
        <p:txBody>
          <a:bodyPr anchor="ctr">
            <a:normAutofit/>
          </a:bodyPr>
          <a:lstStyle/>
          <a:p>
            <a:r>
              <a:rPr lang="en-US"/>
              <a:t>Artificial neural network</a:t>
            </a:r>
          </a:p>
        </p:txBody>
      </p:sp>
      <p:pic>
        <p:nvPicPr>
          <p:cNvPr id="4" name="Content Placeholder 3">
            <a:extLst>
              <a:ext uri="{FF2B5EF4-FFF2-40B4-BE49-F238E27FC236}">
                <a16:creationId xmlns:a16="http://schemas.microsoft.com/office/drawing/2014/main" id="{33F18363-65DC-DD4C-90AB-1ED3246B5984}"/>
              </a:ext>
            </a:extLst>
          </p:cNvPr>
          <p:cNvPicPr>
            <a:picLocks noGrp="1" noChangeAspect="1"/>
          </p:cNvPicPr>
          <p:nvPr>
            <p:ph idx="1"/>
          </p:nvPr>
        </p:nvPicPr>
        <p:blipFill>
          <a:blip r:embed="rId2"/>
          <a:stretch>
            <a:fillRect/>
          </a:stretch>
        </p:blipFill>
        <p:spPr>
          <a:xfrm>
            <a:off x="1981200" y="1777305"/>
            <a:ext cx="8229600" cy="4171752"/>
          </a:xfrm>
          <a:prstGeom prst="rect">
            <a:avLst/>
          </a:prstGeom>
          <a:noFill/>
        </p:spPr>
      </p:pic>
    </p:spTree>
    <p:extLst>
      <p:ext uri="{BB962C8B-B14F-4D97-AF65-F5344CB8AC3E}">
        <p14:creationId xmlns:p14="http://schemas.microsoft.com/office/powerpoint/2010/main" val="396050446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0A08BE-C11E-9D40-88E1-CFC38ED15368}"/>
              </a:ext>
            </a:extLst>
          </p:cNvPr>
          <p:cNvSpPr>
            <a:spLocks noGrp="1"/>
          </p:cNvSpPr>
          <p:nvPr>
            <p:ph type="title"/>
          </p:nvPr>
        </p:nvSpPr>
        <p:spPr>
          <a:xfrm>
            <a:off x="1524000" y="-2199"/>
            <a:ext cx="9144000" cy="1143000"/>
          </a:xfrm>
        </p:spPr>
        <p:txBody>
          <a:bodyPr anchor="ctr">
            <a:normAutofit/>
          </a:bodyPr>
          <a:lstStyle/>
          <a:p>
            <a:r>
              <a:rPr lang="en-US"/>
              <a:t>Input and output parameters</a:t>
            </a:r>
          </a:p>
        </p:txBody>
      </p:sp>
      <p:pic>
        <p:nvPicPr>
          <p:cNvPr id="4" name="Content Placeholder 3">
            <a:extLst>
              <a:ext uri="{FF2B5EF4-FFF2-40B4-BE49-F238E27FC236}">
                <a16:creationId xmlns:a16="http://schemas.microsoft.com/office/drawing/2014/main" id="{00ED89E7-9582-FE4E-A0DD-66D48E8BE68B}"/>
              </a:ext>
            </a:extLst>
          </p:cNvPr>
          <p:cNvPicPr>
            <a:picLocks noGrp="1" noChangeAspect="1"/>
          </p:cNvPicPr>
          <p:nvPr>
            <p:ph idx="1"/>
          </p:nvPr>
        </p:nvPicPr>
        <p:blipFill>
          <a:blip r:embed="rId2"/>
          <a:stretch>
            <a:fillRect/>
          </a:stretch>
        </p:blipFill>
        <p:spPr>
          <a:xfrm>
            <a:off x="3216610" y="1600201"/>
            <a:ext cx="5758781" cy="4525963"/>
          </a:xfrm>
          <a:prstGeom prst="rect">
            <a:avLst/>
          </a:prstGeom>
          <a:noFill/>
        </p:spPr>
      </p:pic>
    </p:spTree>
    <p:extLst>
      <p:ext uri="{BB962C8B-B14F-4D97-AF65-F5344CB8AC3E}">
        <p14:creationId xmlns:p14="http://schemas.microsoft.com/office/powerpoint/2010/main" val="169829435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4C751-7CD1-6449-8759-29617274FE7F}"/>
              </a:ext>
            </a:extLst>
          </p:cNvPr>
          <p:cNvSpPr>
            <a:spLocks noGrp="1"/>
          </p:cNvSpPr>
          <p:nvPr>
            <p:ph type="title"/>
          </p:nvPr>
        </p:nvSpPr>
        <p:spPr>
          <a:xfrm>
            <a:off x="1524000" y="-2199"/>
            <a:ext cx="9144000" cy="1143000"/>
          </a:xfrm>
        </p:spPr>
        <p:txBody>
          <a:bodyPr anchor="ctr">
            <a:normAutofit/>
          </a:bodyPr>
          <a:lstStyle/>
          <a:p>
            <a:r>
              <a:rPr lang="en-US"/>
              <a:t>ANN can have arbitrary configurarions</a:t>
            </a:r>
          </a:p>
        </p:txBody>
      </p:sp>
      <p:pic>
        <p:nvPicPr>
          <p:cNvPr id="4" name="Content Placeholder 3">
            <a:extLst>
              <a:ext uri="{FF2B5EF4-FFF2-40B4-BE49-F238E27FC236}">
                <a16:creationId xmlns:a16="http://schemas.microsoft.com/office/drawing/2014/main" id="{586BC21E-C6B2-D84C-B541-B51C68CC395D}"/>
              </a:ext>
            </a:extLst>
          </p:cNvPr>
          <p:cNvPicPr>
            <a:picLocks noGrp="1" noChangeAspect="1"/>
          </p:cNvPicPr>
          <p:nvPr>
            <p:ph idx="1"/>
          </p:nvPr>
        </p:nvPicPr>
        <p:blipFill>
          <a:blip r:embed="rId2"/>
          <a:stretch>
            <a:fillRect/>
          </a:stretch>
        </p:blipFill>
        <p:spPr>
          <a:xfrm>
            <a:off x="2762299" y="1600201"/>
            <a:ext cx="6667403" cy="4525963"/>
          </a:xfrm>
          <a:prstGeom prst="rect">
            <a:avLst/>
          </a:prstGeom>
          <a:noFill/>
        </p:spPr>
      </p:pic>
    </p:spTree>
    <p:extLst>
      <p:ext uri="{BB962C8B-B14F-4D97-AF65-F5344CB8AC3E}">
        <p14:creationId xmlns:p14="http://schemas.microsoft.com/office/powerpoint/2010/main" val="399220750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06A46D-B3B7-C944-A148-07B43347E94E}"/>
              </a:ext>
            </a:extLst>
          </p:cNvPr>
          <p:cNvSpPr>
            <a:spLocks noGrp="1"/>
          </p:cNvSpPr>
          <p:nvPr>
            <p:ph type="title"/>
          </p:nvPr>
        </p:nvSpPr>
        <p:spPr/>
        <p:txBody>
          <a:bodyPr anchor="ctr">
            <a:normAutofit/>
          </a:bodyPr>
          <a:lstStyle/>
          <a:p>
            <a:r>
              <a:rPr lang="en-US"/>
              <a:t>Deep neural networks</a:t>
            </a:r>
          </a:p>
        </p:txBody>
      </p:sp>
      <p:sp>
        <p:nvSpPr>
          <p:cNvPr id="3" name="Content Placeholder 2">
            <a:extLst>
              <a:ext uri="{FF2B5EF4-FFF2-40B4-BE49-F238E27FC236}">
                <a16:creationId xmlns:a16="http://schemas.microsoft.com/office/drawing/2014/main" id="{DF829DA8-26DC-FD44-929C-CCAE4450C595}"/>
              </a:ext>
            </a:extLst>
          </p:cNvPr>
          <p:cNvSpPr>
            <a:spLocks noGrp="1"/>
          </p:cNvSpPr>
          <p:nvPr>
            <p:ph idx="1"/>
          </p:nvPr>
        </p:nvSpPr>
        <p:spPr/>
        <p:txBody>
          <a:bodyPr>
            <a:normAutofit/>
          </a:bodyPr>
          <a:lstStyle/>
          <a:p>
            <a:r>
              <a:rPr lang="en-US"/>
              <a:t>ANN with a "large" number of layers</a:t>
            </a:r>
          </a:p>
        </p:txBody>
      </p:sp>
      <p:pic>
        <p:nvPicPr>
          <p:cNvPr id="5" name="Picture 4">
            <a:extLst>
              <a:ext uri="{FF2B5EF4-FFF2-40B4-BE49-F238E27FC236}">
                <a16:creationId xmlns:a16="http://schemas.microsoft.com/office/drawing/2014/main" id="{44E7CDDE-1115-354F-BABC-078103FB7B2A}"/>
              </a:ext>
            </a:extLst>
          </p:cNvPr>
          <p:cNvPicPr>
            <a:picLocks noChangeAspect="1"/>
          </p:cNvPicPr>
          <p:nvPr/>
        </p:nvPicPr>
        <p:blipFill>
          <a:blip r:embed="rId2"/>
          <a:stretch>
            <a:fillRect/>
          </a:stretch>
        </p:blipFill>
        <p:spPr>
          <a:xfrm>
            <a:off x="2143408" y="2163763"/>
            <a:ext cx="7905184" cy="3962400"/>
          </a:xfrm>
          <a:prstGeom prst="rect">
            <a:avLst/>
          </a:prstGeom>
        </p:spPr>
      </p:pic>
    </p:spTree>
    <p:extLst>
      <p:ext uri="{BB962C8B-B14F-4D97-AF65-F5344CB8AC3E}">
        <p14:creationId xmlns:p14="http://schemas.microsoft.com/office/powerpoint/2010/main" val="139132641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54CF6F-B373-4D4D-A54C-205CE100B8A2}"/>
              </a:ext>
            </a:extLst>
          </p:cNvPr>
          <p:cNvSpPr>
            <a:spLocks noGrp="1"/>
          </p:cNvSpPr>
          <p:nvPr>
            <p:ph type="title"/>
          </p:nvPr>
        </p:nvSpPr>
        <p:spPr>
          <a:xfrm>
            <a:off x="1524000" y="-2199"/>
            <a:ext cx="9144000" cy="1143000"/>
          </a:xfrm>
        </p:spPr>
        <p:txBody>
          <a:bodyPr anchor="ctr">
            <a:normAutofit/>
          </a:bodyPr>
          <a:lstStyle/>
          <a:p>
            <a:r>
              <a:rPr lang="en-US"/>
              <a:t>Fully-connected layers</a:t>
            </a:r>
          </a:p>
        </p:txBody>
      </p:sp>
      <p:pic>
        <p:nvPicPr>
          <p:cNvPr id="4" name="Content Placeholder 3">
            <a:extLst>
              <a:ext uri="{FF2B5EF4-FFF2-40B4-BE49-F238E27FC236}">
                <a16:creationId xmlns:a16="http://schemas.microsoft.com/office/drawing/2014/main" id="{6959D92E-A53F-FC45-8AEA-265F87A12CCF}"/>
              </a:ext>
            </a:extLst>
          </p:cNvPr>
          <p:cNvPicPr>
            <a:picLocks noGrp="1" noChangeAspect="1"/>
          </p:cNvPicPr>
          <p:nvPr>
            <p:ph idx="1"/>
          </p:nvPr>
        </p:nvPicPr>
        <p:blipFill>
          <a:blip r:embed="rId2"/>
          <a:stretch>
            <a:fillRect/>
          </a:stretch>
        </p:blipFill>
        <p:spPr>
          <a:xfrm>
            <a:off x="3228700" y="1600201"/>
            <a:ext cx="5734600" cy="4525963"/>
          </a:xfrm>
          <a:prstGeom prst="rect">
            <a:avLst/>
          </a:prstGeom>
          <a:noFill/>
        </p:spPr>
      </p:pic>
    </p:spTree>
    <p:extLst>
      <p:ext uri="{BB962C8B-B14F-4D97-AF65-F5344CB8AC3E}">
        <p14:creationId xmlns:p14="http://schemas.microsoft.com/office/powerpoint/2010/main" val="7971389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7" name="Rectangle 2054">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2050" name="Picture 2" descr="NLP vs. NLU: from Understanding a Language to Its Processing - KDnuggets">
            <a:extLst>
              <a:ext uri="{FF2B5EF4-FFF2-40B4-BE49-F238E27FC236}">
                <a16:creationId xmlns:a16="http://schemas.microsoft.com/office/drawing/2014/main" id="{923389EC-3D00-65D7-372B-47316C87DFE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765"/>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670761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0AB35E-E2BD-E84C-A138-86C147C02202}"/>
              </a:ext>
            </a:extLst>
          </p:cNvPr>
          <p:cNvSpPr>
            <a:spLocks noGrp="1"/>
          </p:cNvSpPr>
          <p:nvPr>
            <p:ph type="title"/>
          </p:nvPr>
        </p:nvSpPr>
        <p:spPr>
          <a:xfrm>
            <a:off x="1524000" y="-2199"/>
            <a:ext cx="9144000" cy="1143000"/>
          </a:xfrm>
        </p:spPr>
        <p:txBody>
          <a:bodyPr anchor="ctr">
            <a:normAutofit/>
          </a:bodyPr>
          <a:lstStyle/>
          <a:p>
            <a:r>
              <a:rPr lang="en-US"/>
              <a:t>Layers can be more than 1-D</a:t>
            </a:r>
          </a:p>
        </p:txBody>
      </p:sp>
      <p:pic>
        <p:nvPicPr>
          <p:cNvPr id="4" name="Content Placeholder 3">
            <a:extLst>
              <a:ext uri="{FF2B5EF4-FFF2-40B4-BE49-F238E27FC236}">
                <a16:creationId xmlns:a16="http://schemas.microsoft.com/office/drawing/2014/main" id="{3EE8B32D-F18E-1544-A1B1-CE6891F6491A}"/>
              </a:ext>
            </a:extLst>
          </p:cNvPr>
          <p:cNvPicPr>
            <a:picLocks noGrp="1" noChangeAspect="1"/>
          </p:cNvPicPr>
          <p:nvPr>
            <p:ph idx="1"/>
          </p:nvPr>
        </p:nvPicPr>
        <p:blipFill>
          <a:blip r:embed="rId2"/>
          <a:stretch>
            <a:fillRect/>
          </a:stretch>
        </p:blipFill>
        <p:spPr>
          <a:xfrm>
            <a:off x="1981200" y="2749349"/>
            <a:ext cx="8229600" cy="2227667"/>
          </a:xfrm>
          <a:prstGeom prst="rect">
            <a:avLst/>
          </a:prstGeom>
          <a:noFill/>
        </p:spPr>
      </p:pic>
    </p:spTree>
    <p:extLst>
      <p:ext uri="{BB962C8B-B14F-4D97-AF65-F5344CB8AC3E}">
        <p14:creationId xmlns:p14="http://schemas.microsoft.com/office/powerpoint/2010/main" val="22312829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A517EF-7808-9348-8188-C241E4411C55}"/>
              </a:ext>
            </a:extLst>
          </p:cNvPr>
          <p:cNvSpPr>
            <a:spLocks noGrp="1"/>
          </p:cNvSpPr>
          <p:nvPr>
            <p:ph type="title"/>
          </p:nvPr>
        </p:nvSpPr>
        <p:spPr/>
        <p:txBody>
          <a:bodyPr/>
          <a:lstStyle/>
          <a:p>
            <a:r>
              <a:rPr lang="en-US"/>
              <a:t>A trivial example: no activation</a:t>
            </a:r>
          </a:p>
        </p:txBody>
      </p:sp>
      <p:sp>
        <p:nvSpPr>
          <p:cNvPr id="3" name="Content Placeholder 2">
            <a:extLst>
              <a:ext uri="{FF2B5EF4-FFF2-40B4-BE49-F238E27FC236}">
                <a16:creationId xmlns:a16="http://schemas.microsoft.com/office/drawing/2014/main" id="{9063B790-7B88-5B46-925A-BF08DE7C3D6C}"/>
              </a:ext>
            </a:extLst>
          </p:cNvPr>
          <p:cNvSpPr>
            <a:spLocks noGrp="1"/>
          </p:cNvSpPr>
          <p:nvPr>
            <p:ph idx="1"/>
          </p:nvPr>
        </p:nvSpPr>
        <p:spPr>
          <a:xfrm>
            <a:off x="1981200" y="1600201"/>
            <a:ext cx="8229600" cy="1143000"/>
          </a:xfrm>
        </p:spPr>
        <p:txBody>
          <a:bodyPr/>
          <a:lstStyle/>
          <a:p>
            <a:r>
              <a:rPr lang="en-US"/>
              <a:t>Activity: show that a "linear" neural network does not really need layers</a:t>
            </a:r>
          </a:p>
        </p:txBody>
      </p:sp>
      <p:pic>
        <p:nvPicPr>
          <p:cNvPr id="4" name="Picture 3">
            <a:extLst>
              <a:ext uri="{FF2B5EF4-FFF2-40B4-BE49-F238E27FC236}">
                <a16:creationId xmlns:a16="http://schemas.microsoft.com/office/drawing/2014/main" id="{B8CC723E-1272-F649-8DA7-2C055B2A602D}"/>
              </a:ext>
            </a:extLst>
          </p:cNvPr>
          <p:cNvPicPr>
            <a:picLocks noChangeAspect="1"/>
          </p:cNvPicPr>
          <p:nvPr/>
        </p:nvPicPr>
        <p:blipFill>
          <a:blip r:embed="rId2"/>
          <a:stretch>
            <a:fillRect/>
          </a:stretch>
        </p:blipFill>
        <p:spPr>
          <a:xfrm>
            <a:off x="3124200" y="3200400"/>
            <a:ext cx="5943600" cy="2303980"/>
          </a:xfrm>
          <a:prstGeom prst="rect">
            <a:avLst/>
          </a:prstGeom>
        </p:spPr>
      </p:pic>
    </p:spTree>
    <p:extLst>
      <p:ext uri="{BB962C8B-B14F-4D97-AF65-F5344CB8AC3E}">
        <p14:creationId xmlns:p14="http://schemas.microsoft.com/office/powerpoint/2010/main" val="224678478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1B5A26-E574-804C-9CB5-720C96B20F89}"/>
              </a:ext>
            </a:extLst>
          </p:cNvPr>
          <p:cNvSpPr>
            <a:spLocks noGrp="1"/>
          </p:cNvSpPr>
          <p:nvPr>
            <p:ph type="title"/>
          </p:nvPr>
        </p:nvSpPr>
        <p:spPr/>
        <p:txBody>
          <a:bodyPr/>
          <a:lstStyle/>
          <a:p>
            <a:r>
              <a:rPr lang="en-US"/>
              <a:t>Activation functions</a:t>
            </a:r>
          </a:p>
        </p:txBody>
      </p:sp>
      <p:sp>
        <p:nvSpPr>
          <p:cNvPr id="3" name="Content Placeholder 2">
            <a:extLst>
              <a:ext uri="{FF2B5EF4-FFF2-40B4-BE49-F238E27FC236}">
                <a16:creationId xmlns:a16="http://schemas.microsoft.com/office/drawing/2014/main" id="{9A5310F7-D691-A148-88CE-066C62356054}"/>
              </a:ext>
            </a:extLst>
          </p:cNvPr>
          <p:cNvSpPr>
            <a:spLocks noGrp="1"/>
          </p:cNvSpPr>
          <p:nvPr>
            <p:ph idx="1"/>
          </p:nvPr>
        </p:nvSpPr>
        <p:spPr>
          <a:xfrm>
            <a:off x="1981200" y="1600200"/>
            <a:ext cx="8229600" cy="2753304"/>
          </a:xfrm>
        </p:spPr>
        <p:txBody>
          <a:bodyPr/>
          <a:lstStyle/>
          <a:p>
            <a:r>
              <a:rPr lang="en-US"/>
              <a:t>Allow to represent complex relationships between inputs and outputs</a:t>
            </a:r>
          </a:p>
          <a:p>
            <a:r>
              <a:rPr lang="en-US"/>
              <a:t>Choice depends on derivatives and other properties such as numerical stability</a:t>
            </a:r>
          </a:p>
          <a:p>
            <a:r>
              <a:rPr lang="en-US"/>
              <a:t>This will become important during training</a:t>
            </a:r>
          </a:p>
        </p:txBody>
      </p:sp>
      <p:pic>
        <p:nvPicPr>
          <p:cNvPr id="4" name="Picture 3">
            <a:extLst>
              <a:ext uri="{FF2B5EF4-FFF2-40B4-BE49-F238E27FC236}">
                <a16:creationId xmlns:a16="http://schemas.microsoft.com/office/drawing/2014/main" id="{48608629-3E0C-7E45-BDCC-5DFACC2A5399}"/>
              </a:ext>
            </a:extLst>
          </p:cNvPr>
          <p:cNvPicPr>
            <a:picLocks noChangeAspect="1"/>
          </p:cNvPicPr>
          <p:nvPr/>
        </p:nvPicPr>
        <p:blipFill>
          <a:blip r:embed="rId2"/>
          <a:stretch>
            <a:fillRect/>
          </a:stretch>
        </p:blipFill>
        <p:spPr>
          <a:xfrm>
            <a:off x="3979058" y="4353504"/>
            <a:ext cx="4233884" cy="2474016"/>
          </a:xfrm>
          <a:prstGeom prst="rect">
            <a:avLst/>
          </a:prstGeom>
        </p:spPr>
      </p:pic>
    </p:spTree>
    <p:extLst>
      <p:ext uri="{BB962C8B-B14F-4D97-AF65-F5344CB8AC3E}">
        <p14:creationId xmlns:p14="http://schemas.microsoft.com/office/powerpoint/2010/main" val="395446462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7346DF-3A0B-F34C-A867-DFBE92442554}"/>
              </a:ext>
            </a:extLst>
          </p:cNvPr>
          <p:cNvSpPr>
            <a:spLocks noGrp="1"/>
          </p:cNvSpPr>
          <p:nvPr>
            <p:ph type="title"/>
          </p:nvPr>
        </p:nvSpPr>
        <p:spPr>
          <a:xfrm>
            <a:off x="1524000" y="-2199"/>
            <a:ext cx="9144000" cy="1143000"/>
          </a:xfrm>
        </p:spPr>
        <p:txBody>
          <a:bodyPr anchor="ctr">
            <a:normAutofit/>
          </a:bodyPr>
          <a:lstStyle/>
          <a:p>
            <a:r>
              <a:rPr lang="en-US"/>
              <a:t>Sigmoid</a:t>
            </a:r>
          </a:p>
        </p:txBody>
      </p:sp>
      <p:pic>
        <p:nvPicPr>
          <p:cNvPr id="4" name="Content Placeholder 3">
            <a:extLst>
              <a:ext uri="{FF2B5EF4-FFF2-40B4-BE49-F238E27FC236}">
                <a16:creationId xmlns:a16="http://schemas.microsoft.com/office/drawing/2014/main" id="{D024DBB9-83F4-BD4C-85B9-1B4B844606EB}"/>
              </a:ext>
            </a:extLst>
          </p:cNvPr>
          <p:cNvPicPr>
            <a:picLocks noGrp="1" noChangeAspect="1"/>
          </p:cNvPicPr>
          <p:nvPr>
            <p:ph idx="1"/>
          </p:nvPr>
        </p:nvPicPr>
        <p:blipFill>
          <a:blip r:embed="rId2"/>
          <a:stretch>
            <a:fillRect/>
          </a:stretch>
        </p:blipFill>
        <p:spPr>
          <a:xfrm>
            <a:off x="3873072" y="1600201"/>
            <a:ext cx="4445857" cy="4525963"/>
          </a:xfrm>
          <a:prstGeom prst="rect">
            <a:avLst/>
          </a:prstGeom>
          <a:noFill/>
        </p:spPr>
      </p:pic>
    </p:spTree>
    <p:extLst>
      <p:ext uri="{BB962C8B-B14F-4D97-AF65-F5344CB8AC3E}">
        <p14:creationId xmlns:p14="http://schemas.microsoft.com/office/powerpoint/2010/main" val="26759251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35B89E-7DC1-1747-BE7C-2D4C8E239848}"/>
              </a:ext>
            </a:extLst>
          </p:cNvPr>
          <p:cNvSpPr>
            <a:spLocks noGrp="1"/>
          </p:cNvSpPr>
          <p:nvPr>
            <p:ph type="title"/>
          </p:nvPr>
        </p:nvSpPr>
        <p:spPr/>
        <p:txBody>
          <a:bodyPr/>
          <a:lstStyle/>
          <a:p>
            <a:r>
              <a:rPr lang="en-US"/>
              <a:t>Activity</a:t>
            </a:r>
          </a:p>
        </p:txBody>
      </p:sp>
      <p:sp>
        <p:nvSpPr>
          <p:cNvPr id="3" name="Content Placeholder 2">
            <a:extLst>
              <a:ext uri="{FF2B5EF4-FFF2-40B4-BE49-F238E27FC236}">
                <a16:creationId xmlns:a16="http://schemas.microsoft.com/office/drawing/2014/main" id="{FD538D8F-B13A-FE46-AEFD-27DB20DA5C99}"/>
              </a:ext>
            </a:extLst>
          </p:cNvPr>
          <p:cNvSpPr>
            <a:spLocks noGrp="1"/>
          </p:cNvSpPr>
          <p:nvPr>
            <p:ph idx="1"/>
          </p:nvPr>
        </p:nvSpPr>
        <p:spPr/>
        <p:txBody>
          <a:bodyPr/>
          <a:lstStyle/>
          <a:p>
            <a:r>
              <a:rPr lang="en-US"/>
              <a:t>Run Tensorflow playground with different activations</a:t>
            </a:r>
          </a:p>
          <a:p>
            <a:r>
              <a:rPr lang="en-US"/>
              <a:t>https://playground.tensorflow.org/</a:t>
            </a:r>
          </a:p>
        </p:txBody>
      </p:sp>
    </p:spTree>
    <p:extLst>
      <p:ext uri="{BB962C8B-B14F-4D97-AF65-F5344CB8AC3E}">
        <p14:creationId xmlns:p14="http://schemas.microsoft.com/office/powerpoint/2010/main" val="264694780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3" name="Google Shape;93;p2"/>
          <p:cNvSpPr txBox="1"/>
          <p:nvPr/>
        </p:nvSpPr>
        <p:spPr>
          <a:xfrm>
            <a:off x="1807500" y="1371600"/>
            <a:ext cx="8784300" cy="4801274"/>
          </a:xfrm>
          <a:prstGeom prst="rect">
            <a:avLst/>
          </a:prstGeom>
          <a:noFill/>
          <a:ln>
            <a:noFill/>
          </a:ln>
        </p:spPr>
        <p:txBody>
          <a:bodyPr spcFirstLastPara="1" wrap="square" lIns="91425" tIns="45700" rIns="91425" bIns="45700" anchor="t" anchorCtr="0">
            <a:spAutoFit/>
          </a:bodyPr>
          <a:lstStyle/>
          <a:p>
            <a:pPr marL="342900" indent="-342900">
              <a:buClr>
                <a:schemeClr val="dk1"/>
              </a:buClr>
              <a:buSzPts val="2500"/>
              <a:buChar char="•"/>
            </a:pPr>
            <a:endParaRPr dirty="0">
              <a:solidFill>
                <a:schemeClr val="dk1"/>
              </a:solidFill>
              <a:latin typeface="Calibri"/>
              <a:ea typeface="Calibri"/>
              <a:cs typeface="Calibri"/>
              <a:sym typeface="Calibri"/>
            </a:endParaRPr>
          </a:p>
          <a:p>
            <a:pPr marL="342900" indent="-342900">
              <a:buFont typeface="Arial" panose="020B0604020202020204" pitchFamily="34" charset="0"/>
              <a:buChar char="•"/>
            </a:pPr>
            <a:r>
              <a:rPr lang="en-US" sz="2400" dirty="0">
                <a:solidFill>
                  <a:schemeClr val="dk1"/>
                </a:solidFill>
                <a:latin typeface="Calibri"/>
                <a:ea typeface="Calibri"/>
                <a:cs typeface="Calibri"/>
                <a:sym typeface="Calibri"/>
              </a:rPr>
              <a:t>From Wikipedia:</a:t>
            </a:r>
            <a:br>
              <a:rPr lang="en-US" sz="2400" dirty="0">
                <a:solidFill>
                  <a:schemeClr val="dk1"/>
                </a:solidFill>
                <a:latin typeface="Calibri"/>
                <a:ea typeface="Calibri"/>
                <a:cs typeface="Calibri"/>
                <a:sym typeface="Calibri"/>
              </a:rPr>
            </a:br>
            <a:br>
              <a:rPr lang="en-US" sz="2400" dirty="0">
                <a:solidFill>
                  <a:schemeClr val="dk1"/>
                </a:solidFill>
                <a:latin typeface="Calibri"/>
                <a:ea typeface="Calibri"/>
                <a:cs typeface="Calibri"/>
                <a:sym typeface="Calibri"/>
              </a:rPr>
            </a:br>
            <a:r>
              <a:rPr lang="en-US" sz="2400" dirty="0">
                <a:solidFill>
                  <a:schemeClr val="dk1"/>
                </a:solidFill>
                <a:latin typeface="Calibri"/>
                <a:ea typeface="Calibri"/>
                <a:cs typeface="Calibri"/>
                <a:sym typeface="Calibri"/>
              </a:rPr>
              <a:t>In machine learning, </a:t>
            </a:r>
            <a:r>
              <a:rPr lang="en-US" sz="2400" b="1" dirty="0">
                <a:solidFill>
                  <a:schemeClr val="dk1"/>
                </a:solidFill>
                <a:latin typeface="Calibri"/>
                <a:ea typeface="Calibri"/>
                <a:cs typeface="Calibri"/>
                <a:sym typeface="Calibri"/>
              </a:rPr>
              <a:t>backpropagation </a:t>
            </a:r>
            <a:r>
              <a:rPr lang="en-US" sz="2400" dirty="0">
                <a:solidFill>
                  <a:schemeClr val="dk1"/>
                </a:solidFill>
                <a:latin typeface="Calibri"/>
                <a:ea typeface="Calibri"/>
                <a:cs typeface="Calibri"/>
                <a:sym typeface="Calibri"/>
              </a:rPr>
              <a:t>(backprop, BP) is a widely used algorithm for training feedforward neural networks. Generalizations of backpropagation exist for other artificial neural networks (ANNs), and for functions generally. These classes of algorithms are all referred to generically as "backpropagation". </a:t>
            </a:r>
            <a:br>
              <a:rPr lang="en-US" sz="2400" dirty="0">
                <a:solidFill>
                  <a:schemeClr val="dk1"/>
                </a:solidFill>
                <a:latin typeface="Calibri"/>
                <a:ea typeface="Calibri"/>
                <a:cs typeface="Calibri"/>
                <a:sym typeface="Calibri"/>
              </a:rPr>
            </a:br>
            <a:r>
              <a:rPr lang="en-US" sz="2400" dirty="0">
                <a:solidFill>
                  <a:schemeClr val="dk1"/>
                </a:solidFill>
                <a:latin typeface="Calibri"/>
                <a:ea typeface="Calibri"/>
                <a:cs typeface="Calibri"/>
                <a:sym typeface="Calibri"/>
              </a:rPr>
              <a:t>In fitting a neural network, backpropagation computes the gradient of the loss function with respect to the weights of the network for a single input–output example, and does so efficiently, unlike a naive direct computation of the gradient with respect to each weight individually.</a:t>
            </a:r>
            <a:endParaRPr lang="en-US" sz="2500" dirty="0">
              <a:solidFill>
                <a:schemeClr val="dk1"/>
              </a:solidFill>
              <a:latin typeface="Calibri"/>
              <a:ea typeface="Calibri"/>
              <a:cs typeface="Calibri"/>
              <a:sym typeface="Calibri"/>
            </a:endParaRPr>
          </a:p>
        </p:txBody>
      </p:sp>
      <p:sp>
        <p:nvSpPr>
          <p:cNvPr id="3" name="Title 2">
            <a:extLst>
              <a:ext uri="{FF2B5EF4-FFF2-40B4-BE49-F238E27FC236}">
                <a16:creationId xmlns:a16="http://schemas.microsoft.com/office/drawing/2014/main" id="{7310E3A6-6355-A1CC-6724-1299B0F7AC5E}"/>
              </a:ext>
            </a:extLst>
          </p:cNvPr>
          <p:cNvSpPr>
            <a:spLocks noGrp="1"/>
          </p:cNvSpPr>
          <p:nvPr>
            <p:ph type="title"/>
          </p:nvPr>
        </p:nvSpPr>
        <p:spPr/>
        <p:txBody>
          <a:bodyPr/>
          <a:lstStyle/>
          <a:p>
            <a:r>
              <a:rPr lang="en-US"/>
              <a:t>How do we “train” neural networks?</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The general idea of artificial neural networks</a:t>
            </a:r>
          </a:p>
        </p:txBody>
      </p:sp>
      <p:sp>
        <p:nvSpPr>
          <p:cNvPr id="3" name="Content Placeholder 2"/>
          <p:cNvSpPr>
            <a:spLocks noGrp="1"/>
          </p:cNvSpPr>
          <p:nvPr>
            <p:ph type="body" idx="1"/>
          </p:nvPr>
        </p:nvSpPr>
        <p:spPr/>
        <p:txBody>
          <a:bodyPr/>
          <a:lstStyle/>
          <a:p>
            <a:r>
              <a:rPr lang="en-US" dirty="0"/>
              <a:t>Simple processing units with linear or non-linear functions </a:t>
            </a:r>
            <a:r>
              <a:rPr lang="en-US" i="1" dirty="0"/>
              <a:t>f</a:t>
            </a:r>
            <a:endParaRPr lang="en-US" dirty="0"/>
          </a:p>
        </p:txBody>
      </p:sp>
      <p:pic>
        <p:nvPicPr>
          <p:cNvPr id="2" name="Picture 1"/>
          <p:cNvPicPr>
            <a:picLocks noChangeAspect="1"/>
          </p:cNvPicPr>
          <p:nvPr/>
        </p:nvPicPr>
        <p:blipFill>
          <a:blip r:embed="rId2"/>
          <a:stretch>
            <a:fillRect/>
          </a:stretch>
        </p:blipFill>
        <p:spPr>
          <a:xfrm>
            <a:off x="4595814" y="2872384"/>
            <a:ext cx="3000375" cy="1971675"/>
          </a:xfrm>
          <a:prstGeom prst="rect">
            <a:avLst/>
          </a:prstGeom>
        </p:spPr>
      </p:pic>
    </p:spTree>
    <p:extLst>
      <p:ext uri="{BB962C8B-B14F-4D97-AF65-F5344CB8AC3E}">
        <p14:creationId xmlns:p14="http://schemas.microsoft.com/office/powerpoint/2010/main" val="10794131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The general idea of artificial neural networks (2)</a:t>
            </a:r>
          </a:p>
        </p:txBody>
      </p:sp>
      <p:sp>
        <p:nvSpPr>
          <p:cNvPr id="3" name="Content Placeholder 2"/>
          <p:cNvSpPr>
            <a:spLocks noGrp="1"/>
          </p:cNvSpPr>
          <p:nvPr>
            <p:ph type="body" idx="1"/>
          </p:nvPr>
        </p:nvSpPr>
        <p:spPr/>
        <p:txBody>
          <a:bodyPr>
            <a:normAutofit/>
          </a:bodyPr>
          <a:lstStyle/>
          <a:p>
            <a:r>
              <a:rPr lang="en-US" dirty="0"/>
              <a:t>Multiple units belong to</a:t>
            </a:r>
            <a:r>
              <a:rPr lang="en-US" i="1" dirty="0"/>
              <a:t> layers</a:t>
            </a:r>
            <a:r>
              <a:rPr lang="en-US" dirty="0"/>
              <a:t> and those layers are interconnected to other layers</a:t>
            </a:r>
          </a:p>
        </p:txBody>
      </p:sp>
      <p:pic>
        <p:nvPicPr>
          <p:cNvPr id="5" name="Picture 4"/>
          <p:cNvPicPr>
            <a:picLocks noChangeAspect="1"/>
          </p:cNvPicPr>
          <p:nvPr/>
        </p:nvPicPr>
        <p:blipFill>
          <a:blip r:embed="rId2"/>
          <a:stretch>
            <a:fillRect/>
          </a:stretch>
        </p:blipFill>
        <p:spPr>
          <a:xfrm>
            <a:off x="4705350" y="3167297"/>
            <a:ext cx="2781300" cy="2209800"/>
          </a:xfrm>
          <a:prstGeom prst="rect">
            <a:avLst/>
          </a:prstGeom>
        </p:spPr>
      </p:pic>
      <p:pic>
        <p:nvPicPr>
          <p:cNvPr id="6" name="Picture 5"/>
          <p:cNvPicPr>
            <a:picLocks noChangeAspect="1"/>
          </p:cNvPicPr>
          <p:nvPr/>
        </p:nvPicPr>
        <p:blipFill>
          <a:blip r:embed="rId3"/>
          <a:stretch>
            <a:fillRect/>
          </a:stretch>
        </p:blipFill>
        <p:spPr>
          <a:xfrm>
            <a:off x="2534900" y="3791576"/>
            <a:ext cx="1410368" cy="926813"/>
          </a:xfrm>
          <a:prstGeom prst="rect">
            <a:avLst/>
          </a:prstGeom>
        </p:spPr>
      </p:pic>
      <p:cxnSp>
        <p:nvCxnSpPr>
          <p:cNvPr id="8" name="Straight Arrow Connector 7"/>
          <p:cNvCxnSpPr/>
          <p:nvPr/>
        </p:nvCxnSpPr>
        <p:spPr>
          <a:xfrm flipV="1">
            <a:off x="3547673" y="3488024"/>
            <a:ext cx="2068643" cy="68580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647905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 highly non-linear function</a:t>
            </a:r>
          </a:p>
        </p:txBody>
      </p:sp>
      <mc:AlternateContent xmlns:mc="http://schemas.openxmlformats.org/markup-compatibility/2006" xmlns:a14="http://schemas.microsoft.com/office/drawing/2010/main">
        <mc:Choice Requires="a14">
          <p:sp>
            <p:nvSpPr>
              <p:cNvPr id="3" name="Content Placeholder 2"/>
              <p:cNvSpPr>
                <a:spLocks noGrp="1"/>
              </p:cNvSpPr>
              <p:nvPr>
                <p:ph type="body" idx="1"/>
              </p:nvPr>
            </p:nvSpPr>
            <p:spPr/>
            <p:txBody>
              <a:bodyPr>
                <a:normAutofit/>
              </a:bodyPr>
              <a:lstStyle/>
              <a:p>
                <a:r>
                  <a:rPr lang="en-US" dirty="0"/>
                  <a:t>The output now depends on nested functions:</a:t>
                </a:r>
                <a:br>
                  <a:rPr lang="en-US" dirty="0"/>
                </a:br>
                <a:br>
                  <a:rPr lang="en-US" dirty="0"/>
                </a:br>
                <a:br>
                  <a:rPr lang="en-US" dirty="0"/>
                </a:br>
                <a14:m>
                  <m:oMath xmlns:m="http://schemas.openxmlformats.org/officeDocument/2006/math">
                    <m:r>
                      <a:rPr lang="en-US" b="0" i="1" smtClean="0">
                        <a:latin typeface="Cambria Math" charset="0"/>
                      </a:rPr>
                      <m:t>𝑦</m:t>
                    </m:r>
                    <m:r>
                      <a:rPr lang="en-US" b="0" i="1" smtClean="0">
                        <a:latin typeface="Cambria Math" charset="0"/>
                      </a:rPr>
                      <m:t>=</m:t>
                    </m:r>
                    <m:sSub>
                      <m:sSubPr>
                        <m:ctrlPr>
                          <a:rPr lang="en-US" b="0" i="1" smtClean="0">
                            <a:latin typeface="Cambria Math" panose="02040503050406030204" pitchFamily="18" charset="0"/>
                          </a:rPr>
                        </m:ctrlPr>
                      </m:sSubPr>
                      <m:e>
                        <m:r>
                          <a:rPr lang="en-US" b="0" i="1" smtClean="0">
                            <a:latin typeface="Cambria Math" charset="0"/>
                          </a:rPr>
                          <m:t>𝑓</m:t>
                        </m:r>
                      </m:e>
                      <m:sub>
                        <m:r>
                          <a:rPr lang="en-US" b="0" i="1" smtClean="0">
                            <a:latin typeface="Cambria Math" charset="0"/>
                          </a:rPr>
                          <m:t>3</m:t>
                        </m:r>
                      </m:sub>
                    </m:sSub>
                    <m:r>
                      <a:rPr lang="en-US" b="0" i="1" smtClean="0">
                        <a:latin typeface="Cambria Math" charset="0"/>
                      </a:rPr>
                      <m:t>(</m:t>
                    </m:r>
                    <m:sSub>
                      <m:sSubPr>
                        <m:ctrlPr>
                          <a:rPr lang="en-US" b="0" i="1" smtClean="0">
                            <a:latin typeface="Cambria Math" panose="02040503050406030204" pitchFamily="18" charset="0"/>
                          </a:rPr>
                        </m:ctrlPr>
                      </m:sSubPr>
                      <m:e>
                        <m:r>
                          <a:rPr lang="en-US" b="0" i="1" smtClean="0">
                            <a:latin typeface="Cambria Math" charset="0"/>
                          </a:rPr>
                          <m:t>𝑓</m:t>
                        </m:r>
                      </m:e>
                      <m:sub>
                        <m:r>
                          <a:rPr lang="en-US" b="0" i="1" smtClean="0">
                            <a:latin typeface="Cambria Math" charset="0"/>
                          </a:rPr>
                          <m:t>2</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charset="0"/>
                              </a:rPr>
                              <m:t>𝑓</m:t>
                            </m:r>
                          </m:e>
                          <m:sub>
                            <m:r>
                              <a:rPr lang="en-US" b="0" i="1" smtClean="0">
                                <a:latin typeface="Cambria Math" charset="0"/>
                              </a:rPr>
                              <m:t>1</m:t>
                            </m:r>
                          </m:sub>
                        </m:sSub>
                        <m:r>
                          <a:rPr lang="en-US" b="0" i="1" smtClean="0">
                            <a:latin typeface="Cambria Math" charset="0"/>
                          </a:rPr>
                          <m:t>(</m:t>
                        </m:r>
                        <m:r>
                          <a:rPr lang="en-US" b="0" i="1" smtClean="0">
                            <a:latin typeface="Cambria Math" charset="0"/>
                          </a:rPr>
                          <m:t>𝑥</m:t>
                        </m:r>
                      </m:e>
                    </m:d>
                    <m:r>
                      <a:rPr lang="en-US" b="0" i="1" smtClean="0">
                        <a:latin typeface="Cambria Math" charset="0"/>
                      </a:rPr>
                      <m:t>+</m:t>
                    </m:r>
                    <m:sSub>
                      <m:sSubPr>
                        <m:ctrlPr>
                          <a:rPr lang="en-US" b="0" i="1" smtClean="0">
                            <a:latin typeface="Cambria Math" panose="02040503050406030204" pitchFamily="18" charset="0"/>
                          </a:rPr>
                        </m:ctrlPr>
                      </m:sSubPr>
                      <m:e>
                        <m:r>
                          <a:rPr lang="en-US" b="0" i="1" smtClean="0">
                            <a:latin typeface="Cambria Math" charset="0"/>
                          </a:rPr>
                          <m:t>𝑏</m:t>
                        </m:r>
                      </m:e>
                      <m:sub>
                        <m:r>
                          <a:rPr lang="en-US" b="0" i="1" smtClean="0">
                            <a:latin typeface="Cambria Math" charset="0"/>
                          </a:rPr>
                          <m:t>0</m:t>
                        </m:r>
                      </m:sub>
                    </m:sSub>
                    <m:r>
                      <a:rPr lang="en-US" b="0" i="1" smtClean="0">
                        <a:latin typeface="Cambria Math" charset="0"/>
                      </a:rPr>
                      <m:t>)+</m:t>
                    </m:r>
                    <m:sSub>
                      <m:sSubPr>
                        <m:ctrlPr>
                          <a:rPr lang="en-US" b="0" i="1" smtClean="0">
                            <a:latin typeface="Cambria Math" panose="02040503050406030204" pitchFamily="18" charset="0"/>
                          </a:rPr>
                        </m:ctrlPr>
                      </m:sSubPr>
                      <m:e>
                        <m:r>
                          <a:rPr lang="en-US" b="0" i="1" smtClean="0">
                            <a:latin typeface="Cambria Math" charset="0"/>
                          </a:rPr>
                          <m:t>𝑏</m:t>
                        </m:r>
                      </m:e>
                      <m:sub>
                        <m:r>
                          <a:rPr lang="en-US" b="0" i="1" smtClean="0">
                            <a:latin typeface="Cambria Math" charset="0"/>
                          </a:rPr>
                          <m:t>1</m:t>
                        </m:r>
                      </m:sub>
                    </m:sSub>
                    <m:r>
                      <a:rPr lang="en-US" b="0" i="1" smtClean="0">
                        <a:latin typeface="Cambria Math" charset="0"/>
                      </a:rPr>
                      <m:t>)+</m:t>
                    </m:r>
                    <m:sSub>
                      <m:sSubPr>
                        <m:ctrlPr>
                          <a:rPr lang="en-US" i="1">
                            <a:latin typeface="Cambria Math" panose="02040503050406030204" pitchFamily="18" charset="0"/>
                          </a:rPr>
                        </m:ctrlPr>
                      </m:sSubPr>
                      <m:e>
                        <m:r>
                          <a:rPr lang="en-US" i="1">
                            <a:latin typeface="Cambria Math" charset="0"/>
                          </a:rPr>
                          <m:t>𝑏</m:t>
                        </m:r>
                      </m:e>
                      <m:sub>
                        <m:r>
                          <a:rPr lang="en-US" b="0" i="1" smtClean="0">
                            <a:latin typeface="Cambria Math" charset="0"/>
                          </a:rPr>
                          <m:t>2</m:t>
                        </m:r>
                      </m:sub>
                    </m:sSub>
                  </m:oMath>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type="body" idx="1"/>
              </p:nvPr>
            </p:nvSpPr>
            <p:spPr>
              <a:blipFill>
                <a:blip r:embed="rId2"/>
                <a:stretch>
                  <a:fillRect t="-840"/>
                </a:stretch>
              </a:blipFill>
            </p:spPr>
            <p:txBody>
              <a:bodyPr/>
              <a:lstStyle/>
              <a:p>
                <a:r>
                  <a:rPr lang="en-US">
                    <a:noFill/>
                  </a:rPr>
                  <a:t> </a:t>
                </a:r>
              </a:p>
            </p:txBody>
          </p:sp>
        </mc:Fallback>
      </mc:AlternateContent>
      <p:sp>
        <p:nvSpPr>
          <p:cNvPr id="11" name="Right Brace 10"/>
          <p:cNvSpPr/>
          <p:nvPr/>
        </p:nvSpPr>
        <p:spPr>
          <a:xfrm rot="5400000">
            <a:off x="5242457" y="3946978"/>
            <a:ext cx="60644" cy="578004"/>
          </a:xfrm>
          <a:prstGeom prst="rightBrace">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050"/>
          </a:p>
        </p:txBody>
      </p:sp>
      <p:sp>
        <p:nvSpPr>
          <p:cNvPr id="12" name="Right Brace 11"/>
          <p:cNvSpPr/>
          <p:nvPr/>
        </p:nvSpPr>
        <p:spPr>
          <a:xfrm rot="5400000">
            <a:off x="5391109" y="3562534"/>
            <a:ext cx="34289" cy="1633686"/>
          </a:xfrm>
          <a:prstGeom prst="rightBrace">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050"/>
          </a:p>
        </p:txBody>
      </p:sp>
      <p:sp>
        <p:nvSpPr>
          <p:cNvPr id="14" name="Right Brace 13"/>
          <p:cNvSpPr/>
          <p:nvPr/>
        </p:nvSpPr>
        <p:spPr>
          <a:xfrm rot="5400000">
            <a:off x="5600477" y="3221016"/>
            <a:ext cx="89922" cy="2643341"/>
          </a:xfrm>
          <a:prstGeom prst="rightBrace">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050"/>
          </a:p>
        </p:txBody>
      </p:sp>
      <p:sp>
        <p:nvSpPr>
          <p:cNvPr id="15" name="TextBox 14"/>
          <p:cNvSpPr txBox="1"/>
          <p:nvPr/>
        </p:nvSpPr>
        <p:spPr>
          <a:xfrm>
            <a:off x="4795747" y="4710984"/>
            <a:ext cx="1489510" cy="253916"/>
          </a:xfrm>
          <a:prstGeom prst="rect">
            <a:avLst/>
          </a:prstGeom>
          <a:noFill/>
        </p:spPr>
        <p:txBody>
          <a:bodyPr wrap="none" rtlCol="0">
            <a:spAutoFit/>
          </a:bodyPr>
          <a:lstStyle/>
          <a:p>
            <a:r>
              <a:rPr lang="en-US" sz="1050" dirty="0">
                <a:latin typeface="Lato" panose="020F0502020204030203" pitchFamily="34" charset="77"/>
              </a:rPr>
              <a:t>Nested non-</a:t>
            </a:r>
            <a:r>
              <a:rPr lang="en-US" sz="1050" dirty="0" err="1">
                <a:latin typeface="Lato" panose="020F0502020204030203" pitchFamily="34" charset="77"/>
              </a:rPr>
              <a:t>linearities</a:t>
            </a:r>
            <a:endParaRPr lang="en-US" sz="1050" dirty="0">
              <a:latin typeface="Lato" panose="020F0502020204030203" pitchFamily="34" charset="77"/>
            </a:endParaRPr>
          </a:p>
        </p:txBody>
      </p:sp>
    </p:spTree>
    <p:extLst>
      <p:ext uri="{BB962C8B-B14F-4D97-AF65-F5344CB8AC3E}">
        <p14:creationId xmlns:p14="http://schemas.microsoft.com/office/powerpoint/2010/main" val="143944564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Advantages and disadvantages of ANN</a:t>
            </a:r>
          </a:p>
        </p:txBody>
      </p:sp>
      <p:sp>
        <p:nvSpPr>
          <p:cNvPr id="3" name="Content Placeholder 2"/>
          <p:cNvSpPr>
            <a:spLocks noGrp="1"/>
          </p:cNvSpPr>
          <p:nvPr>
            <p:ph type="body" idx="1"/>
          </p:nvPr>
        </p:nvSpPr>
        <p:spPr/>
        <p:txBody>
          <a:bodyPr>
            <a:normAutofit/>
          </a:bodyPr>
          <a:lstStyle/>
          <a:p>
            <a:r>
              <a:rPr lang="en-US" dirty="0"/>
              <a:t>Pros:</a:t>
            </a:r>
          </a:p>
          <a:p>
            <a:pPr lvl="1"/>
            <a:r>
              <a:rPr lang="en-US" dirty="0"/>
              <a:t>Can fit complex non-linear relationships</a:t>
            </a:r>
          </a:p>
          <a:p>
            <a:pPr lvl="1"/>
            <a:r>
              <a:rPr lang="en-US" dirty="0"/>
              <a:t>Easy to try different types of layers</a:t>
            </a:r>
          </a:p>
          <a:p>
            <a:pPr lvl="1"/>
            <a:r>
              <a:rPr lang="en-US" dirty="0"/>
              <a:t>Inspired by a very effective machine (the brain!)</a:t>
            </a:r>
          </a:p>
          <a:p>
            <a:r>
              <a:rPr lang="en-US" dirty="0"/>
              <a:t>Cons:</a:t>
            </a:r>
          </a:p>
          <a:p>
            <a:pPr lvl="1"/>
            <a:r>
              <a:rPr lang="en-US" dirty="0"/>
              <a:t>Many parameters</a:t>
            </a:r>
          </a:p>
          <a:p>
            <a:pPr lvl="1"/>
            <a:r>
              <a:rPr lang="en-US" dirty="0"/>
              <a:t>Easy to </a:t>
            </a:r>
            <a:r>
              <a:rPr lang="en-US" dirty="0" err="1"/>
              <a:t>overfit</a:t>
            </a:r>
            <a:endParaRPr lang="en-US" dirty="0"/>
          </a:p>
          <a:p>
            <a:pPr lvl="1"/>
            <a:r>
              <a:rPr lang="en-US" dirty="0"/>
              <a:t>Needs </a:t>
            </a:r>
            <a:r>
              <a:rPr lang="en-US" i="1" dirty="0"/>
              <a:t>lots</a:t>
            </a:r>
            <a:r>
              <a:rPr lang="en-US" dirty="0"/>
              <a:t> of training data</a:t>
            </a:r>
          </a:p>
          <a:p>
            <a:pPr lvl="1"/>
            <a:r>
              <a:rPr lang="en-US" dirty="0"/>
              <a:t>Takes a long time to fit</a:t>
            </a:r>
          </a:p>
          <a:p>
            <a:pPr lvl="1"/>
            <a:r>
              <a:rPr lang="en-US" dirty="0"/>
              <a:t>The use of brain research is really minimal</a:t>
            </a:r>
          </a:p>
        </p:txBody>
      </p:sp>
    </p:spTree>
    <p:extLst>
      <p:ext uri="{BB962C8B-B14F-4D97-AF65-F5344CB8AC3E}">
        <p14:creationId xmlns:p14="http://schemas.microsoft.com/office/powerpoint/2010/main" val="16237106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4CFDD-1607-4ECC-78DA-ABBEB515C067}"/>
              </a:ext>
            </a:extLst>
          </p:cNvPr>
          <p:cNvSpPr>
            <a:spLocks noGrp="1"/>
          </p:cNvSpPr>
          <p:nvPr>
            <p:ph type="title"/>
          </p:nvPr>
        </p:nvSpPr>
        <p:spPr/>
        <p:txBody>
          <a:bodyPr/>
          <a:lstStyle/>
          <a:p>
            <a:r>
              <a:rPr lang="en-US"/>
              <a:t>Tasks in science</a:t>
            </a:r>
          </a:p>
        </p:txBody>
      </p:sp>
      <p:sp>
        <p:nvSpPr>
          <p:cNvPr id="3" name="Content Placeholder 2">
            <a:extLst>
              <a:ext uri="{FF2B5EF4-FFF2-40B4-BE49-F238E27FC236}">
                <a16:creationId xmlns:a16="http://schemas.microsoft.com/office/drawing/2014/main" id="{8EC8998A-706B-F733-05C6-60415F50BF00}"/>
              </a:ext>
            </a:extLst>
          </p:cNvPr>
          <p:cNvSpPr>
            <a:spLocks noGrp="1"/>
          </p:cNvSpPr>
          <p:nvPr>
            <p:ph idx="1"/>
          </p:nvPr>
        </p:nvSpPr>
        <p:spPr/>
        <p:txBody>
          <a:bodyPr/>
          <a:lstStyle/>
          <a:p>
            <a:r>
              <a:rPr lang="en-US"/>
              <a:t>Text representation (TF-IDF, Latent Semantic Analysis, Latent Dirichlet Allocation)</a:t>
            </a:r>
          </a:p>
          <a:p>
            <a:r>
              <a:rPr lang="en-US"/>
              <a:t>Text embeddings (word2vec, embeddings)</a:t>
            </a:r>
          </a:p>
          <a:p>
            <a:r>
              <a:rPr lang="en-US"/>
              <a:t>Extracting keywords from text</a:t>
            </a:r>
          </a:p>
          <a:p>
            <a:r>
              <a:rPr lang="en-US"/>
              <a:t>Citation-enriched text representation: Adapted transformers</a:t>
            </a:r>
          </a:p>
          <a:p>
            <a:pPr marL="0" indent="0">
              <a:buNone/>
            </a:pPr>
            <a:endParaRPr lang="en-US"/>
          </a:p>
          <a:p>
            <a:endParaRPr lang="en-US"/>
          </a:p>
        </p:txBody>
      </p:sp>
    </p:spTree>
    <p:extLst>
      <p:ext uri="{BB962C8B-B14F-4D97-AF65-F5344CB8AC3E}">
        <p14:creationId xmlns:p14="http://schemas.microsoft.com/office/powerpoint/2010/main" val="304116627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How to train a neural network?</a:t>
            </a:r>
          </a:p>
        </p:txBody>
      </p:sp>
      <mc:AlternateContent xmlns:mc="http://schemas.openxmlformats.org/markup-compatibility/2006">
        <mc:Choice xmlns:a14="http://schemas.microsoft.com/office/drawing/2010/main" Requires="a14">
          <p:sp>
            <p:nvSpPr>
              <p:cNvPr id="5" name="Content Placeholder 4"/>
              <p:cNvSpPr>
                <a:spLocks noGrp="1"/>
              </p:cNvSpPr>
              <p:nvPr>
                <p:ph type="body" idx="1"/>
              </p:nvPr>
            </p:nvSpPr>
            <p:spPr/>
            <p:txBody>
              <a:bodyPr>
                <a:normAutofit/>
              </a:bodyPr>
              <a:lstStyle/>
              <a:p>
                <a:r>
                  <a:rPr lang="en-US" dirty="0"/>
                  <a:t>We define a loss function and try to find best value:</a:t>
                </a:r>
                <a:br>
                  <a:rPr lang="en-US" dirty="0"/>
                </a:br>
                <a:br>
                  <a:rPr lang="en-US" dirty="0"/>
                </a:br>
                <a:br>
                  <a:rPr lang="en-US" dirty="0"/>
                </a:br>
                <a14:m>
                  <m:oMath xmlns:m="http://schemas.openxmlformats.org/officeDocument/2006/math">
                    <m:r>
                      <m:rPr>
                        <m:sty m:val="p"/>
                      </m:rPr>
                      <a:rPr lang="en-US">
                        <a:latin typeface="Cambria Math" charset="0"/>
                      </a:rPr>
                      <m:t>arg</m:t>
                    </m:r>
                    <m:limLow>
                      <m:limLowPr>
                        <m:ctrlPr>
                          <a:rPr lang="en-US" b="0" i="1" smtClean="0">
                            <a:latin typeface="Cambria Math" panose="02040503050406030204" pitchFamily="18" charset="0"/>
                          </a:rPr>
                        </m:ctrlPr>
                      </m:limLowPr>
                      <m:e>
                        <m:r>
                          <m:rPr>
                            <m:sty m:val="p"/>
                          </m:rPr>
                          <a:rPr lang="en-US" b="0" i="0" smtClean="0">
                            <a:latin typeface="Cambria Math" charset="0"/>
                          </a:rPr>
                          <m:t>min</m:t>
                        </m:r>
                      </m:e>
                      <m:lim>
                        <m:r>
                          <m:rPr>
                            <m:sty m:val="p"/>
                          </m:rPr>
                          <a:rPr lang="en-US" b="0" i="0" smtClean="0">
                            <a:latin typeface="Cambria Math" charset="0"/>
                          </a:rPr>
                          <m:t>Θ</m:t>
                        </m:r>
                      </m:lim>
                    </m:limLow>
                    <m:r>
                      <a:rPr lang="en-US" b="0" i="0" smtClean="0">
                        <a:latin typeface="Cambria Math" charset="0"/>
                      </a:rPr>
                      <m:t> </m:t>
                    </m:r>
                    <m:r>
                      <a:rPr lang="en-US" i="1">
                        <a:latin typeface="Cambria Math" charset="0"/>
                      </a:rPr>
                      <m:t>𝑙</m:t>
                    </m:r>
                    <m:r>
                      <a:rPr lang="en-US" i="1">
                        <a:latin typeface="Cambria Math" charset="0"/>
                      </a:rPr>
                      <m:t>(</m:t>
                    </m:r>
                    <m:sSub>
                      <m:sSubPr>
                        <m:ctrlPr>
                          <a:rPr lang="en-US" i="1">
                            <a:latin typeface="Cambria Math" panose="02040503050406030204" pitchFamily="18" charset="0"/>
                          </a:rPr>
                        </m:ctrlPr>
                      </m:sSubPr>
                      <m:e>
                        <m:r>
                          <a:rPr lang="en-US" i="1">
                            <a:latin typeface="Cambria Math" charset="0"/>
                          </a:rPr>
                          <m:t>𝑓</m:t>
                        </m:r>
                      </m:e>
                      <m:sub>
                        <m:r>
                          <m:rPr>
                            <m:sty m:val="p"/>
                          </m:rPr>
                          <a:rPr lang="en-US">
                            <a:latin typeface="Cambria Math" charset="0"/>
                          </a:rPr>
                          <m:t>Θ</m:t>
                        </m:r>
                      </m:sub>
                    </m:sSub>
                    <m:d>
                      <m:dPr>
                        <m:ctrlPr>
                          <a:rPr lang="en-US" i="1">
                            <a:latin typeface="Cambria Math" panose="02040503050406030204" pitchFamily="18" charset="0"/>
                          </a:rPr>
                        </m:ctrlPr>
                      </m:dPr>
                      <m:e>
                        <m:r>
                          <a:rPr lang="en-US" i="1">
                            <a:latin typeface="Cambria Math" charset="0"/>
                          </a:rPr>
                          <m:t>𝑋</m:t>
                        </m:r>
                      </m:e>
                    </m:d>
                    <m:r>
                      <a:rPr lang="en-US" b="0" i="1" smtClean="0">
                        <a:latin typeface="Cambria Math" charset="0"/>
                      </a:rPr>
                      <m:t>,</m:t>
                    </m:r>
                    <m:r>
                      <a:rPr lang="en-US" b="0" i="1" smtClean="0">
                        <a:latin typeface="Cambria Math" charset="0"/>
                      </a:rPr>
                      <m:t>𝑦</m:t>
                    </m:r>
                    <m:r>
                      <a:rPr lang="en-US" i="1">
                        <a:latin typeface="Cambria Math" charset="0"/>
                      </a:rPr>
                      <m:t>)</m:t>
                    </m:r>
                  </m:oMath>
                </a14:m>
                <a:endParaRPr lang="en-US" dirty="0"/>
              </a:p>
              <a:p>
                <a:r>
                  <a:rPr lang="en-US" dirty="0"/>
                  <a:t>For example:</a:t>
                </a:r>
                <a:br>
                  <a:rPr lang="en-US" dirty="0"/>
                </a:br>
                <a:br>
                  <a:rPr lang="en-US" i="1" dirty="0">
                    <a:latin typeface="Cambria Math" charset="0"/>
                  </a:rPr>
                </a:br>
                <a14:m>
                  <m:oMath xmlns:m="http://schemas.openxmlformats.org/officeDocument/2006/math">
                    <m:r>
                      <a:rPr lang="en-US" i="1">
                        <a:latin typeface="Cambria Math" charset="0"/>
                      </a:rPr>
                      <m:t>𝑙</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charset="0"/>
                              </a:rPr>
                              <m:t>𝑓</m:t>
                            </m:r>
                          </m:e>
                          <m:sub>
                            <m:r>
                              <m:rPr>
                                <m:sty m:val="p"/>
                              </m:rPr>
                              <a:rPr lang="en-US">
                                <a:latin typeface="Cambria Math" charset="0"/>
                              </a:rPr>
                              <m:t>Θ</m:t>
                            </m:r>
                          </m:sub>
                        </m:sSub>
                        <m:d>
                          <m:dPr>
                            <m:ctrlPr>
                              <a:rPr lang="en-US" i="1">
                                <a:latin typeface="Cambria Math" panose="02040503050406030204" pitchFamily="18" charset="0"/>
                              </a:rPr>
                            </m:ctrlPr>
                          </m:dPr>
                          <m:e>
                            <m:r>
                              <a:rPr lang="en-US" i="1">
                                <a:latin typeface="Cambria Math" charset="0"/>
                              </a:rPr>
                              <m:t>𝑋</m:t>
                            </m:r>
                          </m:e>
                        </m:d>
                        <m:r>
                          <a:rPr lang="en-US" i="1">
                            <a:latin typeface="Cambria Math" charset="0"/>
                          </a:rPr>
                          <m:t>,</m:t>
                        </m:r>
                        <m:r>
                          <a:rPr lang="en-US" b="0" i="1" smtClean="0">
                            <a:latin typeface="Cambria Math" charset="0"/>
                          </a:rPr>
                          <m:t>𝑦</m:t>
                        </m:r>
                      </m:e>
                    </m:d>
                    <m:r>
                      <a:rPr lang="en-US" b="0" i="1" smtClean="0">
                        <a:latin typeface="Cambria Math" charset="0"/>
                      </a:rPr>
                      <m:t>=∑</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charset="0"/>
                                  </a:rPr>
                                  <m:t>𝑓</m:t>
                                </m:r>
                              </m:e>
                              <m:sub>
                                <m:r>
                                  <m:rPr>
                                    <m:sty m:val="p"/>
                                  </m:rPr>
                                  <a:rPr lang="en-US" b="0" i="0" smtClean="0">
                                    <a:latin typeface="Cambria Math" charset="0"/>
                                  </a:rPr>
                                  <m:t>Θ</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charset="0"/>
                                      </a:rPr>
                                      <m:t>𝑋</m:t>
                                    </m:r>
                                  </m:e>
                                  <m:sub>
                                    <m:r>
                                      <a:rPr lang="en-US" b="0" i="1" smtClean="0">
                                        <a:latin typeface="Cambria Math" charset="0"/>
                                      </a:rPr>
                                      <m:t>𝑖</m:t>
                                    </m:r>
                                  </m:sub>
                                </m:sSub>
                              </m:e>
                            </m:d>
                            <m:r>
                              <a:rPr lang="en-US" b="0" i="1" smtClean="0">
                                <a:latin typeface="Cambria Math" charset="0"/>
                              </a:rPr>
                              <m:t>−</m:t>
                            </m:r>
                            <m:sSub>
                              <m:sSubPr>
                                <m:ctrlPr>
                                  <a:rPr lang="en-US" b="0" i="1" smtClean="0">
                                    <a:latin typeface="Cambria Math" panose="02040503050406030204" pitchFamily="18" charset="0"/>
                                  </a:rPr>
                                </m:ctrlPr>
                              </m:sSubPr>
                              <m:e>
                                <m:r>
                                  <a:rPr lang="en-US" b="0" i="1" smtClean="0">
                                    <a:latin typeface="Cambria Math" charset="0"/>
                                  </a:rPr>
                                  <m:t>𝑦</m:t>
                                </m:r>
                              </m:e>
                              <m:sub>
                                <m:r>
                                  <a:rPr lang="en-US" b="0" i="1" smtClean="0">
                                    <a:latin typeface="Cambria Math" charset="0"/>
                                  </a:rPr>
                                  <m:t>𝑖</m:t>
                                </m:r>
                              </m:sub>
                            </m:sSub>
                          </m:e>
                        </m:d>
                      </m:e>
                      <m:sup>
                        <m:r>
                          <a:rPr lang="en-US" b="0" i="1" smtClean="0">
                            <a:latin typeface="Cambria Math" charset="0"/>
                          </a:rPr>
                          <m:t>2</m:t>
                        </m:r>
                      </m:sup>
                    </m:sSup>
                  </m:oMath>
                </a14:m>
                <a:br>
                  <a:rPr lang="en-US" dirty="0"/>
                </a:br>
                <a:br>
                  <a:rPr lang="en-US" dirty="0"/>
                </a:br>
                <a:br>
                  <a:rPr lang="en-US" dirty="0"/>
                </a:br>
                <a:r>
                  <a:rPr lang="en-US" dirty="0"/>
                  <a:t>where </a:t>
                </a:r>
                <a14:m>
                  <m:oMath xmlns:m="http://schemas.openxmlformats.org/officeDocument/2006/math">
                    <m:sSub>
                      <m:sSubPr>
                        <m:ctrlPr>
                          <a:rPr lang="en-US" i="1">
                            <a:latin typeface="Cambria Math" panose="02040503050406030204" pitchFamily="18" charset="0"/>
                          </a:rPr>
                        </m:ctrlPr>
                      </m:sSubPr>
                      <m:e>
                        <m:r>
                          <a:rPr lang="en-US" i="1">
                            <a:latin typeface="Cambria Math" charset="0"/>
                          </a:rPr>
                          <m:t>𝑓</m:t>
                        </m:r>
                      </m:e>
                      <m:sub>
                        <m:r>
                          <m:rPr>
                            <m:sty m:val="p"/>
                          </m:rPr>
                          <a:rPr lang="en-US">
                            <a:latin typeface="Cambria Math" charset="0"/>
                          </a:rPr>
                          <m:t>Θ</m:t>
                        </m:r>
                      </m:sub>
                    </m:sSub>
                    <m:d>
                      <m:dPr>
                        <m:ctrlPr>
                          <a:rPr lang="en-US" i="1">
                            <a:latin typeface="Cambria Math" panose="02040503050406030204" pitchFamily="18" charset="0"/>
                          </a:rPr>
                        </m:ctrlPr>
                      </m:dPr>
                      <m:e>
                        <m:r>
                          <a:rPr lang="en-US" i="1">
                            <a:latin typeface="Cambria Math" charset="0"/>
                          </a:rPr>
                          <m:t>𝑋</m:t>
                        </m:r>
                      </m:e>
                    </m:d>
                  </m:oMath>
                </a14:m>
                <a:r>
                  <a:rPr lang="en-US" dirty="0"/>
                  <a:t> is the function represented by the entire network.</a:t>
                </a:r>
              </a:p>
            </p:txBody>
          </p:sp>
        </mc:Choice>
        <mc:Fallback>
          <p:sp>
            <p:nvSpPr>
              <p:cNvPr id="5" name="Content Placeholder 4"/>
              <p:cNvSpPr>
                <a:spLocks noGrp="1" noRot="1" noChangeAspect="1" noMove="1" noResize="1" noEditPoints="1" noAdjustHandles="1" noChangeArrowheads="1" noChangeShapeType="1" noTextEdit="1"/>
              </p:cNvSpPr>
              <p:nvPr>
                <p:ph type="body" idx="1"/>
              </p:nvPr>
            </p:nvSpPr>
            <p:spPr>
              <a:blipFill>
                <a:blip r:embed="rId2"/>
                <a:stretch>
                  <a:fillRect l="-1086" t="-2326"/>
                </a:stretch>
              </a:blipFill>
            </p:spPr>
            <p:txBody>
              <a:bodyPr/>
              <a:lstStyle/>
              <a:p>
                <a:r>
                  <a:rPr lang="en-US">
                    <a:noFill/>
                  </a:rPr>
                  <a:t> </a:t>
                </a:r>
              </a:p>
            </p:txBody>
          </p:sp>
        </mc:Fallback>
      </mc:AlternateContent>
    </p:spTree>
    <p:extLst>
      <p:ext uri="{BB962C8B-B14F-4D97-AF65-F5344CB8AC3E}">
        <p14:creationId xmlns:p14="http://schemas.microsoft.com/office/powerpoint/2010/main" val="208480819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Optimizing the loss function</a:t>
            </a:r>
          </a:p>
        </p:txBody>
      </p:sp>
      <mc:AlternateContent xmlns:mc="http://schemas.openxmlformats.org/markup-compatibility/2006" xmlns:a14="http://schemas.microsoft.com/office/drawing/2010/main">
        <mc:Choice Requires="a14">
          <p:sp>
            <p:nvSpPr>
              <p:cNvPr id="5" name="Content Placeholder 4"/>
              <p:cNvSpPr>
                <a:spLocks noGrp="1"/>
              </p:cNvSpPr>
              <p:nvPr>
                <p:ph type="body" idx="1"/>
              </p:nvPr>
            </p:nvSpPr>
            <p:spPr/>
            <p:txBody>
              <a:bodyPr/>
              <a:lstStyle/>
              <a:p>
                <a:r>
                  <a:rPr lang="en-US" dirty="0"/>
                  <a:t>There is no close solution to the loss function</a:t>
                </a:r>
                <a:br>
                  <a:rPr lang="en-US" dirty="0"/>
                </a:br>
                <a:br>
                  <a:rPr lang="en-US" dirty="0"/>
                </a:br>
                <a14:m>
                  <m:oMath xmlns:m="http://schemas.openxmlformats.org/officeDocument/2006/math">
                    <m:r>
                      <m:rPr>
                        <m:sty m:val="p"/>
                      </m:rPr>
                      <a:rPr lang="en-US">
                        <a:latin typeface="Cambria Math" charset="0"/>
                      </a:rPr>
                      <m:t>arg</m:t>
                    </m:r>
                    <m:limLow>
                      <m:limLowPr>
                        <m:ctrlPr>
                          <a:rPr lang="en-US" b="0" i="1" smtClean="0">
                            <a:latin typeface="Cambria Math" panose="02040503050406030204" pitchFamily="18" charset="0"/>
                          </a:rPr>
                        </m:ctrlPr>
                      </m:limLowPr>
                      <m:e>
                        <m:r>
                          <m:rPr>
                            <m:sty m:val="p"/>
                          </m:rPr>
                          <a:rPr lang="en-US" b="0" i="0" smtClean="0">
                            <a:latin typeface="Cambria Math" charset="0"/>
                          </a:rPr>
                          <m:t>min</m:t>
                        </m:r>
                      </m:e>
                      <m:lim>
                        <m:r>
                          <m:rPr>
                            <m:sty m:val="p"/>
                          </m:rPr>
                          <a:rPr lang="en-US" b="0" i="0" smtClean="0">
                            <a:latin typeface="Cambria Math" charset="0"/>
                          </a:rPr>
                          <m:t>Θ</m:t>
                        </m:r>
                      </m:lim>
                    </m:limLow>
                    <m:r>
                      <a:rPr lang="en-US" b="0" i="0" smtClean="0">
                        <a:latin typeface="Cambria Math" charset="0"/>
                      </a:rPr>
                      <m:t> </m:t>
                    </m:r>
                    <m:r>
                      <a:rPr lang="en-US" i="1">
                        <a:latin typeface="Cambria Math" charset="0"/>
                      </a:rPr>
                      <m:t>𝑙</m:t>
                    </m:r>
                    <m:r>
                      <a:rPr lang="en-US" i="1">
                        <a:latin typeface="Cambria Math" charset="0"/>
                      </a:rPr>
                      <m:t>(</m:t>
                    </m:r>
                    <m:sSub>
                      <m:sSubPr>
                        <m:ctrlPr>
                          <a:rPr lang="en-US" i="1">
                            <a:latin typeface="Cambria Math" panose="02040503050406030204" pitchFamily="18" charset="0"/>
                          </a:rPr>
                        </m:ctrlPr>
                      </m:sSubPr>
                      <m:e>
                        <m:r>
                          <a:rPr lang="en-US" i="1">
                            <a:latin typeface="Cambria Math" charset="0"/>
                          </a:rPr>
                          <m:t>𝑓</m:t>
                        </m:r>
                      </m:e>
                      <m:sub>
                        <m:r>
                          <m:rPr>
                            <m:sty m:val="p"/>
                          </m:rPr>
                          <a:rPr lang="en-US">
                            <a:latin typeface="Cambria Math" charset="0"/>
                          </a:rPr>
                          <m:t>Θ</m:t>
                        </m:r>
                      </m:sub>
                    </m:sSub>
                    <m:d>
                      <m:dPr>
                        <m:ctrlPr>
                          <a:rPr lang="en-US" i="1">
                            <a:latin typeface="Cambria Math" panose="02040503050406030204" pitchFamily="18" charset="0"/>
                          </a:rPr>
                        </m:ctrlPr>
                      </m:dPr>
                      <m:e>
                        <m:r>
                          <a:rPr lang="en-US" i="1">
                            <a:latin typeface="Cambria Math" charset="0"/>
                          </a:rPr>
                          <m:t>𝑋</m:t>
                        </m:r>
                      </m:e>
                    </m:d>
                    <m:r>
                      <a:rPr lang="en-US" b="0" i="1" smtClean="0">
                        <a:latin typeface="Cambria Math" charset="0"/>
                      </a:rPr>
                      <m:t>,</m:t>
                    </m:r>
                    <m:r>
                      <a:rPr lang="en-US" b="0" i="1" smtClean="0">
                        <a:latin typeface="Cambria Math" charset="0"/>
                      </a:rPr>
                      <m:t>𝑦</m:t>
                    </m:r>
                    <m:r>
                      <a:rPr lang="en-US" i="1">
                        <a:latin typeface="Cambria Math" charset="0"/>
                      </a:rPr>
                      <m:t>)</m:t>
                    </m:r>
                  </m:oMath>
                </a14:m>
                <a:endParaRPr lang="en-US" i="1" dirty="0">
                  <a:latin typeface="Cambria Math" charset="0"/>
                </a:endParaRPr>
              </a:p>
              <a:p>
                <a:r>
                  <a:rPr lang="en-US" dirty="0"/>
                  <a:t>In all but the trivial cases, the loss function is </a:t>
                </a:r>
                <a:r>
                  <a:rPr lang="en-US" i="1" dirty="0"/>
                  <a:t>non-convex</a:t>
                </a:r>
                <a:r>
                  <a:rPr lang="en-US" dirty="0"/>
                  <a:t> (hard to optimize)</a:t>
                </a:r>
              </a:p>
              <a:p>
                <a:r>
                  <a:rPr lang="en-US" dirty="0"/>
                  <a:t>A very effective approach to perform stochastic gradient descent</a:t>
                </a:r>
              </a:p>
            </p:txBody>
          </p:sp>
        </mc:Choice>
        <mc:Fallback xmlns="">
          <p:sp>
            <p:nvSpPr>
              <p:cNvPr id="5" name="Content Placeholder 4"/>
              <p:cNvSpPr>
                <a:spLocks noGrp="1" noRot="1" noChangeAspect="1" noMove="1" noResize="1" noEditPoints="1" noAdjustHandles="1" noChangeArrowheads="1" noChangeShapeType="1" noTextEdit="1"/>
              </p:cNvSpPr>
              <p:nvPr>
                <p:ph type="body" idx="1"/>
              </p:nvPr>
            </p:nvSpPr>
            <p:spPr>
              <a:blipFill>
                <a:blip r:embed="rId2"/>
                <a:stretch>
                  <a:fillRect t="-840" r="-617"/>
                </a:stretch>
              </a:blipFill>
            </p:spPr>
            <p:txBody>
              <a:bodyPr/>
              <a:lstStyle/>
              <a:p>
                <a:r>
                  <a:rPr lang="en-US">
                    <a:noFill/>
                  </a:rPr>
                  <a:t> </a:t>
                </a:r>
              </a:p>
            </p:txBody>
          </p:sp>
        </mc:Fallback>
      </mc:AlternateContent>
    </p:spTree>
    <p:extLst>
      <p:ext uri="{BB962C8B-B14F-4D97-AF65-F5344CB8AC3E}">
        <p14:creationId xmlns:p14="http://schemas.microsoft.com/office/powerpoint/2010/main" val="116464771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Gradient descent</a:t>
            </a:r>
          </a:p>
        </p:txBody>
      </p:sp>
      <mc:AlternateContent xmlns:mc="http://schemas.openxmlformats.org/markup-compatibility/2006" xmlns:a14="http://schemas.microsoft.com/office/drawing/2010/main">
        <mc:Choice Requires="a14">
          <p:sp>
            <p:nvSpPr>
              <p:cNvPr id="5" name="Content Placeholder 4"/>
              <p:cNvSpPr>
                <a:spLocks noGrp="1"/>
              </p:cNvSpPr>
              <p:nvPr>
                <p:ph type="body" idx="1"/>
              </p:nvPr>
            </p:nvSpPr>
            <p:spPr/>
            <p:txBody>
              <a:bodyPr>
                <a:normAutofit/>
              </a:bodyPr>
              <a:lstStyle/>
              <a:p>
                <a:r>
                  <a:rPr lang="en-US" dirty="0"/>
                  <a:t>Gradient descent is a simple approach to iteratively minimize a loss function</a:t>
                </a:r>
              </a:p>
              <a:p>
                <a:r>
                  <a:rPr lang="en-US" dirty="0"/>
                  <a:t>Intuitively, we want to follow the </a:t>
                </a:r>
                <a:r>
                  <a:rPr lang="en-US" i="1" dirty="0"/>
                  <a:t>negative </a:t>
                </a:r>
                <a:r>
                  <a:rPr lang="en-US" dirty="0"/>
                  <a:t>of the gradient to find the minimum of a loss function.</a:t>
                </a:r>
                <a:br>
                  <a:rPr lang="en-US" dirty="0"/>
                </a:br>
                <a:r>
                  <a:rPr lang="en-US" dirty="0"/>
                  <a:t>  </a:t>
                </a:r>
                <a:br>
                  <a:rPr lang="en-US" dirty="0"/>
                </a:br>
                <a14:m>
                  <m:oMath xmlns:m="http://schemas.openxmlformats.org/officeDocument/2006/math">
                    <m:sSub>
                      <m:sSubPr>
                        <m:ctrlPr>
                          <a:rPr lang="en-US" b="0" i="1" smtClean="0">
                            <a:latin typeface="Cambria Math" panose="02040503050406030204" pitchFamily="18" charset="0"/>
                          </a:rPr>
                        </m:ctrlPr>
                      </m:sSubPr>
                      <m:e>
                        <m:r>
                          <m:rPr>
                            <m:sty m:val="p"/>
                          </m:rPr>
                          <a:rPr lang="en-US">
                            <a:latin typeface="Cambria Math" charset="0"/>
                          </a:rPr>
                          <m:t>Θ</m:t>
                        </m:r>
                      </m:e>
                      <m:sub>
                        <m:r>
                          <a:rPr lang="en-US" b="0" i="1" smtClean="0">
                            <a:latin typeface="Cambria Math" charset="0"/>
                          </a:rPr>
                          <m:t>𝑡</m:t>
                        </m:r>
                        <m:r>
                          <a:rPr lang="en-US" b="0" i="1" smtClean="0">
                            <a:latin typeface="Cambria Math" charset="0"/>
                          </a:rPr>
                          <m:t>+1</m:t>
                        </m:r>
                      </m:sub>
                    </m:sSub>
                    <m:r>
                      <a:rPr lang="en-US" i="1">
                        <a:latin typeface="Cambria Math" charset="0"/>
                      </a:rPr>
                      <m:t> =</m:t>
                    </m:r>
                    <m:sSub>
                      <m:sSubPr>
                        <m:ctrlPr>
                          <a:rPr lang="en-US" i="1" smtClean="0">
                            <a:latin typeface="Cambria Math" panose="02040503050406030204" pitchFamily="18" charset="0"/>
                          </a:rPr>
                        </m:ctrlPr>
                      </m:sSubPr>
                      <m:e>
                        <m:r>
                          <m:rPr>
                            <m:sty m:val="p"/>
                          </m:rPr>
                          <a:rPr lang="en-US">
                            <a:latin typeface="Cambria Math" charset="0"/>
                          </a:rPr>
                          <m:t>Θ</m:t>
                        </m:r>
                      </m:e>
                      <m:sub>
                        <m:r>
                          <a:rPr lang="en-US" i="1">
                            <a:latin typeface="Cambria Math" charset="0"/>
                          </a:rPr>
                          <m:t>𝑡</m:t>
                        </m:r>
                      </m:sub>
                    </m:sSub>
                    <m:r>
                      <a:rPr lang="en-US" b="0" i="1" smtClean="0">
                        <a:latin typeface="Cambria Math" charset="0"/>
                      </a:rPr>
                      <m:t>−</m:t>
                    </m:r>
                    <m:r>
                      <a:rPr lang="en-US" b="0" i="1" smtClean="0">
                        <a:latin typeface="Cambria Math" charset="0"/>
                      </a:rPr>
                      <m:t>𝜂</m:t>
                    </m:r>
                    <m:r>
                      <a:rPr lang="en-US" b="0" i="1" smtClean="0">
                        <a:latin typeface="Cambria Math" charset="0"/>
                      </a:rPr>
                      <m:t> </m:t>
                    </m:r>
                    <m:r>
                      <a:rPr lang="en-US" b="0" i="0" smtClean="0">
                        <a:latin typeface="Cambria Math" charset="0"/>
                      </a:rPr>
                      <m:t>𝛻</m:t>
                    </m:r>
                    <m:r>
                      <a:rPr lang="en-US" i="1">
                        <a:latin typeface="Cambria Math" charset="0"/>
                      </a:rPr>
                      <m:t>𝑙</m:t>
                    </m:r>
                    <m:r>
                      <a:rPr lang="en-US" i="1">
                        <a:latin typeface="Cambria Math" charset="0"/>
                      </a:rPr>
                      <m:t>(</m:t>
                    </m:r>
                    <m:sSub>
                      <m:sSubPr>
                        <m:ctrlPr>
                          <a:rPr lang="en-US" i="1">
                            <a:latin typeface="Cambria Math" panose="02040503050406030204" pitchFamily="18" charset="0"/>
                          </a:rPr>
                        </m:ctrlPr>
                      </m:sSubPr>
                      <m:e>
                        <m:r>
                          <a:rPr lang="en-US" i="1">
                            <a:latin typeface="Cambria Math" charset="0"/>
                          </a:rPr>
                          <m:t>𝑓</m:t>
                        </m:r>
                      </m:e>
                      <m:sub>
                        <m:r>
                          <m:rPr>
                            <m:sty m:val="p"/>
                          </m:rPr>
                          <a:rPr lang="en-US">
                            <a:latin typeface="Cambria Math" charset="0"/>
                          </a:rPr>
                          <m:t>Θ</m:t>
                        </m:r>
                      </m:sub>
                    </m:sSub>
                    <m:d>
                      <m:dPr>
                        <m:ctrlPr>
                          <a:rPr lang="en-US" i="1">
                            <a:latin typeface="Cambria Math" panose="02040503050406030204" pitchFamily="18" charset="0"/>
                          </a:rPr>
                        </m:ctrlPr>
                      </m:dPr>
                      <m:e>
                        <m:r>
                          <a:rPr lang="en-US" i="1">
                            <a:latin typeface="Cambria Math" charset="0"/>
                          </a:rPr>
                          <m:t>𝑋</m:t>
                        </m:r>
                      </m:e>
                    </m:d>
                    <m:r>
                      <a:rPr lang="en-US" i="1">
                        <a:latin typeface="Cambria Math" charset="0"/>
                      </a:rPr>
                      <m:t>,</m:t>
                    </m:r>
                    <m:r>
                      <a:rPr lang="en-US" i="1">
                        <a:latin typeface="Cambria Math" charset="0"/>
                      </a:rPr>
                      <m:t>𝑦</m:t>
                    </m:r>
                    <m:r>
                      <a:rPr lang="en-US" i="1">
                        <a:latin typeface="Cambria Math" charset="0"/>
                      </a:rPr>
                      <m:t>)</m:t>
                    </m:r>
                  </m:oMath>
                </a14:m>
                <a:endParaRPr lang="en-US" dirty="0"/>
              </a:p>
            </p:txBody>
          </p:sp>
        </mc:Choice>
        <mc:Fallback xmlns="">
          <p:sp>
            <p:nvSpPr>
              <p:cNvPr id="5" name="Content Placeholder 4"/>
              <p:cNvSpPr>
                <a:spLocks noGrp="1" noRot="1" noChangeAspect="1" noMove="1" noResize="1" noEditPoints="1" noAdjustHandles="1" noChangeArrowheads="1" noChangeShapeType="1" noTextEdit="1"/>
              </p:cNvSpPr>
              <p:nvPr>
                <p:ph type="body" idx="1"/>
              </p:nvPr>
            </p:nvSpPr>
            <p:spPr>
              <a:blipFill>
                <a:blip r:embed="rId2"/>
                <a:stretch>
                  <a:fillRect t="-840" r="-1080"/>
                </a:stretch>
              </a:blipFill>
            </p:spPr>
            <p:txBody>
              <a:bodyPr/>
              <a:lstStyle/>
              <a:p>
                <a:r>
                  <a:rPr lang="en-US">
                    <a:noFill/>
                  </a:rPr>
                  <a:t> </a:t>
                </a:r>
              </a:p>
            </p:txBody>
          </p:sp>
        </mc:Fallback>
      </mc:AlternateContent>
    </p:spTree>
    <p:extLst>
      <p:ext uri="{BB962C8B-B14F-4D97-AF65-F5344CB8AC3E}">
        <p14:creationId xmlns:p14="http://schemas.microsoft.com/office/powerpoint/2010/main" val="145379411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Gradient descent: example (2)</a:t>
            </a:r>
          </a:p>
        </p:txBody>
      </p:sp>
      <mc:AlternateContent xmlns:mc="http://schemas.openxmlformats.org/markup-compatibility/2006" xmlns:a14="http://schemas.microsoft.com/office/drawing/2010/main">
        <mc:Choice Requires="a14">
          <p:sp>
            <p:nvSpPr>
              <p:cNvPr id="5" name="Content Placeholder 4"/>
              <p:cNvSpPr>
                <a:spLocks noGrp="1"/>
              </p:cNvSpPr>
              <p:nvPr>
                <p:ph type="body" idx="1"/>
              </p:nvPr>
            </p:nvSpPr>
            <p:spPr/>
            <p:txBody>
              <a:bodyPr>
                <a:normAutofit/>
              </a:bodyPr>
              <a:lstStyle/>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charset="0"/>
                            </a:rPr>
                            <m:t>Θ</m:t>
                          </m:r>
                        </m:e>
                        <m:sub>
                          <m:r>
                            <a:rPr lang="en-US" b="0" i="1" smtClean="0">
                              <a:latin typeface="Cambria Math" charset="0"/>
                            </a:rPr>
                            <m:t>𝑡</m:t>
                          </m:r>
                          <m:r>
                            <a:rPr lang="en-US" b="0" i="1" smtClean="0">
                              <a:latin typeface="Cambria Math" charset="0"/>
                            </a:rPr>
                            <m:t>+1</m:t>
                          </m:r>
                        </m:sub>
                      </m:sSub>
                      <m:r>
                        <a:rPr lang="en-US" b="0" i="1" smtClean="0">
                          <a:latin typeface="Cambria Math" charset="0"/>
                        </a:rPr>
                        <m:t>=</m:t>
                      </m:r>
                      <m:sSub>
                        <m:sSubPr>
                          <m:ctrlPr>
                            <a:rPr lang="en-US" i="1" smtClean="0">
                              <a:latin typeface="Cambria Math" panose="02040503050406030204" pitchFamily="18" charset="0"/>
                            </a:rPr>
                          </m:ctrlPr>
                        </m:sSubPr>
                        <m:e>
                          <m:r>
                            <m:rPr>
                              <m:sty m:val="p"/>
                            </m:rPr>
                            <a:rPr lang="en-US">
                              <a:latin typeface="Cambria Math" charset="0"/>
                            </a:rPr>
                            <m:t>Θ</m:t>
                          </m:r>
                        </m:e>
                        <m:sub>
                          <m:r>
                            <a:rPr lang="en-US" i="1">
                              <a:latin typeface="Cambria Math" charset="0"/>
                            </a:rPr>
                            <m:t>𝑡</m:t>
                          </m:r>
                        </m:sub>
                      </m:sSub>
                      <m:r>
                        <a:rPr lang="en-US" b="0" i="1" smtClean="0">
                          <a:latin typeface="Cambria Math" charset="0"/>
                        </a:rPr>
                        <m:t>−</m:t>
                      </m:r>
                      <m:r>
                        <a:rPr lang="en-US" b="0" i="1" smtClean="0">
                          <a:latin typeface="Cambria Math" charset="0"/>
                        </a:rPr>
                        <m:t>𝜂</m:t>
                      </m:r>
                      <m:r>
                        <a:rPr lang="en-US" b="0" i="1" smtClean="0">
                          <a:latin typeface="Cambria Math" charset="0"/>
                        </a:rPr>
                        <m:t> </m:t>
                      </m:r>
                      <m:r>
                        <a:rPr lang="en-US" b="0" i="0" smtClean="0">
                          <a:latin typeface="Cambria Math" charset="0"/>
                        </a:rPr>
                        <m:t>𝛻</m:t>
                      </m:r>
                      <m:r>
                        <a:rPr lang="en-US" i="1">
                          <a:latin typeface="Cambria Math" charset="0"/>
                        </a:rPr>
                        <m:t>𝑙</m:t>
                      </m:r>
                      <m:r>
                        <a:rPr lang="en-US" i="1">
                          <a:latin typeface="Cambria Math" charset="0"/>
                        </a:rPr>
                        <m:t>(</m:t>
                      </m:r>
                      <m:sSub>
                        <m:sSubPr>
                          <m:ctrlPr>
                            <a:rPr lang="en-US" i="1">
                              <a:latin typeface="Cambria Math" panose="02040503050406030204" pitchFamily="18" charset="0"/>
                            </a:rPr>
                          </m:ctrlPr>
                        </m:sSubPr>
                        <m:e>
                          <m:r>
                            <a:rPr lang="en-US" i="1">
                              <a:latin typeface="Cambria Math" charset="0"/>
                            </a:rPr>
                            <m:t>𝑓</m:t>
                          </m:r>
                        </m:e>
                        <m:sub>
                          <m:r>
                            <m:rPr>
                              <m:sty m:val="p"/>
                            </m:rPr>
                            <a:rPr lang="en-US">
                              <a:latin typeface="Cambria Math" charset="0"/>
                            </a:rPr>
                            <m:t>Θ</m:t>
                          </m:r>
                        </m:sub>
                      </m:sSub>
                      <m:d>
                        <m:dPr>
                          <m:ctrlPr>
                            <a:rPr lang="en-US" i="1">
                              <a:latin typeface="Cambria Math" panose="02040503050406030204" pitchFamily="18" charset="0"/>
                            </a:rPr>
                          </m:ctrlPr>
                        </m:dPr>
                        <m:e>
                          <m:r>
                            <a:rPr lang="en-US" i="1">
                              <a:latin typeface="Cambria Math" charset="0"/>
                            </a:rPr>
                            <m:t>𝑋</m:t>
                          </m:r>
                        </m:e>
                      </m:d>
                      <m:r>
                        <a:rPr lang="en-US" i="1">
                          <a:latin typeface="Cambria Math" charset="0"/>
                        </a:rPr>
                        <m:t>,</m:t>
                      </m:r>
                      <m:r>
                        <a:rPr lang="en-US" i="1">
                          <a:latin typeface="Cambria Math" charset="0"/>
                        </a:rPr>
                        <m:t>𝑦</m:t>
                      </m:r>
                      <m:r>
                        <a:rPr lang="en-US" i="1">
                          <a:latin typeface="Cambria Math" charset="0"/>
                        </a:rPr>
                        <m:t>)</m:t>
                      </m:r>
                    </m:oMath>
                  </m:oMathPara>
                </a14:m>
                <a:endParaRPr lang="en-US" dirty="0"/>
              </a:p>
            </p:txBody>
          </p:sp>
        </mc:Choice>
        <mc:Fallback xmlns="">
          <p:sp>
            <p:nvSpPr>
              <p:cNvPr id="5" name="Content Placeholder 4"/>
              <p:cNvSpPr>
                <a:spLocks noGrp="1" noRot="1" noChangeAspect="1" noMove="1" noResize="1" noEditPoints="1" noAdjustHandles="1" noChangeArrowheads="1" noChangeShapeType="1" noTextEdit="1"/>
              </p:cNvSpPr>
              <p:nvPr>
                <p:ph type="body" idx="1"/>
              </p:nvPr>
            </p:nvSpPr>
            <p:spPr>
              <a:blipFill>
                <a:blip r:embed="rId2"/>
                <a:stretch>
                  <a:fillRect/>
                </a:stretch>
              </a:blipFill>
            </p:spPr>
            <p:txBody>
              <a:bodyPr/>
              <a:lstStyle/>
              <a:p>
                <a:r>
                  <a:rPr lang="en-US">
                    <a:noFill/>
                  </a:rPr>
                  <a:t> </a:t>
                </a:r>
              </a:p>
            </p:txBody>
          </p:sp>
        </mc:Fallback>
      </mc:AlternateContent>
      <p:pic>
        <p:nvPicPr>
          <p:cNvPr id="6" name="Picture 5"/>
          <p:cNvPicPr>
            <a:picLocks noChangeAspect="1"/>
          </p:cNvPicPr>
          <p:nvPr/>
        </p:nvPicPr>
        <p:blipFill>
          <a:blip r:embed="rId3"/>
          <a:stretch>
            <a:fillRect/>
          </a:stretch>
        </p:blipFill>
        <p:spPr>
          <a:xfrm>
            <a:off x="6703103" y="2622361"/>
            <a:ext cx="2623278" cy="1629998"/>
          </a:xfrm>
          <a:prstGeom prst="rect">
            <a:avLst/>
          </a:prstGeom>
        </p:spPr>
      </p:pic>
      <mc:AlternateContent xmlns:mc="http://schemas.openxmlformats.org/markup-compatibility/2006">
        <mc:Choice xmlns:a14="http://schemas.microsoft.com/office/drawing/2010/main" Requires="a14">
          <p:sp>
            <p:nvSpPr>
              <p:cNvPr id="8" name="Rectangle 7"/>
              <p:cNvSpPr/>
              <p:nvPr/>
            </p:nvSpPr>
            <p:spPr>
              <a:xfrm rot="16200000">
                <a:off x="5565345" y="3229611"/>
                <a:ext cx="1495089" cy="41549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100" i="1">
                          <a:latin typeface="Cambria Math" charset="0"/>
                        </a:rPr>
                        <m:t>𝑙</m:t>
                      </m:r>
                      <m:r>
                        <a:rPr lang="en-US" sz="2100" i="1">
                          <a:latin typeface="Cambria Math" charset="0"/>
                        </a:rPr>
                        <m:t>(</m:t>
                      </m:r>
                      <m:sSub>
                        <m:sSubPr>
                          <m:ctrlPr>
                            <a:rPr lang="en-US" sz="2100" i="1">
                              <a:latin typeface="Cambria Math" panose="02040503050406030204" pitchFamily="18" charset="0"/>
                            </a:rPr>
                          </m:ctrlPr>
                        </m:sSubPr>
                        <m:e>
                          <m:r>
                            <a:rPr lang="en-US" sz="2100" i="1">
                              <a:latin typeface="Cambria Math" charset="0"/>
                            </a:rPr>
                            <m:t>𝑓</m:t>
                          </m:r>
                        </m:e>
                        <m:sub>
                          <m:r>
                            <m:rPr>
                              <m:sty m:val="p"/>
                            </m:rPr>
                            <a:rPr lang="en-US" sz="2100">
                              <a:latin typeface="Cambria Math" charset="0"/>
                            </a:rPr>
                            <m:t>Θ</m:t>
                          </m:r>
                        </m:sub>
                      </m:sSub>
                      <m:d>
                        <m:dPr>
                          <m:ctrlPr>
                            <a:rPr lang="en-US" sz="2100" i="1">
                              <a:latin typeface="Cambria Math" panose="02040503050406030204" pitchFamily="18" charset="0"/>
                            </a:rPr>
                          </m:ctrlPr>
                        </m:dPr>
                        <m:e>
                          <m:r>
                            <a:rPr lang="en-US" sz="2100" i="1">
                              <a:latin typeface="Cambria Math" charset="0"/>
                            </a:rPr>
                            <m:t>𝑋</m:t>
                          </m:r>
                        </m:e>
                      </m:d>
                      <m:r>
                        <a:rPr lang="en-US" sz="2100" i="1">
                          <a:latin typeface="Cambria Math" charset="0"/>
                        </a:rPr>
                        <m:t>,</m:t>
                      </m:r>
                      <m:r>
                        <a:rPr lang="en-US" sz="2100" i="1">
                          <a:latin typeface="Cambria Math" charset="0"/>
                        </a:rPr>
                        <m:t>𝑦</m:t>
                      </m:r>
                      <m:r>
                        <a:rPr lang="en-US" sz="2100" i="1">
                          <a:latin typeface="Cambria Math" charset="0"/>
                        </a:rPr>
                        <m:t>)</m:t>
                      </m:r>
                    </m:oMath>
                  </m:oMathPara>
                </a14:m>
                <a:endParaRPr lang="en-US" sz="2100" dirty="0"/>
              </a:p>
            </p:txBody>
          </p:sp>
        </mc:Choice>
        <mc:Fallback>
          <p:sp>
            <p:nvSpPr>
              <p:cNvPr id="8" name="Rectangle 7"/>
              <p:cNvSpPr>
                <a:spLocks noRot="1" noChangeAspect="1" noMove="1" noResize="1" noEditPoints="1" noAdjustHandles="1" noChangeArrowheads="1" noChangeShapeType="1" noTextEdit="1"/>
              </p:cNvSpPr>
              <p:nvPr/>
            </p:nvSpPr>
            <p:spPr>
              <a:xfrm rot="16200000">
                <a:off x="5565345" y="3229611"/>
                <a:ext cx="1495089" cy="415498"/>
              </a:xfrm>
              <a:prstGeom prst="rect">
                <a:avLst/>
              </a:prstGeom>
              <a:blipFill>
                <a:blip r:embed="rId4"/>
                <a:stretch>
                  <a:fillRect r="-1764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 name="Rectangle 8"/>
              <p:cNvSpPr/>
              <p:nvPr/>
            </p:nvSpPr>
            <p:spPr>
              <a:xfrm>
                <a:off x="9130293" y="4155200"/>
                <a:ext cx="453970" cy="43858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sz="2250">
                          <a:latin typeface="Cambria Math" charset="0"/>
                        </a:rPr>
                        <m:t>Θ</m:t>
                      </m:r>
                    </m:oMath>
                  </m:oMathPara>
                </a14:m>
                <a:endParaRPr lang="en-US" sz="2250" dirty="0"/>
              </a:p>
            </p:txBody>
          </p:sp>
        </mc:Choice>
        <mc:Fallback>
          <p:sp>
            <p:nvSpPr>
              <p:cNvPr id="9" name="Rectangle 8"/>
              <p:cNvSpPr>
                <a:spLocks noRot="1" noChangeAspect="1" noMove="1" noResize="1" noEditPoints="1" noAdjustHandles="1" noChangeArrowheads="1" noChangeShapeType="1" noTextEdit="1"/>
              </p:cNvSpPr>
              <p:nvPr/>
            </p:nvSpPr>
            <p:spPr>
              <a:xfrm>
                <a:off x="9130293" y="4155200"/>
                <a:ext cx="453970" cy="43858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 name="Rectangle 9"/>
              <p:cNvSpPr/>
              <p:nvPr/>
            </p:nvSpPr>
            <p:spPr>
              <a:xfrm>
                <a:off x="6770559" y="4245796"/>
                <a:ext cx="588174"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m:rPr>
                              <m:sty m:val="p"/>
                            </m:rPr>
                            <a:rPr lang="en-US" sz="2400">
                              <a:latin typeface="Cambria Math" charset="0"/>
                            </a:rPr>
                            <m:t>Θ</m:t>
                          </m:r>
                        </m:e>
                        <m:sub>
                          <m:r>
                            <a:rPr lang="en-US" sz="2400" i="1">
                              <a:latin typeface="Cambria Math" charset="0"/>
                            </a:rPr>
                            <m:t>𝑡</m:t>
                          </m:r>
                        </m:sub>
                      </m:sSub>
                    </m:oMath>
                  </m:oMathPara>
                </a14:m>
                <a:endParaRPr lang="en-US" sz="2400" dirty="0"/>
              </a:p>
            </p:txBody>
          </p:sp>
        </mc:Choice>
        <mc:Fallback>
          <p:sp>
            <p:nvSpPr>
              <p:cNvPr id="10" name="Rectangle 9"/>
              <p:cNvSpPr>
                <a:spLocks noRot="1" noChangeAspect="1" noMove="1" noResize="1" noEditPoints="1" noAdjustHandles="1" noChangeArrowheads="1" noChangeShapeType="1" noTextEdit="1"/>
              </p:cNvSpPr>
              <p:nvPr/>
            </p:nvSpPr>
            <p:spPr>
              <a:xfrm>
                <a:off x="6770559" y="4245796"/>
                <a:ext cx="588174" cy="461665"/>
              </a:xfrm>
              <a:prstGeom prst="rect">
                <a:avLst/>
              </a:prstGeom>
              <a:blipFill>
                <a:blip r:embed="rId6"/>
                <a:stretch>
                  <a:fillRect b="-2703"/>
                </a:stretch>
              </a:blipFill>
            </p:spPr>
            <p:txBody>
              <a:bodyPr/>
              <a:lstStyle/>
              <a:p>
                <a:r>
                  <a:rPr lang="en-US">
                    <a:noFill/>
                  </a:rPr>
                  <a:t> </a:t>
                </a:r>
              </a:p>
            </p:txBody>
          </p:sp>
        </mc:Fallback>
      </mc:AlternateContent>
      <p:sp>
        <p:nvSpPr>
          <p:cNvPr id="11" name="TextBox 10"/>
          <p:cNvSpPr txBox="1"/>
          <p:nvPr/>
        </p:nvSpPr>
        <p:spPr>
          <a:xfrm>
            <a:off x="4095790" y="4599154"/>
            <a:ext cx="1074333" cy="253916"/>
          </a:xfrm>
          <a:prstGeom prst="rect">
            <a:avLst/>
          </a:prstGeom>
          <a:noFill/>
        </p:spPr>
        <p:txBody>
          <a:bodyPr wrap="none" rtlCol="0">
            <a:spAutoFit/>
          </a:bodyPr>
          <a:lstStyle/>
          <a:p>
            <a:r>
              <a:rPr lang="en-US" sz="1050"/>
              <a:t>Current solution</a:t>
            </a:r>
          </a:p>
        </p:txBody>
      </p:sp>
      <p:cxnSp>
        <p:nvCxnSpPr>
          <p:cNvPr id="12" name="Straight Arrow Connector 11"/>
          <p:cNvCxnSpPr/>
          <p:nvPr/>
        </p:nvCxnSpPr>
        <p:spPr>
          <a:xfrm>
            <a:off x="6838014" y="2993350"/>
            <a:ext cx="352269" cy="584617"/>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V="1">
            <a:off x="6976673" y="3171967"/>
            <a:ext cx="0" cy="1080392"/>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11" idx="3"/>
          </p:cNvCxnSpPr>
          <p:nvPr/>
        </p:nvCxnSpPr>
        <p:spPr>
          <a:xfrm flipV="1">
            <a:off x="5170122" y="4252362"/>
            <a:ext cx="1667892" cy="473751"/>
          </a:xfrm>
          <a:prstGeom prst="straightConnector1">
            <a:avLst/>
          </a:prstGeom>
          <a:ln w="50800">
            <a:solidFill>
              <a:srgbClr val="FFC000"/>
            </a:solidFill>
            <a:tailEnd type="triangle"/>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08DB0D3F-A9D7-2C4F-B120-ED18607C5F1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20814" y="2919868"/>
            <a:ext cx="3269724" cy="457641"/>
          </a:xfrm>
          <a:prstGeom prst="rect">
            <a:avLst/>
          </a:prstGeom>
        </p:spPr>
      </p:pic>
    </p:spTree>
    <p:extLst>
      <p:ext uri="{BB962C8B-B14F-4D97-AF65-F5344CB8AC3E}">
        <p14:creationId xmlns:p14="http://schemas.microsoft.com/office/powerpoint/2010/main" val="103324080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Gradient descent: example (2)</a:t>
            </a:r>
          </a:p>
        </p:txBody>
      </p:sp>
      <mc:AlternateContent xmlns:mc="http://schemas.openxmlformats.org/markup-compatibility/2006" xmlns:a14="http://schemas.microsoft.com/office/drawing/2010/main">
        <mc:Choice Requires="a14">
          <p:sp>
            <p:nvSpPr>
              <p:cNvPr id="5" name="Content Placeholder 4"/>
              <p:cNvSpPr>
                <a:spLocks noGrp="1"/>
              </p:cNvSpPr>
              <p:nvPr>
                <p:ph type="body" idx="1"/>
              </p:nvPr>
            </p:nvSpPr>
            <p:spPr/>
            <p:txBody>
              <a:bodyPr>
                <a:normAutofit/>
              </a:bodyPr>
              <a:lstStyle/>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charset="0"/>
                            </a:rPr>
                            <m:t>Θ</m:t>
                          </m:r>
                        </m:e>
                        <m:sub>
                          <m:r>
                            <a:rPr lang="en-US" b="0" i="1" smtClean="0">
                              <a:latin typeface="Cambria Math" charset="0"/>
                            </a:rPr>
                            <m:t>𝑡</m:t>
                          </m:r>
                          <m:r>
                            <a:rPr lang="en-US" b="0" i="1" smtClean="0">
                              <a:latin typeface="Cambria Math" charset="0"/>
                            </a:rPr>
                            <m:t>+1</m:t>
                          </m:r>
                        </m:sub>
                      </m:sSub>
                      <m:r>
                        <a:rPr lang="en-US" b="0" i="1" smtClean="0">
                          <a:latin typeface="Cambria Math" charset="0"/>
                        </a:rPr>
                        <m:t>=</m:t>
                      </m:r>
                      <m:sSub>
                        <m:sSubPr>
                          <m:ctrlPr>
                            <a:rPr lang="en-US" i="1" smtClean="0">
                              <a:latin typeface="Cambria Math" panose="02040503050406030204" pitchFamily="18" charset="0"/>
                            </a:rPr>
                          </m:ctrlPr>
                        </m:sSubPr>
                        <m:e>
                          <m:r>
                            <m:rPr>
                              <m:sty m:val="p"/>
                            </m:rPr>
                            <a:rPr lang="en-US">
                              <a:latin typeface="Cambria Math" charset="0"/>
                            </a:rPr>
                            <m:t>Θ</m:t>
                          </m:r>
                        </m:e>
                        <m:sub>
                          <m:r>
                            <a:rPr lang="en-US" i="1">
                              <a:latin typeface="Cambria Math" charset="0"/>
                            </a:rPr>
                            <m:t>𝑡</m:t>
                          </m:r>
                        </m:sub>
                      </m:sSub>
                      <m:r>
                        <a:rPr lang="en-US" b="0" i="1" smtClean="0">
                          <a:latin typeface="Cambria Math" charset="0"/>
                        </a:rPr>
                        <m:t>−</m:t>
                      </m:r>
                      <m:r>
                        <a:rPr lang="en-US" b="0" i="1" smtClean="0">
                          <a:latin typeface="Cambria Math" charset="0"/>
                        </a:rPr>
                        <m:t>𝜂</m:t>
                      </m:r>
                      <m:r>
                        <a:rPr lang="en-US" b="0" i="1" smtClean="0">
                          <a:latin typeface="Cambria Math" charset="0"/>
                        </a:rPr>
                        <m:t> </m:t>
                      </m:r>
                      <m:r>
                        <a:rPr lang="en-US" b="0" i="0" smtClean="0">
                          <a:latin typeface="Cambria Math" charset="0"/>
                        </a:rPr>
                        <m:t>𝛻</m:t>
                      </m:r>
                      <m:r>
                        <a:rPr lang="en-US" i="1">
                          <a:latin typeface="Cambria Math" charset="0"/>
                        </a:rPr>
                        <m:t>𝑙</m:t>
                      </m:r>
                      <m:r>
                        <a:rPr lang="en-US" i="1">
                          <a:latin typeface="Cambria Math" charset="0"/>
                        </a:rPr>
                        <m:t>(</m:t>
                      </m:r>
                      <m:sSub>
                        <m:sSubPr>
                          <m:ctrlPr>
                            <a:rPr lang="en-US" i="1">
                              <a:latin typeface="Cambria Math" panose="02040503050406030204" pitchFamily="18" charset="0"/>
                            </a:rPr>
                          </m:ctrlPr>
                        </m:sSubPr>
                        <m:e>
                          <m:r>
                            <a:rPr lang="en-US" i="1">
                              <a:latin typeface="Cambria Math" charset="0"/>
                            </a:rPr>
                            <m:t>𝑓</m:t>
                          </m:r>
                        </m:e>
                        <m:sub>
                          <m:r>
                            <m:rPr>
                              <m:sty m:val="p"/>
                            </m:rPr>
                            <a:rPr lang="en-US">
                              <a:latin typeface="Cambria Math" charset="0"/>
                            </a:rPr>
                            <m:t>Θ</m:t>
                          </m:r>
                        </m:sub>
                      </m:sSub>
                      <m:d>
                        <m:dPr>
                          <m:ctrlPr>
                            <a:rPr lang="en-US" i="1">
                              <a:latin typeface="Cambria Math" panose="02040503050406030204" pitchFamily="18" charset="0"/>
                            </a:rPr>
                          </m:ctrlPr>
                        </m:dPr>
                        <m:e>
                          <m:r>
                            <a:rPr lang="en-US" i="1">
                              <a:latin typeface="Cambria Math" charset="0"/>
                            </a:rPr>
                            <m:t>𝑋</m:t>
                          </m:r>
                        </m:e>
                      </m:d>
                      <m:r>
                        <a:rPr lang="en-US" i="1">
                          <a:latin typeface="Cambria Math" charset="0"/>
                        </a:rPr>
                        <m:t>,</m:t>
                      </m:r>
                      <m:r>
                        <a:rPr lang="en-US" i="1">
                          <a:latin typeface="Cambria Math" charset="0"/>
                        </a:rPr>
                        <m:t>𝑦</m:t>
                      </m:r>
                      <m:r>
                        <a:rPr lang="en-US" i="1">
                          <a:latin typeface="Cambria Math" charset="0"/>
                        </a:rPr>
                        <m:t>)</m:t>
                      </m:r>
                    </m:oMath>
                  </m:oMathPara>
                </a14:m>
                <a:endParaRPr lang="en-US" dirty="0"/>
              </a:p>
            </p:txBody>
          </p:sp>
        </mc:Choice>
        <mc:Fallback xmlns="">
          <p:sp>
            <p:nvSpPr>
              <p:cNvPr id="5" name="Content Placeholder 4"/>
              <p:cNvSpPr>
                <a:spLocks noGrp="1" noRot="1" noChangeAspect="1" noMove="1" noResize="1" noEditPoints="1" noAdjustHandles="1" noChangeArrowheads="1" noChangeShapeType="1" noTextEdit="1"/>
              </p:cNvSpPr>
              <p:nvPr>
                <p:ph type="body" idx="1"/>
              </p:nvPr>
            </p:nvSpPr>
            <p:spPr>
              <a:blipFill>
                <a:blip r:embed="rId2"/>
                <a:stretch>
                  <a:fillRect/>
                </a:stretch>
              </a:blipFill>
            </p:spPr>
            <p:txBody>
              <a:bodyPr/>
              <a:lstStyle/>
              <a:p>
                <a:r>
                  <a:rPr lang="en-US">
                    <a:noFill/>
                  </a:rPr>
                  <a:t> </a:t>
                </a:r>
              </a:p>
            </p:txBody>
          </p:sp>
        </mc:Fallback>
      </mc:AlternateContent>
      <p:pic>
        <p:nvPicPr>
          <p:cNvPr id="6" name="Picture 5"/>
          <p:cNvPicPr>
            <a:picLocks noChangeAspect="1"/>
          </p:cNvPicPr>
          <p:nvPr/>
        </p:nvPicPr>
        <p:blipFill>
          <a:blip r:embed="rId3"/>
          <a:stretch>
            <a:fillRect/>
          </a:stretch>
        </p:blipFill>
        <p:spPr>
          <a:xfrm>
            <a:off x="6703103" y="2622361"/>
            <a:ext cx="2623278" cy="1629998"/>
          </a:xfrm>
          <a:prstGeom prst="rect">
            <a:avLst/>
          </a:prstGeom>
        </p:spPr>
      </p:pic>
      <mc:AlternateContent xmlns:mc="http://schemas.openxmlformats.org/markup-compatibility/2006">
        <mc:Choice xmlns:a14="http://schemas.microsoft.com/office/drawing/2010/main" Requires="a14">
          <p:sp>
            <p:nvSpPr>
              <p:cNvPr id="8" name="Rectangle 7"/>
              <p:cNvSpPr/>
              <p:nvPr/>
            </p:nvSpPr>
            <p:spPr>
              <a:xfrm rot="16200000">
                <a:off x="5565345" y="3229611"/>
                <a:ext cx="1495089" cy="41549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100" i="1">
                          <a:latin typeface="Cambria Math" charset="0"/>
                        </a:rPr>
                        <m:t>𝑙</m:t>
                      </m:r>
                      <m:r>
                        <a:rPr lang="en-US" sz="2100" i="1">
                          <a:latin typeface="Cambria Math" charset="0"/>
                        </a:rPr>
                        <m:t>(</m:t>
                      </m:r>
                      <m:sSub>
                        <m:sSubPr>
                          <m:ctrlPr>
                            <a:rPr lang="en-US" sz="2100" i="1">
                              <a:latin typeface="Cambria Math" panose="02040503050406030204" pitchFamily="18" charset="0"/>
                            </a:rPr>
                          </m:ctrlPr>
                        </m:sSubPr>
                        <m:e>
                          <m:r>
                            <a:rPr lang="en-US" sz="2100" i="1">
                              <a:latin typeface="Cambria Math" charset="0"/>
                            </a:rPr>
                            <m:t>𝑓</m:t>
                          </m:r>
                        </m:e>
                        <m:sub>
                          <m:r>
                            <m:rPr>
                              <m:sty m:val="p"/>
                            </m:rPr>
                            <a:rPr lang="en-US" sz="2100">
                              <a:latin typeface="Cambria Math" charset="0"/>
                            </a:rPr>
                            <m:t>Θ</m:t>
                          </m:r>
                        </m:sub>
                      </m:sSub>
                      <m:d>
                        <m:dPr>
                          <m:ctrlPr>
                            <a:rPr lang="en-US" sz="2100" i="1">
                              <a:latin typeface="Cambria Math" panose="02040503050406030204" pitchFamily="18" charset="0"/>
                            </a:rPr>
                          </m:ctrlPr>
                        </m:dPr>
                        <m:e>
                          <m:r>
                            <a:rPr lang="en-US" sz="2100" i="1">
                              <a:latin typeface="Cambria Math" charset="0"/>
                            </a:rPr>
                            <m:t>𝑋</m:t>
                          </m:r>
                        </m:e>
                      </m:d>
                      <m:r>
                        <a:rPr lang="en-US" sz="2100" i="1">
                          <a:latin typeface="Cambria Math" charset="0"/>
                        </a:rPr>
                        <m:t>,</m:t>
                      </m:r>
                      <m:r>
                        <a:rPr lang="en-US" sz="2100" i="1">
                          <a:latin typeface="Cambria Math" charset="0"/>
                        </a:rPr>
                        <m:t>𝑦</m:t>
                      </m:r>
                      <m:r>
                        <a:rPr lang="en-US" sz="2100" i="1">
                          <a:latin typeface="Cambria Math" charset="0"/>
                        </a:rPr>
                        <m:t>)</m:t>
                      </m:r>
                    </m:oMath>
                  </m:oMathPara>
                </a14:m>
                <a:endParaRPr lang="en-US" sz="2100" dirty="0"/>
              </a:p>
            </p:txBody>
          </p:sp>
        </mc:Choice>
        <mc:Fallback>
          <p:sp>
            <p:nvSpPr>
              <p:cNvPr id="8" name="Rectangle 7"/>
              <p:cNvSpPr>
                <a:spLocks noRot="1" noChangeAspect="1" noMove="1" noResize="1" noEditPoints="1" noAdjustHandles="1" noChangeArrowheads="1" noChangeShapeType="1" noTextEdit="1"/>
              </p:cNvSpPr>
              <p:nvPr/>
            </p:nvSpPr>
            <p:spPr>
              <a:xfrm rot="16200000">
                <a:off x="5565345" y="3229611"/>
                <a:ext cx="1495089" cy="415498"/>
              </a:xfrm>
              <a:prstGeom prst="rect">
                <a:avLst/>
              </a:prstGeom>
              <a:blipFill>
                <a:blip r:embed="rId4"/>
                <a:stretch>
                  <a:fillRect r="-1764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 name="Rectangle 8"/>
              <p:cNvSpPr/>
              <p:nvPr/>
            </p:nvSpPr>
            <p:spPr>
              <a:xfrm>
                <a:off x="9130293" y="4155200"/>
                <a:ext cx="453970" cy="43858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sz="2250">
                          <a:latin typeface="Cambria Math" charset="0"/>
                        </a:rPr>
                        <m:t>Θ</m:t>
                      </m:r>
                    </m:oMath>
                  </m:oMathPara>
                </a14:m>
                <a:endParaRPr lang="en-US" sz="2250" dirty="0"/>
              </a:p>
            </p:txBody>
          </p:sp>
        </mc:Choice>
        <mc:Fallback>
          <p:sp>
            <p:nvSpPr>
              <p:cNvPr id="9" name="Rectangle 8"/>
              <p:cNvSpPr>
                <a:spLocks noRot="1" noChangeAspect="1" noMove="1" noResize="1" noEditPoints="1" noAdjustHandles="1" noChangeArrowheads="1" noChangeShapeType="1" noTextEdit="1"/>
              </p:cNvSpPr>
              <p:nvPr/>
            </p:nvSpPr>
            <p:spPr>
              <a:xfrm>
                <a:off x="9130293" y="4155200"/>
                <a:ext cx="453970" cy="43858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 name="Rectangle 9"/>
              <p:cNvSpPr/>
              <p:nvPr/>
            </p:nvSpPr>
            <p:spPr>
              <a:xfrm>
                <a:off x="6770559" y="4245796"/>
                <a:ext cx="588174"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m:rPr>
                              <m:sty m:val="p"/>
                            </m:rPr>
                            <a:rPr lang="en-US" sz="2400">
                              <a:latin typeface="Cambria Math" charset="0"/>
                            </a:rPr>
                            <m:t>Θ</m:t>
                          </m:r>
                        </m:e>
                        <m:sub>
                          <m:r>
                            <a:rPr lang="en-US" sz="2400" i="1">
                              <a:latin typeface="Cambria Math" charset="0"/>
                            </a:rPr>
                            <m:t>𝑡</m:t>
                          </m:r>
                        </m:sub>
                      </m:sSub>
                    </m:oMath>
                  </m:oMathPara>
                </a14:m>
                <a:endParaRPr lang="en-US" sz="2400" dirty="0"/>
              </a:p>
            </p:txBody>
          </p:sp>
        </mc:Choice>
        <mc:Fallback>
          <p:sp>
            <p:nvSpPr>
              <p:cNvPr id="10" name="Rectangle 9"/>
              <p:cNvSpPr>
                <a:spLocks noRot="1" noChangeAspect="1" noMove="1" noResize="1" noEditPoints="1" noAdjustHandles="1" noChangeArrowheads="1" noChangeShapeType="1" noTextEdit="1"/>
              </p:cNvSpPr>
              <p:nvPr/>
            </p:nvSpPr>
            <p:spPr>
              <a:xfrm>
                <a:off x="6770559" y="4245796"/>
                <a:ext cx="588174" cy="461665"/>
              </a:xfrm>
              <a:prstGeom prst="rect">
                <a:avLst/>
              </a:prstGeom>
              <a:blipFill>
                <a:blip r:embed="rId6"/>
                <a:stretch>
                  <a:fillRect b="-2703"/>
                </a:stretch>
              </a:blipFill>
            </p:spPr>
            <p:txBody>
              <a:bodyPr/>
              <a:lstStyle/>
              <a:p>
                <a:r>
                  <a:rPr lang="en-US">
                    <a:noFill/>
                  </a:rPr>
                  <a:t> </a:t>
                </a:r>
              </a:p>
            </p:txBody>
          </p:sp>
        </mc:Fallback>
      </mc:AlternateContent>
      <p:sp>
        <p:nvSpPr>
          <p:cNvPr id="11" name="TextBox 10"/>
          <p:cNvSpPr txBox="1"/>
          <p:nvPr/>
        </p:nvSpPr>
        <p:spPr>
          <a:xfrm>
            <a:off x="6391729" y="4684376"/>
            <a:ext cx="1074333" cy="253916"/>
          </a:xfrm>
          <a:prstGeom prst="rect">
            <a:avLst/>
          </a:prstGeom>
          <a:noFill/>
        </p:spPr>
        <p:txBody>
          <a:bodyPr wrap="none" rtlCol="0">
            <a:spAutoFit/>
          </a:bodyPr>
          <a:lstStyle/>
          <a:p>
            <a:r>
              <a:rPr lang="en-US" sz="1050"/>
              <a:t>Current solution</a:t>
            </a:r>
          </a:p>
        </p:txBody>
      </p:sp>
      <p:cxnSp>
        <p:nvCxnSpPr>
          <p:cNvPr id="12" name="Straight Arrow Connector 11"/>
          <p:cNvCxnSpPr/>
          <p:nvPr/>
        </p:nvCxnSpPr>
        <p:spPr>
          <a:xfrm>
            <a:off x="6838014" y="2993350"/>
            <a:ext cx="352269" cy="584617"/>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V="1">
            <a:off x="6976673" y="3171967"/>
            <a:ext cx="0" cy="1080392"/>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H="1">
            <a:off x="7055372" y="2125266"/>
            <a:ext cx="1068049" cy="1046702"/>
          </a:xfrm>
          <a:prstGeom prst="straightConnector1">
            <a:avLst/>
          </a:prstGeom>
          <a:ln w="508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8123420" y="1958315"/>
            <a:ext cx="1277914" cy="253916"/>
          </a:xfrm>
          <a:prstGeom prst="rect">
            <a:avLst/>
          </a:prstGeom>
          <a:noFill/>
        </p:spPr>
        <p:txBody>
          <a:bodyPr wrap="none" rtlCol="0">
            <a:spAutoFit/>
          </a:bodyPr>
          <a:lstStyle/>
          <a:p>
            <a:r>
              <a:rPr lang="en-US" sz="1050"/>
              <a:t>Gradient is negative</a:t>
            </a:r>
          </a:p>
        </p:txBody>
      </p:sp>
      <p:pic>
        <p:nvPicPr>
          <p:cNvPr id="13" name="Picture 12">
            <a:extLst>
              <a:ext uri="{FF2B5EF4-FFF2-40B4-BE49-F238E27FC236}">
                <a16:creationId xmlns:a16="http://schemas.microsoft.com/office/drawing/2014/main" id="{635275AE-4A47-D44A-AD5F-CFD73031CA4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20814" y="2919868"/>
            <a:ext cx="3269724" cy="457641"/>
          </a:xfrm>
          <a:prstGeom prst="rect">
            <a:avLst/>
          </a:prstGeom>
        </p:spPr>
      </p:pic>
    </p:spTree>
    <p:extLst>
      <p:ext uri="{BB962C8B-B14F-4D97-AF65-F5344CB8AC3E}">
        <p14:creationId xmlns:p14="http://schemas.microsoft.com/office/powerpoint/2010/main" val="51017432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Gradient descent: example (3)</a:t>
            </a:r>
          </a:p>
        </p:txBody>
      </p:sp>
      <mc:AlternateContent xmlns:mc="http://schemas.openxmlformats.org/markup-compatibility/2006" xmlns:a14="http://schemas.microsoft.com/office/drawing/2010/main">
        <mc:Choice Requires="a14">
          <p:sp>
            <p:nvSpPr>
              <p:cNvPr id="5" name="Content Placeholder 4"/>
              <p:cNvSpPr>
                <a:spLocks noGrp="1"/>
              </p:cNvSpPr>
              <p:nvPr>
                <p:ph type="body" idx="1"/>
              </p:nvPr>
            </p:nvSpPr>
            <p:spPr/>
            <p:txBody>
              <a:bodyPr>
                <a:normAutofit/>
              </a:bodyPr>
              <a:lstStyle/>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charset="0"/>
                            </a:rPr>
                            <m:t>Θ</m:t>
                          </m:r>
                        </m:e>
                        <m:sub>
                          <m:r>
                            <a:rPr lang="en-US" b="0" i="1" smtClean="0">
                              <a:latin typeface="Cambria Math" charset="0"/>
                            </a:rPr>
                            <m:t>𝑡</m:t>
                          </m:r>
                          <m:r>
                            <a:rPr lang="en-US" b="0" i="1" smtClean="0">
                              <a:latin typeface="Cambria Math" charset="0"/>
                            </a:rPr>
                            <m:t>+1</m:t>
                          </m:r>
                        </m:sub>
                      </m:sSub>
                      <m:r>
                        <a:rPr lang="en-US" b="0" i="1" smtClean="0">
                          <a:latin typeface="Cambria Math" charset="0"/>
                        </a:rPr>
                        <m:t>=</m:t>
                      </m:r>
                      <m:sSub>
                        <m:sSubPr>
                          <m:ctrlPr>
                            <a:rPr lang="en-US" i="1" smtClean="0">
                              <a:latin typeface="Cambria Math" panose="02040503050406030204" pitchFamily="18" charset="0"/>
                            </a:rPr>
                          </m:ctrlPr>
                        </m:sSubPr>
                        <m:e>
                          <m:r>
                            <m:rPr>
                              <m:sty m:val="p"/>
                            </m:rPr>
                            <a:rPr lang="en-US">
                              <a:latin typeface="Cambria Math" charset="0"/>
                            </a:rPr>
                            <m:t>Θ</m:t>
                          </m:r>
                        </m:e>
                        <m:sub>
                          <m:r>
                            <a:rPr lang="en-US" i="1">
                              <a:latin typeface="Cambria Math" charset="0"/>
                            </a:rPr>
                            <m:t>𝑡</m:t>
                          </m:r>
                        </m:sub>
                      </m:sSub>
                      <m:r>
                        <a:rPr lang="en-US" b="0" i="1" smtClean="0">
                          <a:latin typeface="Cambria Math" charset="0"/>
                        </a:rPr>
                        <m:t>−</m:t>
                      </m:r>
                      <m:r>
                        <a:rPr lang="en-US" b="0" i="1" smtClean="0">
                          <a:latin typeface="Cambria Math" charset="0"/>
                        </a:rPr>
                        <m:t>𝜂</m:t>
                      </m:r>
                      <m:r>
                        <a:rPr lang="en-US" b="0" i="1" smtClean="0">
                          <a:latin typeface="Cambria Math" charset="0"/>
                        </a:rPr>
                        <m:t> </m:t>
                      </m:r>
                      <m:r>
                        <a:rPr lang="en-US" b="0" i="0" smtClean="0">
                          <a:latin typeface="Cambria Math" charset="0"/>
                        </a:rPr>
                        <m:t>𝛻</m:t>
                      </m:r>
                      <m:r>
                        <a:rPr lang="en-US" i="1">
                          <a:latin typeface="Cambria Math" charset="0"/>
                        </a:rPr>
                        <m:t>𝑙</m:t>
                      </m:r>
                      <m:r>
                        <a:rPr lang="en-US" i="1">
                          <a:latin typeface="Cambria Math" charset="0"/>
                        </a:rPr>
                        <m:t>(</m:t>
                      </m:r>
                      <m:sSub>
                        <m:sSubPr>
                          <m:ctrlPr>
                            <a:rPr lang="en-US" i="1">
                              <a:latin typeface="Cambria Math" panose="02040503050406030204" pitchFamily="18" charset="0"/>
                            </a:rPr>
                          </m:ctrlPr>
                        </m:sSubPr>
                        <m:e>
                          <m:r>
                            <a:rPr lang="en-US" i="1">
                              <a:latin typeface="Cambria Math" charset="0"/>
                            </a:rPr>
                            <m:t>𝑓</m:t>
                          </m:r>
                        </m:e>
                        <m:sub>
                          <m:r>
                            <m:rPr>
                              <m:sty m:val="p"/>
                            </m:rPr>
                            <a:rPr lang="en-US">
                              <a:latin typeface="Cambria Math" charset="0"/>
                            </a:rPr>
                            <m:t>Θ</m:t>
                          </m:r>
                        </m:sub>
                      </m:sSub>
                      <m:d>
                        <m:dPr>
                          <m:ctrlPr>
                            <a:rPr lang="en-US" i="1">
                              <a:latin typeface="Cambria Math" panose="02040503050406030204" pitchFamily="18" charset="0"/>
                            </a:rPr>
                          </m:ctrlPr>
                        </m:dPr>
                        <m:e>
                          <m:r>
                            <a:rPr lang="en-US" i="1">
                              <a:latin typeface="Cambria Math" charset="0"/>
                            </a:rPr>
                            <m:t>𝑋</m:t>
                          </m:r>
                        </m:e>
                      </m:d>
                      <m:r>
                        <a:rPr lang="en-US" i="1">
                          <a:latin typeface="Cambria Math" charset="0"/>
                        </a:rPr>
                        <m:t>,</m:t>
                      </m:r>
                      <m:r>
                        <a:rPr lang="en-US" i="1">
                          <a:latin typeface="Cambria Math" charset="0"/>
                        </a:rPr>
                        <m:t>𝑦</m:t>
                      </m:r>
                      <m:r>
                        <a:rPr lang="en-US" i="1">
                          <a:latin typeface="Cambria Math" charset="0"/>
                        </a:rPr>
                        <m:t>)</m:t>
                      </m:r>
                    </m:oMath>
                  </m:oMathPara>
                </a14:m>
                <a:endParaRPr lang="en-US" dirty="0"/>
              </a:p>
            </p:txBody>
          </p:sp>
        </mc:Choice>
        <mc:Fallback xmlns="">
          <p:sp>
            <p:nvSpPr>
              <p:cNvPr id="5" name="Content Placeholder 4"/>
              <p:cNvSpPr>
                <a:spLocks noGrp="1" noRot="1" noChangeAspect="1" noMove="1" noResize="1" noEditPoints="1" noAdjustHandles="1" noChangeArrowheads="1" noChangeShapeType="1" noTextEdit="1"/>
              </p:cNvSpPr>
              <p:nvPr>
                <p:ph type="body" idx="1"/>
              </p:nvPr>
            </p:nvSpPr>
            <p:spPr>
              <a:blipFill>
                <a:blip r:embed="rId2"/>
                <a:stretch>
                  <a:fillRect/>
                </a:stretch>
              </a:blipFill>
            </p:spPr>
            <p:txBody>
              <a:bodyPr/>
              <a:lstStyle/>
              <a:p>
                <a:r>
                  <a:rPr lang="en-US">
                    <a:noFill/>
                  </a:rPr>
                  <a:t> </a:t>
                </a:r>
              </a:p>
            </p:txBody>
          </p:sp>
        </mc:Fallback>
      </mc:AlternateContent>
      <p:pic>
        <p:nvPicPr>
          <p:cNvPr id="6" name="Picture 5"/>
          <p:cNvPicPr>
            <a:picLocks noChangeAspect="1"/>
          </p:cNvPicPr>
          <p:nvPr/>
        </p:nvPicPr>
        <p:blipFill>
          <a:blip r:embed="rId3"/>
          <a:stretch>
            <a:fillRect/>
          </a:stretch>
        </p:blipFill>
        <p:spPr>
          <a:xfrm>
            <a:off x="6703103" y="2622361"/>
            <a:ext cx="2623278" cy="1629998"/>
          </a:xfrm>
          <a:prstGeom prst="rect">
            <a:avLst/>
          </a:prstGeom>
        </p:spPr>
      </p:pic>
      <mc:AlternateContent xmlns:mc="http://schemas.openxmlformats.org/markup-compatibility/2006">
        <mc:Choice xmlns:a14="http://schemas.microsoft.com/office/drawing/2010/main" Requires="a14">
          <p:sp>
            <p:nvSpPr>
              <p:cNvPr id="8" name="Rectangle 7"/>
              <p:cNvSpPr/>
              <p:nvPr/>
            </p:nvSpPr>
            <p:spPr>
              <a:xfrm rot="16200000">
                <a:off x="5565345" y="3229611"/>
                <a:ext cx="1495089" cy="41549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100" i="1">
                          <a:latin typeface="Cambria Math" charset="0"/>
                        </a:rPr>
                        <m:t>𝑙</m:t>
                      </m:r>
                      <m:r>
                        <a:rPr lang="en-US" sz="2100" i="1">
                          <a:latin typeface="Cambria Math" charset="0"/>
                        </a:rPr>
                        <m:t>(</m:t>
                      </m:r>
                      <m:sSub>
                        <m:sSubPr>
                          <m:ctrlPr>
                            <a:rPr lang="en-US" sz="2100" i="1">
                              <a:latin typeface="Cambria Math" panose="02040503050406030204" pitchFamily="18" charset="0"/>
                            </a:rPr>
                          </m:ctrlPr>
                        </m:sSubPr>
                        <m:e>
                          <m:r>
                            <a:rPr lang="en-US" sz="2100" i="1">
                              <a:latin typeface="Cambria Math" charset="0"/>
                            </a:rPr>
                            <m:t>𝑓</m:t>
                          </m:r>
                        </m:e>
                        <m:sub>
                          <m:r>
                            <m:rPr>
                              <m:sty m:val="p"/>
                            </m:rPr>
                            <a:rPr lang="en-US" sz="2100">
                              <a:latin typeface="Cambria Math" charset="0"/>
                            </a:rPr>
                            <m:t>Θ</m:t>
                          </m:r>
                        </m:sub>
                      </m:sSub>
                      <m:d>
                        <m:dPr>
                          <m:ctrlPr>
                            <a:rPr lang="en-US" sz="2100" i="1">
                              <a:latin typeface="Cambria Math" panose="02040503050406030204" pitchFamily="18" charset="0"/>
                            </a:rPr>
                          </m:ctrlPr>
                        </m:dPr>
                        <m:e>
                          <m:r>
                            <a:rPr lang="en-US" sz="2100" i="1">
                              <a:latin typeface="Cambria Math" charset="0"/>
                            </a:rPr>
                            <m:t>𝑋</m:t>
                          </m:r>
                        </m:e>
                      </m:d>
                      <m:r>
                        <a:rPr lang="en-US" sz="2100" i="1">
                          <a:latin typeface="Cambria Math" charset="0"/>
                        </a:rPr>
                        <m:t>,</m:t>
                      </m:r>
                      <m:r>
                        <a:rPr lang="en-US" sz="2100" i="1">
                          <a:latin typeface="Cambria Math" charset="0"/>
                        </a:rPr>
                        <m:t>𝑦</m:t>
                      </m:r>
                      <m:r>
                        <a:rPr lang="en-US" sz="2100" i="1">
                          <a:latin typeface="Cambria Math" charset="0"/>
                        </a:rPr>
                        <m:t>)</m:t>
                      </m:r>
                    </m:oMath>
                  </m:oMathPara>
                </a14:m>
                <a:endParaRPr lang="en-US" sz="2100" dirty="0"/>
              </a:p>
            </p:txBody>
          </p:sp>
        </mc:Choice>
        <mc:Fallback>
          <p:sp>
            <p:nvSpPr>
              <p:cNvPr id="8" name="Rectangle 7"/>
              <p:cNvSpPr>
                <a:spLocks noRot="1" noChangeAspect="1" noMove="1" noResize="1" noEditPoints="1" noAdjustHandles="1" noChangeArrowheads="1" noChangeShapeType="1" noTextEdit="1"/>
              </p:cNvSpPr>
              <p:nvPr/>
            </p:nvSpPr>
            <p:spPr>
              <a:xfrm rot="16200000">
                <a:off x="5565345" y="3229611"/>
                <a:ext cx="1495089" cy="415498"/>
              </a:xfrm>
              <a:prstGeom prst="rect">
                <a:avLst/>
              </a:prstGeom>
              <a:blipFill>
                <a:blip r:embed="rId4"/>
                <a:stretch>
                  <a:fillRect r="-1764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 name="Rectangle 8"/>
              <p:cNvSpPr/>
              <p:nvPr/>
            </p:nvSpPr>
            <p:spPr>
              <a:xfrm>
                <a:off x="9130293" y="4155200"/>
                <a:ext cx="453970" cy="43858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sz="2250">
                          <a:latin typeface="Cambria Math" charset="0"/>
                        </a:rPr>
                        <m:t>Θ</m:t>
                      </m:r>
                    </m:oMath>
                  </m:oMathPara>
                </a14:m>
                <a:endParaRPr lang="en-US" sz="2250" dirty="0"/>
              </a:p>
            </p:txBody>
          </p:sp>
        </mc:Choice>
        <mc:Fallback>
          <p:sp>
            <p:nvSpPr>
              <p:cNvPr id="9" name="Rectangle 8"/>
              <p:cNvSpPr>
                <a:spLocks noRot="1" noChangeAspect="1" noMove="1" noResize="1" noEditPoints="1" noAdjustHandles="1" noChangeArrowheads="1" noChangeShapeType="1" noTextEdit="1"/>
              </p:cNvSpPr>
              <p:nvPr/>
            </p:nvSpPr>
            <p:spPr>
              <a:xfrm>
                <a:off x="9130293" y="4155200"/>
                <a:ext cx="453970" cy="43858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 name="Rectangle 9"/>
              <p:cNvSpPr/>
              <p:nvPr/>
            </p:nvSpPr>
            <p:spPr>
              <a:xfrm>
                <a:off x="6770559" y="4245796"/>
                <a:ext cx="588174"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m:rPr>
                              <m:sty m:val="p"/>
                            </m:rPr>
                            <a:rPr lang="en-US" sz="2400">
                              <a:latin typeface="Cambria Math" charset="0"/>
                            </a:rPr>
                            <m:t>Θ</m:t>
                          </m:r>
                        </m:e>
                        <m:sub>
                          <m:r>
                            <a:rPr lang="en-US" sz="2400" i="1">
                              <a:latin typeface="Cambria Math" charset="0"/>
                            </a:rPr>
                            <m:t>𝑡</m:t>
                          </m:r>
                        </m:sub>
                      </m:sSub>
                    </m:oMath>
                  </m:oMathPara>
                </a14:m>
                <a:endParaRPr lang="en-US" sz="2400" dirty="0"/>
              </a:p>
            </p:txBody>
          </p:sp>
        </mc:Choice>
        <mc:Fallback>
          <p:sp>
            <p:nvSpPr>
              <p:cNvPr id="10" name="Rectangle 9"/>
              <p:cNvSpPr>
                <a:spLocks noRot="1" noChangeAspect="1" noMove="1" noResize="1" noEditPoints="1" noAdjustHandles="1" noChangeArrowheads="1" noChangeShapeType="1" noTextEdit="1"/>
              </p:cNvSpPr>
              <p:nvPr/>
            </p:nvSpPr>
            <p:spPr>
              <a:xfrm>
                <a:off x="6770559" y="4245796"/>
                <a:ext cx="588174" cy="461665"/>
              </a:xfrm>
              <a:prstGeom prst="rect">
                <a:avLst/>
              </a:prstGeom>
              <a:blipFill>
                <a:blip r:embed="rId6"/>
                <a:stretch>
                  <a:fillRect b="-2703"/>
                </a:stretch>
              </a:blipFill>
            </p:spPr>
            <p:txBody>
              <a:bodyPr/>
              <a:lstStyle/>
              <a:p>
                <a:r>
                  <a:rPr lang="en-US">
                    <a:noFill/>
                  </a:rPr>
                  <a:t> </a:t>
                </a:r>
              </a:p>
            </p:txBody>
          </p:sp>
        </mc:Fallback>
      </mc:AlternateContent>
      <p:sp>
        <p:nvSpPr>
          <p:cNvPr id="11" name="TextBox 10"/>
          <p:cNvSpPr txBox="1"/>
          <p:nvPr/>
        </p:nvSpPr>
        <p:spPr>
          <a:xfrm>
            <a:off x="6391729" y="4684376"/>
            <a:ext cx="1074333" cy="253916"/>
          </a:xfrm>
          <a:prstGeom prst="rect">
            <a:avLst/>
          </a:prstGeom>
          <a:noFill/>
        </p:spPr>
        <p:txBody>
          <a:bodyPr wrap="none" rtlCol="0">
            <a:spAutoFit/>
          </a:bodyPr>
          <a:lstStyle/>
          <a:p>
            <a:r>
              <a:rPr lang="en-US" sz="1050"/>
              <a:t>Current solution</a:t>
            </a:r>
          </a:p>
        </p:txBody>
      </p:sp>
      <p:cxnSp>
        <p:nvCxnSpPr>
          <p:cNvPr id="12" name="Straight Arrow Connector 11"/>
          <p:cNvCxnSpPr/>
          <p:nvPr/>
        </p:nvCxnSpPr>
        <p:spPr>
          <a:xfrm>
            <a:off x="6838014" y="2993350"/>
            <a:ext cx="352269" cy="584617"/>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V="1">
            <a:off x="6976673" y="3171967"/>
            <a:ext cx="0" cy="1080392"/>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3413413" y="4354442"/>
            <a:ext cx="2400016" cy="253916"/>
          </a:xfrm>
          <a:prstGeom prst="rect">
            <a:avLst/>
          </a:prstGeom>
          <a:noFill/>
        </p:spPr>
        <p:txBody>
          <a:bodyPr wrap="none" rtlCol="0">
            <a:spAutoFit/>
          </a:bodyPr>
          <a:lstStyle/>
          <a:p>
            <a:r>
              <a:rPr lang="en-US" sz="1050" dirty="0"/>
              <a:t>Gradient is negative in loss/feature units</a:t>
            </a:r>
          </a:p>
        </p:txBody>
      </p:sp>
      <p:pic>
        <p:nvPicPr>
          <p:cNvPr id="13" name="Picture 12">
            <a:extLst>
              <a:ext uri="{FF2B5EF4-FFF2-40B4-BE49-F238E27FC236}">
                <a16:creationId xmlns:a16="http://schemas.microsoft.com/office/drawing/2014/main" id="{5F485E15-C6F3-3447-8324-D450F083257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20814" y="2919868"/>
            <a:ext cx="3269724" cy="457641"/>
          </a:xfrm>
          <a:prstGeom prst="rect">
            <a:avLst/>
          </a:prstGeom>
        </p:spPr>
      </p:pic>
      <p:cxnSp>
        <p:nvCxnSpPr>
          <p:cNvPr id="15" name="Straight Arrow Connector 14"/>
          <p:cNvCxnSpPr/>
          <p:nvPr/>
        </p:nvCxnSpPr>
        <p:spPr>
          <a:xfrm flipH="1" flipV="1">
            <a:off x="4488306" y="3352024"/>
            <a:ext cx="213610" cy="966703"/>
          </a:xfrm>
          <a:prstGeom prst="straightConnector1">
            <a:avLst/>
          </a:prstGeom>
          <a:ln w="508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6150374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Gradient descent: example (4)</a:t>
            </a:r>
          </a:p>
        </p:txBody>
      </p:sp>
      <mc:AlternateContent xmlns:mc="http://schemas.openxmlformats.org/markup-compatibility/2006" xmlns:a14="http://schemas.microsoft.com/office/drawing/2010/main">
        <mc:Choice Requires="a14">
          <p:sp>
            <p:nvSpPr>
              <p:cNvPr id="5" name="Content Placeholder 4"/>
              <p:cNvSpPr>
                <a:spLocks noGrp="1"/>
              </p:cNvSpPr>
              <p:nvPr>
                <p:ph type="body" idx="1"/>
              </p:nvPr>
            </p:nvSpPr>
            <p:spPr/>
            <p:txBody>
              <a:bodyPr>
                <a:normAutofit/>
              </a:bodyPr>
              <a:lstStyle/>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charset="0"/>
                            </a:rPr>
                            <m:t>Θ</m:t>
                          </m:r>
                        </m:e>
                        <m:sub>
                          <m:r>
                            <a:rPr lang="en-US" b="0" i="1" smtClean="0">
                              <a:latin typeface="Cambria Math" charset="0"/>
                            </a:rPr>
                            <m:t>𝑡</m:t>
                          </m:r>
                          <m:r>
                            <a:rPr lang="en-US" b="0" i="1" smtClean="0">
                              <a:latin typeface="Cambria Math" charset="0"/>
                            </a:rPr>
                            <m:t>+1</m:t>
                          </m:r>
                        </m:sub>
                      </m:sSub>
                      <m:r>
                        <a:rPr lang="en-US" b="0" i="1" smtClean="0">
                          <a:latin typeface="Cambria Math" charset="0"/>
                        </a:rPr>
                        <m:t>=</m:t>
                      </m:r>
                      <m:sSub>
                        <m:sSubPr>
                          <m:ctrlPr>
                            <a:rPr lang="en-US" i="1">
                              <a:latin typeface="Cambria Math" panose="02040503050406030204" pitchFamily="18" charset="0"/>
                            </a:rPr>
                          </m:ctrlPr>
                        </m:sSubPr>
                        <m:e>
                          <m:r>
                            <m:rPr>
                              <m:sty m:val="p"/>
                            </m:rPr>
                            <a:rPr lang="en-US">
                              <a:latin typeface="Cambria Math" charset="0"/>
                            </a:rPr>
                            <m:t>Θ</m:t>
                          </m:r>
                        </m:e>
                        <m:sub>
                          <m:r>
                            <a:rPr lang="en-US" i="1">
                              <a:latin typeface="Cambria Math" charset="0"/>
                            </a:rPr>
                            <m:t>𝑡</m:t>
                          </m:r>
                        </m:sub>
                      </m:sSub>
                      <m:r>
                        <a:rPr lang="en-US" b="0" i="1" smtClean="0">
                          <a:latin typeface="Cambria Math" charset="0"/>
                        </a:rPr>
                        <m:t>−</m:t>
                      </m:r>
                      <m:r>
                        <a:rPr lang="en-US" b="0" i="1" smtClean="0">
                          <a:latin typeface="Cambria Math" charset="0"/>
                        </a:rPr>
                        <m:t>𝜂</m:t>
                      </m:r>
                      <m:r>
                        <a:rPr lang="en-US" b="0" i="1" smtClean="0">
                          <a:latin typeface="Cambria Math" charset="0"/>
                        </a:rPr>
                        <m:t> </m:t>
                      </m:r>
                      <m:r>
                        <a:rPr lang="en-US" b="0" i="0" smtClean="0">
                          <a:latin typeface="Cambria Math" charset="0"/>
                        </a:rPr>
                        <m:t>𝛻</m:t>
                      </m:r>
                      <m:r>
                        <a:rPr lang="en-US" i="1">
                          <a:latin typeface="Cambria Math" charset="0"/>
                        </a:rPr>
                        <m:t>𝑙</m:t>
                      </m:r>
                      <m:r>
                        <a:rPr lang="en-US" i="1">
                          <a:latin typeface="Cambria Math" charset="0"/>
                        </a:rPr>
                        <m:t>(</m:t>
                      </m:r>
                      <m:sSub>
                        <m:sSubPr>
                          <m:ctrlPr>
                            <a:rPr lang="en-US" i="1">
                              <a:latin typeface="Cambria Math" panose="02040503050406030204" pitchFamily="18" charset="0"/>
                            </a:rPr>
                          </m:ctrlPr>
                        </m:sSubPr>
                        <m:e>
                          <m:r>
                            <a:rPr lang="en-US" i="1">
                              <a:latin typeface="Cambria Math" charset="0"/>
                            </a:rPr>
                            <m:t>𝑓</m:t>
                          </m:r>
                        </m:e>
                        <m:sub>
                          <m:r>
                            <m:rPr>
                              <m:sty m:val="p"/>
                            </m:rPr>
                            <a:rPr lang="en-US">
                              <a:latin typeface="Cambria Math" charset="0"/>
                            </a:rPr>
                            <m:t>Θ</m:t>
                          </m:r>
                        </m:sub>
                      </m:sSub>
                      <m:d>
                        <m:dPr>
                          <m:ctrlPr>
                            <a:rPr lang="en-US" i="1">
                              <a:latin typeface="Cambria Math" panose="02040503050406030204" pitchFamily="18" charset="0"/>
                            </a:rPr>
                          </m:ctrlPr>
                        </m:dPr>
                        <m:e>
                          <m:r>
                            <a:rPr lang="en-US" i="1">
                              <a:latin typeface="Cambria Math" charset="0"/>
                            </a:rPr>
                            <m:t>𝑋</m:t>
                          </m:r>
                        </m:e>
                      </m:d>
                      <m:r>
                        <a:rPr lang="en-US" i="1">
                          <a:latin typeface="Cambria Math" charset="0"/>
                        </a:rPr>
                        <m:t>,</m:t>
                      </m:r>
                      <m:r>
                        <a:rPr lang="en-US" i="1">
                          <a:latin typeface="Cambria Math" charset="0"/>
                        </a:rPr>
                        <m:t>𝑦</m:t>
                      </m:r>
                      <m:r>
                        <a:rPr lang="en-US" i="1">
                          <a:latin typeface="Cambria Math" charset="0"/>
                        </a:rPr>
                        <m:t>)</m:t>
                      </m:r>
                    </m:oMath>
                  </m:oMathPara>
                </a14:m>
                <a:endParaRPr lang="en-US" dirty="0"/>
              </a:p>
            </p:txBody>
          </p:sp>
        </mc:Choice>
        <mc:Fallback xmlns="">
          <p:sp>
            <p:nvSpPr>
              <p:cNvPr id="5" name="Content Placeholder 4"/>
              <p:cNvSpPr>
                <a:spLocks noGrp="1" noRot="1" noChangeAspect="1" noMove="1" noResize="1" noEditPoints="1" noAdjustHandles="1" noChangeArrowheads="1" noChangeShapeType="1" noTextEdit="1"/>
              </p:cNvSpPr>
              <p:nvPr>
                <p:ph type="body" idx="1"/>
              </p:nvPr>
            </p:nvSpPr>
            <p:spPr>
              <a:blipFill>
                <a:blip r:embed="rId2"/>
                <a:stretch>
                  <a:fillRect/>
                </a:stretch>
              </a:blipFill>
            </p:spPr>
            <p:txBody>
              <a:bodyPr/>
              <a:lstStyle/>
              <a:p>
                <a:r>
                  <a:rPr lang="en-US">
                    <a:noFill/>
                  </a:rPr>
                  <a:t> </a:t>
                </a:r>
              </a:p>
            </p:txBody>
          </p:sp>
        </mc:Fallback>
      </mc:AlternateContent>
      <p:pic>
        <p:nvPicPr>
          <p:cNvPr id="6" name="Picture 5"/>
          <p:cNvPicPr>
            <a:picLocks noChangeAspect="1"/>
          </p:cNvPicPr>
          <p:nvPr/>
        </p:nvPicPr>
        <p:blipFill>
          <a:blip r:embed="rId3"/>
          <a:stretch>
            <a:fillRect/>
          </a:stretch>
        </p:blipFill>
        <p:spPr>
          <a:xfrm>
            <a:off x="6703103" y="2622361"/>
            <a:ext cx="2623278" cy="1629998"/>
          </a:xfrm>
          <a:prstGeom prst="rect">
            <a:avLst/>
          </a:prstGeom>
        </p:spPr>
      </p:pic>
      <mc:AlternateContent xmlns:mc="http://schemas.openxmlformats.org/markup-compatibility/2006">
        <mc:Choice xmlns:a14="http://schemas.microsoft.com/office/drawing/2010/main" Requires="a14">
          <p:sp>
            <p:nvSpPr>
              <p:cNvPr id="8" name="Rectangle 7"/>
              <p:cNvSpPr/>
              <p:nvPr/>
            </p:nvSpPr>
            <p:spPr>
              <a:xfrm rot="16200000">
                <a:off x="5565345" y="3229611"/>
                <a:ext cx="1495089" cy="41549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100" i="1">
                          <a:latin typeface="Cambria Math" charset="0"/>
                        </a:rPr>
                        <m:t>𝑙</m:t>
                      </m:r>
                      <m:r>
                        <a:rPr lang="en-US" sz="2100" i="1">
                          <a:latin typeface="Cambria Math" charset="0"/>
                        </a:rPr>
                        <m:t>(</m:t>
                      </m:r>
                      <m:sSub>
                        <m:sSubPr>
                          <m:ctrlPr>
                            <a:rPr lang="en-US" sz="2100" i="1">
                              <a:latin typeface="Cambria Math" panose="02040503050406030204" pitchFamily="18" charset="0"/>
                            </a:rPr>
                          </m:ctrlPr>
                        </m:sSubPr>
                        <m:e>
                          <m:r>
                            <a:rPr lang="en-US" sz="2100" i="1">
                              <a:latin typeface="Cambria Math" charset="0"/>
                            </a:rPr>
                            <m:t>𝑓</m:t>
                          </m:r>
                        </m:e>
                        <m:sub>
                          <m:r>
                            <m:rPr>
                              <m:sty m:val="p"/>
                            </m:rPr>
                            <a:rPr lang="en-US" sz="2100">
                              <a:latin typeface="Cambria Math" charset="0"/>
                            </a:rPr>
                            <m:t>Θ</m:t>
                          </m:r>
                        </m:sub>
                      </m:sSub>
                      <m:d>
                        <m:dPr>
                          <m:ctrlPr>
                            <a:rPr lang="en-US" sz="2100" i="1">
                              <a:latin typeface="Cambria Math" panose="02040503050406030204" pitchFamily="18" charset="0"/>
                            </a:rPr>
                          </m:ctrlPr>
                        </m:dPr>
                        <m:e>
                          <m:r>
                            <a:rPr lang="en-US" sz="2100" i="1">
                              <a:latin typeface="Cambria Math" charset="0"/>
                            </a:rPr>
                            <m:t>𝑋</m:t>
                          </m:r>
                        </m:e>
                      </m:d>
                      <m:r>
                        <a:rPr lang="en-US" sz="2100" i="1">
                          <a:latin typeface="Cambria Math" charset="0"/>
                        </a:rPr>
                        <m:t>,</m:t>
                      </m:r>
                      <m:r>
                        <a:rPr lang="en-US" sz="2100" i="1">
                          <a:latin typeface="Cambria Math" charset="0"/>
                        </a:rPr>
                        <m:t>𝑦</m:t>
                      </m:r>
                      <m:r>
                        <a:rPr lang="en-US" sz="2100" i="1">
                          <a:latin typeface="Cambria Math" charset="0"/>
                        </a:rPr>
                        <m:t>)</m:t>
                      </m:r>
                    </m:oMath>
                  </m:oMathPara>
                </a14:m>
                <a:endParaRPr lang="en-US" sz="2100" dirty="0"/>
              </a:p>
            </p:txBody>
          </p:sp>
        </mc:Choice>
        <mc:Fallback>
          <p:sp>
            <p:nvSpPr>
              <p:cNvPr id="8" name="Rectangle 7"/>
              <p:cNvSpPr>
                <a:spLocks noRot="1" noChangeAspect="1" noMove="1" noResize="1" noEditPoints="1" noAdjustHandles="1" noChangeArrowheads="1" noChangeShapeType="1" noTextEdit="1"/>
              </p:cNvSpPr>
              <p:nvPr/>
            </p:nvSpPr>
            <p:spPr>
              <a:xfrm rot="16200000">
                <a:off x="5565345" y="3229611"/>
                <a:ext cx="1495089" cy="415498"/>
              </a:xfrm>
              <a:prstGeom prst="rect">
                <a:avLst/>
              </a:prstGeom>
              <a:blipFill>
                <a:blip r:embed="rId4"/>
                <a:stretch>
                  <a:fillRect r="-1764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 name="Rectangle 8"/>
              <p:cNvSpPr/>
              <p:nvPr/>
            </p:nvSpPr>
            <p:spPr>
              <a:xfrm>
                <a:off x="9130293" y="4155200"/>
                <a:ext cx="453970" cy="43858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sz="2250">
                          <a:latin typeface="Cambria Math" charset="0"/>
                        </a:rPr>
                        <m:t>Θ</m:t>
                      </m:r>
                    </m:oMath>
                  </m:oMathPara>
                </a14:m>
                <a:endParaRPr lang="en-US" sz="2250" dirty="0"/>
              </a:p>
            </p:txBody>
          </p:sp>
        </mc:Choice>
        <mc:Fallback>
          <p:sp>
            <p:nvSpPr>
              <p:cNvPr id="9" name="Rectangle 8"/>
              <p:cNvSpPr>
                <a:spLocks noRot="1" noChangeAspect="1" noMove="1" noResize="1" noEditPoints="1" noAdjustHandles="1" noChangeArrowheads="1" noChangeShapeType="1" noTextEdit="1"/>
              </p:cNvSpPr>
              <p:nvPr/>
            </p:nvSpPr>
            <p:spPr>
              <a:xfrm>
                <a:off x="9130293" y="4155200"/>
                <a:ext cx="453970" cy="43858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 name="Rectangle 9"/>
              <p:cNvSpPr/>
              <p:nvPr/>
            </p:nvSpPr>
            <p:spPr>
              <a:xfrm>
                <a:off x="6770559" y="4245796"/>
                <a:ext cx="588174"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m:rPr>
                              <m:sty m:val="p"/>
                            </m:rPr>
                            <a:rPr lang="en-US" sz="2400">
                              <a:latin typeface="Cambria Math" charset="0"/>
                            </a:rPr>
                            <m:t>Θ</m:t>
                          </m:r>
                        </m:e>
                        <m:sub>
                          <m:r>
                            <a:rPr lang="en-US" sz="2400" i="1">
                              <a:latin typeface="Cambria Math" charset="0"/>
                            </a:rPr>
                            <m:t>𝑡</m:t>
                          </m:r>
                        </m:sub>
                      </m:sSub>
                    </m:oMath>
                  </m:oMathPara>
                </a14:m>
                <a:endParaRPr lang="en-US" sz="2400" dirty="0"/>
              </a:p>
            </p:txBody>
          </p:sp>
        </mc:Choice>
        <mc:Fallback>
          <p:sp>
            <p:nvSpPr>
              <p:cNvPr id="10" name="Rectangle 9"/>
              <p:cNvSpPr>
                <a:spLocks noRot="1" noChangeAspect="1" noMove="1" noResize="1" noEditPoints="1" noAdjustHandles="1" noChangeArrowheads="1" noChangeShapeType="1" noTextEdit="1"/>
              </p:cNvSpPr>
              <p:nvPr/>
            </p:nvSpPr>
            <p:spPr>
              <a:xfrm>
                <a:off x="6770559" y="4245796"/>
                <a:ext cx="588174" cy="461665"/>
              </a:xfrm>
              <a:prstGeom prst="rect">
                <a:avLst/>
              </a:prstGeom>
              <a:blipFill>
                <a:blip r:embed="rId6"/>
                <a:stretch>
                  <a:fillRect b="-2703"/>
                </a:stretch>
              </a:blipFill>
            </p:spPr>
            <p:txBody>
              <a:bodyPr/>
              <a:lstStyle/>
              <a:p>
                <a:r>
                  <a:rPr lang="en-US">
                    <a:noFill/>
                  </a:rPr>
                  <a:t> </a:t>
                </a:r>
              </a:p>
            </p:txBody>
          </p:sp>
        </mc:Fallback>
      </mc:AlternateContent>
      <p:sp>
        <p:nvSpPr>
          <p:cNvPr id="11" name="TextBox 10"/>
          <p:cNvSpPr txBox="1"/>
          <p:nvPr/>
        </p:nvSpPr>
        <p:spPr>
          <a:xfrm>
            <a:off x="6391729" y="4684376"/>
            <a:ext cx="1074333" cy="253916"/>
          </a:xfrm>
          <a:prstGeom prst="rect">
            <a:avLst/>
          </a:prstGeom>
          <a:noFill/>
        </p:spPr>
        <p:txBody>
          <a:bodyPr wrap="none" rtlCol="0">
            <a:spAutoFit/>
          </a:bodyPr>
          <a:lstStyle/>
          <a:p>
            <a:r>
              <a:rPr lang="en-US" sz="1050"/>
              <a:t>Current solution</a:t>
            </a:r>
          </a:p>
        </p:txBody>
      </p:sp>
      <p:cxnSp>
        <p:nvCxnSpPr>
          <p:cNvPr id="12" name="Straight Arrow Connector 11"/>
          <p:cNvCxnSpPr/>
          <p:nvPr/>
        </p:nvCxnSpPr>
        <p:spPr>
          <a:xfrm>
            <a:off x="6838014" y="2993350"/>
            <a:ext cx="352269" cy="584617"/>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V="1">
            <a:off x="6976673" y="3171967"/>
            <a:ext cx="0" cy="1080392"/>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2441470" y="4354442"/>
            <a:ext cx="2230098" cy="253916"/>
          </a:xfrm>
          <a:prstGeom prst="rect">
            <a:avLst/>
          </a:prstGeom>
          <a:noFill/>
        </p:spPr>
        <p:txBody>
          <a:bodyPr wrap="none" rtlCol="0">
            <a:spAutoFit/>
          </a:bodyPr>
          <a:lstStyle/>
          <a:p>
            <a:pPr algn="ctr"/>
            <a:r>
              <a:rPr lang="en-US" sz="1050" dirty="0"/>
              <a:t>We need to rescale by a </a:t>
            </a:r>
            <a:r>
              <a:rPr lang="en-US" sz="1050" i="1" dirty="0"/>
              <a:t>learning rate</a:t>
            </a:r>
            <a:endParaRPr lang="en-US" sz="1050" dirty="0"/>
          </a:p>
        </p:txBody>
      </p:sp>
      <p:pic>
        <p:nvPicPr>
          <p:cNvPr id="16" name="Picture 15">
            <a:extLst>
              <a:ext uri="{FF2B5EF4-FFF2-40B4-BE49-F238E27FC236}">
                <a16:creationId xmlns:a16="http://schemas.microsoft.com/office/drawing/2014/main" id="{3963BC79-5AD3-B541-B3B7-64B25569C1E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20814" y="2919868"/>
            <a:ext cx="3269724" cy="457641"/>
          </a:xfrm>
          <a:prstGeom prst="rect">
            <a:avLst/>
          </a:prstGeom>
        </p:spPr>
      </p:pic>
      <p:cxnSp>
        <p:nvCxnSpPr>
          <p:cNvPr id="15" name="Straight Arrow Connector 14"/>
          <p:cNvCxnSpPr/>
          <p:nvPr/>
        </p:nvCxnSpPr>
        <p:spPr>
          <a:xfrm flipV="1">
            <a:off x="3626372" y="3285657"/>
            <a:ext cx="337279" cy="960138"/>
          </a:xfrm>
          <a:prstGeom prst="straightConnector1">
            <a:avLst/>
          </a:prstGeom>
          <a:ln w="508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216004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Gradient descent: example (5)</a:t>
            </a:r>
          </a:p>
        </p:txBody>
      </p:sp>
      <mc:AlternateContent xmlns:mc="http://schemas.openxmlformats.org/markup-compatibility/2006" xmlns:a14="http://schemas.microsoft.com/office/drawing/2010/main">
        <mc:Choice Requires="a14">
          <p:sp>
            <p:nvSpPr>
              <p:cNvPr id="5" name="Content Placeholder 4"/>
              <p:cNvSpPr>
                <a:spLocks noGrp="1"/>
              </p:cNvSpPr>
              <p:nvPr>
                <p:ph type="body" idx="1"/>
              </p:nvPr>
            </p:nvSpPr>
            <p:spPr/>
            <p:txBody>
              <a:bodyPr>
                <a:normAutofit/>
              </a:bodyPr>
              <a:lstStyle/>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charset="0"/>
                            </a:rPr>
                            <m:t>Θ</m:t>
                          </m:r>
                        </m:e>
                        <m:sub>
                          <m:r>
                            <a:rPr lang="en-US" b="0" i="1" smtClean="0">
                              <a:latin typeface="Cambria Math" charset="0"/>
                            </a:rPr>
                            <m:t>𝑡</m:t>
                          </m:r>
                          <m:r>
                            <a:rPr lang="en-US" b="0" i="1" smtClean="0">
                              <a:latin typeface="Cambria Math" charset="0"/>
                            </a:rPr>
                            <m:t>+1</m:t>
                          </m:r>
                        </m:sub>
                      </m:sSub>
                      <m:r>
                        <a:rPr lang="en-US" b="0" i="1" smtClean="0">
                          <a:latin typeface="Cambria Math" charset="0"/>
                        </a:rPr>
                        <m:t>=</m:t>
                      </m:r>
                      <m:sSub>
                        <m:sSubPr>
                          <m:ctrlPr>
                            <a:rPr lang="en-US" i="1">
                              <a:latin typeface="Cambria Math" panose="02040503050406030204" pitchFamily="18" charset="0"/>
                            </a:rPr>
                          </m:ctrlPr>
                        </m:sSubPr>
                        <m:e>
                          <m:r>
                            <m:rPr>
                              <m:sty m:val="p"/>
                            </m:rPr>
                            <a:rPr lang="en-US">
                              <a:latin typeface="Cambria Math" charset="0"/>
                            </a:rPr>
                            <m:t>Θ</m:t>
                          </m:r>
                        </m:e>
                        <m:sub>
                          <m:r>
                            <a:rPr lang="en-US" i="1">
                              <a:latin typeface="Cambria Math" charset="0"/>
                            </a:rPr>
                            <m:t>𝑡</m:t>
                          </m:r>
                        </m:sub>
                      </m:sSub>
                      <m:r>
                        <a:rPr lang="en-US" b="0" i="1" smtClean="0">
                          <a:latin typeface="Cambria Math" charset="0"/>
                        </a:rPr>
                        <m:t>−</m:t>
                      </m:r>
                      <m:r>
                        <a:rPr lang="en-US" b="0" i="1" smtClean="0">
                          <a:latin typeface="Cambria Math" charset="0"/>
                        </a:rPr>
                        <m:t>𝜂</m:t>
                      </m:r>
                      <m:r>
                        <a:rPr lang="en-US" b="0" i="1" smtClean="0">
                          <a:latin typeface="Cambria Math" charset="0"/>
                        </a:rPr>
                        <m:t> </m:t>
                      </m:r>
                      <m:r>
                        <a:rPr lang="en-US" b="0" i="0" smtClean="0">
                          <a:latin typeface="Cambria Math" charset="0"/>
                        </a:rPr>
                        <m:t>𝛻</m:t>
                      </m:r>
                      <m:r>
                        <a:rPr lang="en-US" i="1">
                          <a:latin typeface="Cambria Math" charset="0"/>
                        </a:rPr>
                        <m:t>𝑙</m:t>
                      </m:r>
                      <m:r>
                        <a:rPr lang="en-US" i="1">
                          <a:latin typeface="Cambria Math" charset="0"/>
                        </a:rPr>
                        <m:t>(</m:t>
                      </m:r>
                      <m:sSub>
                        <m:sSubPr>
                          <m:ctrlPr>
                            <a:rPr lang="en-US" i="1">
                              <a:latin typeface="Cambria Math" panose="02040503050406030204" pitchFamily="18" charset="0"/>
                            </a:rPr>
                          </m:ctrlPr>
                        </m:sSubPr>
                        <m:e>
                          <m:r>
                            <a:rPr lang="en-US" i="1">
                              <a:latin typeface="Cambria Math" charset="0"/>
                            </a:rPr>
                            <m:t>𝑓</m:t>
                          </m:r>
                        </m:e>
                        <m:sub>
                          <m:r>
                            <m:rPr>
                              <m:sty m:val="p"/>
                            </m:rPr>
                            <a:rPr lang="en-US">
                              <a:latin typeface="Cambria Math" charset="0"/>
                            </a:rPr>
                            <m:t>Θ</m:t>
                          </m:r>
                        </m:sub>
                      </m:sSub>
                      <m:d>
                        <m:dPr>
                          <m:ctrlPr>
                            <a:rPr lang="en-US" i="1">
                              <a:latin typeface="Cambria Math" panose="02040503050406030204" pitchFamily="18" charset="0"/>
                            </a:rPr>
                          </m:ctrlPr>
                        </m:dPr>
                        <m:e>
                          <m:r>
                            <a:rPr lang="en-US" i="1">
                              <a:latin typeface="Cambria Math" charset="0"/>
                            </a:rPr>
                            <m:t>𝑋</m:t>
                          </m:r>
                        </m:e>
                      </m:d>
                      <m:r>
                        <a:rPr lang="en-US" i="1">
                          <a:latin typeface="Cambria Math" charset="0"/>
                        </a:rPr>
                        <m:t>,</m:t>
                      </m:r>
                      <m:r>
                        <a:rPr lang="en-US" i="1">
                          <a:latin typeface="Cambria Math" charset="0"/>
                        </a:rPr>
                        <m:t>𝑦</m:t>
                      </m:r>
                      <m:r>
                        <a:rPr lang="en-US" i="1">
                          <a:latin typeface="Cambria Math" charset="0"/>
                        </a:rPr>
                        <m:t>)</m:t>
                      </m:r>
                    </m:oMath>
                  </m:oMathPara>
                </a14:m>
                <a:endParaRPr lang="en-US" dirty="0"/>
              </a:p>
            </p:txBody>
          </p:sp>
        </mc:Choice>
        <mc:Fallback xmlns="">
          <p:sp>
            <p:nvSpPr>
              <p:cNvPr id="5" name="Content Placeholder 4"/>
              <p:cNvSpPr>
                <a:spLocks noGrp="1" noRot="1" noChangeAspect="1" noMove="1" noResize="1" noEditPoints="1" noAdjustHandles="1" noChangeArrowheads="1" noChangeShapeType="1" noTextEdit="1"/>
              </p:cNvSpPr>
              <p:nvPr>
                <p:ph type="body" idx="1"/>
              </p:nvPr>
            </p:nvSpPr>
            <p:spPr>
              <a:blipFill>
                <a:blip r:embed="rId2"/>
                <a:stretch>
                  <a:fillRect/>
                </a:stretch>
              </a:blipFill>
            </p:spPr>
            <p:txBody>
              <a:bodyPr/>
              <a:lstStyle/>
              <a:p>
                <a:r>
                  <a:rPr lang="en-US">
                    <a:noFill/>
                  </a:rPr>
                  <a:t> </a:t>
                </a:r>
              </a:p>
            </p:txBody>
          </p:sp>
        </mc:Fallback>
      </mc:AlternateContent>
      <p:pic>
        <p:nvPicPr>
          <p:cNvPr id="6" name="Picture 5"/>
          <p:cNvPicPr>
            <a:picLocks noChangeAspect="1"/>
          </p:cNvPicPr>
          <p:nvPr/>
        </p:nvPicPr>
        <p:blipFill>
          <a:blip r:embed="rId3"/>
          <a:stretch>
            <a:fillRect/>
          </a:stretch>
        </p:blipFill>
        <p:spPr>
          <a:xfrm>
            <a:off x="6703103" y="2622361"/>
            <a:ext cx="2623278" cy="1629998"/>
          </a:xfrm>
          <a:prstGeom prst="rect">
            <a:avLst/>
          </a:prstGeom>
        </p:spPr>
      </p:pic>
      <mc:AlternateContent xmlns:mc="http://schemas.openxmlformats.org/markup-compatibility/2006">
        <mc:Choice xmlns:a14="http://schemas.microsoft.com/office/drawing/2010/main" Requires="a14">
          <p:sp>
            <p:nvSpPr>
              <p:cNvPr id="8" name="Rectangle 7"/>
              <p:cNvSpPr/>
              <p:nvPr/>
            </p:nvSpPr>
            <p:spPr>
              <a:xfrm rot="16200000">
                <a:off x="5565345" y="3229611"/>
                <a:ext cx="1495089" cy="41549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100" i="1">
                          <a:latin typeface="Cambria Math" charset="0"/>
                        </a:rPr>
                        <m:t>𝑙</m:t>
                      </m:r>
                      <m:r>
                        <a:rPr lang="en-US" sz="2100" i="1">
                          <a:latin typeface="Cambria Math" charset="0"/>
                        </a:rPr>
                        <m:t>(</m:t>
                      </m:r>
                      <m:sSub>
                        <m:sSubPr>
                          <m:ctrlPr>
                            <a:rPr lang="en-US" sz="2100" i="1">
                              <a:latin typeface="Cambria Math" panose="02040503050406030204" pitchFamily="18" charset="0"/>
                            </a:rPr>
                          </m:ctrlPr>
                        </m:sSubPr>
                        <m:e>
                          <m:r>
                            <a:rPr lang="en-US" sz="2100" i="1">
                              <a:latin typeface="Cambria Math" charset="0"/>
                            </a:rPr>
                            <m:t>𝑓</m:t>
                          </m:r>
                        </m:e>
                        <m:sub>
                          <m:r>
                            <m:rPr>
                              <m:sty m:val="p"/>
                            </m:rPr>
                            <a:rPr lang="en-US" sz="2100">
                              <a:latin typeface="Cambria Math" charset="0"/>
                            </a:rPr>
                            <m:t>Θ</m:t>
                          </m:r>
                        </m:sub>
                      </m:sSub>
                      <m:d>
                        <m:dPr>
                          <m:ctrlPr>
                            <a:rPr lang="en-US" sz="2100" i="1">
                              <a:latin typeface="Cambria Math" panose="02040503050406030204" pitchFamily="18" charset="0"/>
                            </a:rPr>
                          </m:ctrlPr>
                        </m:dPr>
                        <m:e>
                          <m:r>
                            <a:rPr lang="en-US" sz="2100" i="1">
                              <a:latin typeface="Cambria Math" charset="0"/>
                            </a:rPr>
                            <m:t>𝑋</m:t>
                          </m:r>
                        </m:e>
                      </m:d>
                      <m:r>
                        <a:rPr lang="en-US" sz="2100" i="1">
                          <a:latin typeface="Cambria Math" charset="0"/>
                        </a:rPr>
                        <m:t>,</m:t>
                      </m:r>
                      <m:r>
                        <a:rPr lang="en-US" sz="2100" i="1">
                          <a:latin typeface="Cambria Math" charset="0"/>
                        </a:rPr>
                        <m:t>𝑦</m:t>
                      </m:r>
                      <m:r>
                        <a:rPr lang="en-US" sz="2100" i="1">
                          <a:latin typeface="Cambria Math" charset="0"/>
                        </a:rPr>
                        <m:t>)</m:t>
                      </m:r>
                    </m:oMath>
                  </m:oMathPara>
                </a14:m>
                <a:endParaRPr lang="en-US" sz="2100" dirty="0"/>
              </a:p>
            </p:txBody>
          </p:sp>
        </mc:Choice>
        <mc:Fallback>
          <p:sp>
            <p:nvSpPr>
              <p:cNvPr id="8" name="Rectangle 7"/>
              <p:cNvSpPr>
                <a:spLocks noRot="1" noChangeAspect="1" noMove="1" noResize="1" noEditPoints="1" noAdjustHandles="1" noChangeArrowheads="1" noChangeShapeType="1" noTextEdit="1"/>
              </p:cNvSpPr>
              <p:nvPr/>
            </p:nvSpPr>
            <p:spPr>
              <a:xfrm rot="16200000">
                <a:off x="5565345" y="3229611"/>
                <a:ext cx="1495089" cy="415498"/>
              </a:xfrm>
              <a:prstGeom prst="rect">
                <a:avLst/>
              </a:prstGeom>
              <a:blipFill>
                <a:blip r:embed="rId4"/>
                <a:stretch>
                  <a:fillRect r="-1764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 name="Rectangle 8"/>
              <p:cNvSpPr/>
              <p:nvPr/>
            </p:nvSpPr>
            <p:spPr>
              <a:xfrm>
                <a:off x="9130293" y="4155200"/>
                <a:ext cx="453970" cy="43858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sz="2250">
                          <a:latin typeface="Cambria Math" charset="0"/>
                        </a:rPr>
                        <m:t>Θ</m:t>
                      </m:r>
                    </m:oMath>
                  </m:oMathPara>
                </a14:m>
                <a:endParaRPr lang="en-US" sz="2250" dirty="0"/>
              </a:p>
            </p:txBody>
          </p:sp>
        </mc:Choice>
        <mc:Fallback>
          <p:sp>
            <p:nvSpPr>
              <p:cNvPr id="9" name="Rectangle 8"/>
              <p:cNvSpPr>
                <a:spLocks noRot="1" noChangeAspect="1" noMove="1" noResize="1" noEditPoints="1" noAdjustHandles="1" noChangeArrowheads="1" noChangeShapeType="1" noTextEdit="1"/>
              </p:cNvSpPr>
              <p:nvPr/>
            </p:nvSpPr>
            <p:spPr>
              <a:xfrm>
                <a:off x="9130293" y="4155200"/>
                <a:ext cx="453970" cy="43858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 name="Rectangle 9"/>
              <p:cNvSpPr/>
              <p:nvPr/>
            </p:nvSpPr>
            <p:spPr>
              <a:xfrm>
                <a:off x="6770559" y="4245795"/>
                <a:ext cx="48724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m:rPr>
                              <m:sty m:val="p"/>
                            </m:rPr>
                            <a:rPr lang="en-US">
                              <a:latin typeface="Cambria Math" charset="0"/>
                            </a:rPr>
                            <m:t>Θ</m:t>
                          </m:r>
                        </m:e>
                        <m:sub>
                          <m:r>
                            <a:rPr lang="en-US" i="1">
                              <a:latin typeface="Cambria Math" charset="0"/>
                            </a:rPr>
                            <m:t>𝑡</m:t>
                          </m:r>
                        </m:sub>
                      </m:sSub>
                    </m:oMath>
                  </m:oMathPara>
                </a14:m>
                <a:endParaRPr lang="en-US" dirty="0"/>
              </a:p>
            </p:txBody>
          </p:sp>
        </mc:Choice>
        <mc:Fallback>
          <p:sp>
            <p:nvSpPr>
              <p:cNvPr id="10" name="Rectangle 9"/>
              <p:cNvSpPr>
                <a:spLocks noRot="1" noChangeAspect="1" noMove="1" noResize="1" noEditPoints="1" noAdjustHandles="1" noChangeArrowheads="1" noChangeShapeType="1" noTextEdit="1"/>
              </p:cNvSpPr>
              <p:nvPr/>
            </p:nvSpPr>
            <p:spPr>
              <a:xfrm>
                <a:off x="6770559" y="4245795"/>
                <a:ext cx="487249" cy="369332"/>
              </a:xfrm>
              <a:prstGeom prst="rect">
                <a:avLst/>
              </a:prstGeom>
              <a:blipFill>
                <a:blip r:embed="rId6"/>
                <a:stretch>
                  <a:fillRect/>
                </a:stretch>
              </a:blipFill>
            </p:spPr>
            <p:txBody>
              <a:bodyPr/>
              <a:lstStyle/>
              <a:p>
                <a:r>
                  <a:rPr lang="en-US">
                    <a:noFill/>
                  </a:rPr>
                  <a:t> </a:t>
                </a:r>
              </a:p>
            </p:txBody>
          </p:sp>
        </mc:Fallback>
      </mc:AlternateContent>
      <p:cxnSp>
        <p:nvCxnSpPr>
          <p:cNvPr id="12" name="Straight Arrow Connector 11"/>
          <p:cNvCxnSpPr/>
          <p:nvPr/>
        </p:nvCxnSpPr>
        <p:spPr>
          <a:xfrm>
            <a:off x="6838014" y="2993350"/>
            <a:ext cx="352269" cy="584617"/>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V="1">
            <a:off x="6976673" y="3194454"/>
            <a:ext cx="0" cy="983233"/>
          </a:xfrm>
          <a:prstGeom prst="line">
            <a:avLst/>
          </a:prstGeom>
          <a:ln>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3" name="Rectangle 12"/>
              <p:cNvSpPr/>
              <p:nvPr/>
            </p:nvSpPr>
            <p:spPr>
              <a:xfrm>
                <a:off x="7179040" y="4245795"/>
                <a:ext cx="706860" cy="369332"/>
              </a:xfrm>
              <a:prstGeom prst="rect">
                <a:avLst/>
              </a:prstGeom>
            </p:spPr>
            <p:txBody>
              <a:bodyPr wrap="none">
                <a:spAutoFit/>
              </a:bodyPr>
              <a:lstStyle/>
              <a:p>
                <a:pPr/>
                <a14:m>
                  <m:oMathPara xmlns:m="http://schemas.openxmlformats.org/officeDocument/2006/math">
                    <m:oMathParaPr>
                      <m:jc m:val="center"/>
                    </m:oMathParaPr>
                    <m:oMath xmlns:m="http://schemas.openxmlformats.org/officeDocument/2006/math">
                      <m:sSub>
                        <m:sSubPr>
                          <m:ctrlPr>
                            <a:rPr lang="en-US" i="1">
                              <a:latin typeface="Cambria Math" panose="02040503050406030204" pitchFamily="18" charset="0"/>
                            </a:rPr>
                          </m:ctrlPr>
                        </m:sSubPr>
                        <m:e>
                          <m:r>
                            <m:rPr>
                              <m:sty m:val="p"/>
                            </m:rPr>
                            <a:rPr lang="en-US">
                              <a:latin typeface="Cambria Math" charset="0"/>
                            </a:rPr>
                            <m:t>Θ</m:t>
                          </m:r>
                        </m:e>
                        <m:sub>
                          <m:r>
                            <a:rPr lang="en-US" i="1">
                              <a:latin typeface="Cambria Math" charset="0"/>
                            </a:rPr>
                            <m:t>𝑡</m:t>
                          </m:r>
                          <m:r>
                            <a:rPr lang="en-US" i="1">
                              <a:latin typeface="Cambria Math" charset="0"/>
                            </a:rPr>
                            <m:t>+1</m:t>
                          </m:r>
                        </m:sub>
                      </m:sSub>
                    </m:oMath>
                  </m:oMathPara>
                </a14:m>
                <a:endParaRPr lang="en-US" dirty="0"/>
              </a:p>
            </p:txBody>
          </p:sp>
        </mc:Choice>
        <mc:Fallback>
          <p:sp>
            <p:nvSpPr>
              <p:cNvPr id="13" name="Rectangle 12"/>
              <p:cNvSpPr>
                <a:spLocks noRot="1" noChangeAspect="1" noMove="1" noResize="1" noEditPoints="1" noAdjustHandles="1" noChangeArrowheads="1" noChangeShapeType="1" noTextEdit="1"/>
              </p:cNvSpPr>
              <p:nvPr/>
            </p:nvSpPr>
            <p:spPr>
              <a:xfrm>
                <a:off x="7179040" y="4245795"/>
                <a:ext cx="706860" cy="369332"/>
              </a:xfrm>
              <a:prstGeom prst="rect">
                <a:avLst/>
              </a:prstGeom>
              <a:blipFill>
                <a:blip r:embed="rId7"/>
                <a:stretch>
                  <a:fillRect/>
                </a:stretch>
              </a:blipFill>
            </p:spPr>
            <p:txBody>
              <a:bodyPr/>
              <a:lstStyle/>
              <a:p>
                <a:r>
                  <a:rPr lang="en-US">
                    <a:noFill/>
                  </a:rPr>
                  <a:t> </a:t>
                </a:r>
              </a:p>
            </p:txBody>
          </p:sp>
        </mc:Fallback>
      </mc:AlternateContent>
      <p:cxnSp>
        <p:nvCxnSpPr>
          <p:cNvPr id="16" name="Straight Connector 15"/>
          <p:cNvCxnSpPr/>
          <p:nvPr/>
        </p:nvCxnSpPr>
        <p:spPr>
          <a:xfrm flipV="1">
            <a:off x="7415135" y="3802819"/>
            <a:ext cx="0" cy="442977"/>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6985112" y="4707538"/>
            <a:ext cx="430024" cy="5933"/>
          </a:xfrm>
          <a:prstGeom prst="straightConnector1">
            <a:avLst/>
          </a:prstGeom>
          <a:ln w="508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6650560" y="4834272"/>
            <a:ext cx="1095172" cy="415498"/>
          </a:xfrm>
          <a:prstGeom prst="rect">
            <a:avLst/>
          </a:prstGeom>
          <a:noFill/>
        </p:spPr>
        <p:txBody>
          <a:bodyPr wrap="none" rtlCol="0">
            <a:spAutoFit/>
          </a:bodyPr>
          <a:lstStyle/>
          <a:p>
            <a:pPr algn="ctr"/>
            <a:r>
              <a:rPr lang="en-US" sz="1050" dirty="0"/>
              <a:t>New solution for</a:t>
            </a:r>
            <a:br>
              <a:rPr lang="en-US" sz="1050" dirty="0"/>
            </a:br>
            <a:r>
              <a:rPr lang="en-US" sz="1050" dirty="0"/>
              <a:t>next iteration</a:t>
            </a:r>
          </a:p>
        </p:txBody>
      </p:sp>
      <p:pic>
        <p:nvPicPr>
          <p:cNvPr id="15" name="Picture 14">
            <a:extLst>
              <a:ext uri="{FF2B5EF4-FFF2-40B4-BE49-F238E27FC236}">
                <a16:creationId xmlns:a16="http://schemas.microsoft.com/office/drawing/2014/main" id="{C58ECC8B-E305-7649-83D8-BB594AB95F2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320814" y="2919868"/>
            <a:ext cx="3269724" cy="457641"/>
          </a:xfrm>
          <a:prstGeom prst="rect">
            <a:avLst/>
          </a:prstGeom>
        </p:spPr>
      </p:pic>
    </p:spTree>
    <p:extLst>
      <p:ext uri="{BB962C8B-B14F-4D97-AF65-F5344CB8AC3E}">
        <p14:creationId xmlns:p14="http://schemas.microsoft.com/office/powerpoint/2010/main" val="139727938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CE8AC8-D7F3-7E48-A50D-8B6161F10EB0}"/>
              </a:ext>
            </a:extLst>
          </p:cNvPr>
          <p:cNvSpPr>
            <a:spLocks noGrp="1"/>
          </p:cNvSpPr>
          <p:nvPr>
            <p:ph type="title" idx="4294967295"/>
          </p:nvPr>
        </p:nvSpPr>
        <p:spPr>
          <a:xfrm>
            <a:off x="1524000" y="-1588"/>
            <a:ext cx="9144000" cy="1143001"/>
          </a:xfrm>
        </p:spPr>
        <p:txBody>
          <a:bodyPr/>
          <a:lstStyle/>
          <a:p>
            <a:r>
              <a:rPr lang="en-US">
                <a:solidFill>
                  <a:schemeClr val="bg1"/>
                </a:solidFill>
              </a:rPr>
              <a:t>Worked out example</a:t>
            </a:r>
          </a:p>
        </p:txBody>
      </p:sp>
      <p:pic>
        <p:nvPicPr>
          <p:cNvPr id="6" name="Content Placeholder 3">
            <a:extLst>
              <a:ext uri="{FF2B5EF4-FFF2-40B4-BE49-F238E27FC236}">
                <a16:creationId xmlns:a16="http://schemas.microsoft.com/office/drawing/2014/main" id="{71076043-AF82-B648-AC9B-565F41D4E05F}"/>
              </a:ext>
            </a:extLst>
          </p:cNvPr>
          <p:cNvPicPr>
            <a:picLocks noChangeAspect="1"/>
          </p:cNvPicPr>
          <p:nvPr/>
        </p:nvPicPr>
        <p:blipFill>
          <a:blip r:embed="rId2"/>
          <a:stretch>
            <a:fillRect/>
          </a:stretch>
        </p:blipFill>
        <p:spPr>
          <a:xfrm>
            <a:off x="3949700" y="1754981"/>
            <a:ext cx="4292600" cy="4216400"/>
          </a:xfrm>
          <a:prstGeom prst="rect">
            <a:avLst/>
          </a:prstGeom>
        </p:spPr>
      </p:pic>
    </p:spTree>
    <p:extLst>
      <p:ext uri="{BB962C8B-B14F-4D97-AF65-F5344CB8AC3E}">
        <p14:creationId xmlns:p14="http://schemas.microsoft.com/office/powerpoint/2010/main" val="168257173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CE8AC8-D7F3-7E48-A50D-8B6161F10EB0}"/>
              </a:ext>
            </a:extLst>
          </p:cNvPr>
          <p:cNvSpPr>
            <a:spLocks noGrp="1"/>
          </p:cNvSpPr>
          <p:nvPr>
            <p:ph type="title" idx="4294967295"/>
          </p:nvPr>
        </p:nvSpPr>
        <p:spPr>
          <a:xfrm>
            <a:off x="1524000" y="-1588"/>
            <a:ext cx="9144000" cy="1143001"/>
          </a:xfrm>
        </p:spPr>
        <p:txBody>
          <a:bodyPr/>
          <a:lstStyle/>
          <a:p>
            <a:r>
              <a:rPr lang="en-US">
                <a:solidFill>
                  <a:schemeClr val="bg1"/>
                </a:solidFill>
              </a:rPr>
              <a:t>Worked out example</a:t>
            </a:r>
          </a:p>
        </p:txBody>
      </p:sp>
      <p:sp>
        <p:nvSpPr>
          <p:cNvPr id="31" name="Oval 30">
            <a:extLst>
              <a:ext uri="{FF2B5EF4-FFF2-40B4-BE49-F238E27FC236}">
                <a16:creationId xmlns:a16="http://schemas.microsoft.com/office/drawing/2014/main" id="{B9F4A4D7-66EC-5B44-801C-05078AC05019}"/>
              </a:ext>
            </a:extLst>
          </p:cNvPr>
          <p:cNvSpPr>
            <a:spLocks noChangeAspect="1"/>
          </p:cNvSpPr>
          <p:nvPr/>
        </p:nvSpPr>
        <p:spPr>
          <a:xfrm>
            <a:off x="3122786" y="1939565"/>
            <a:ext cx="365760" cy="3657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cxnSp>
        <p:nvCxnSpPr>
          <p:cNvPr id="45" name="Straight Arrow Connector 44">
            <a:extLst>
              <a:ext uri="{FF2B5EF4-FFF2-40B4-BE49-F238E27FC236}">
                <a16:creationId xmlns:a16="http://schemas.microsoft.com/office/drawing/2014/main" id="{610302F4-6312-8945-A1D3-AB5F134DA7F6}"/>
              </a:ext>
            </a:extLst>
          </p:cNvPr>
          <p:cNvCxnSpPr>
            <a:cxnSpLocks/>
            <a:stCxn id="31" idx="6"/>
          </p:cNvCxnSpPr>
          <p:nvPr/>
        </p:nvCxnSpPr>
        <p:spPr>
          <a:xfrm flipV="1">
            <a:off x="3488546" y="2122329"/>
            <a:ext cx="728708" cy="1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558A7F14-9DE7-CA4F-9C7F-E764E5AF62EF}"/>
              </a:ext>
            </a:extLst>
          </p:cNvPr>
          <p:cNvCxnSpPr>
            <a:cxnSpLocks/>
          </p:cNvCxnSpPr>
          <p:nvPr/>
        </p:nvCxnSpPr>
        <p:spPr>
          <a:xfrm flipV="1">
            <a:off x="2400891" y="2122329"/>
            <a:ext cx="728708" cy="1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F9F43AAE-A270-0C40-B0C2-3DE173BE4437}"/>
              </a:ext>
            </a:extLst>
          </p:cNvPr>
          <p:cNvSpPr txBox="1"/>
          <p:nvPr/>
        </p:nvSpPr>
        <p:spPr>
          <a:xfrm>
            <a:off x="2128572" y="1968440"/>
            <a:ext cx="284052" cy="369332"/>
          </a:xfrm>
          <a:prstGeom prst="rect">
            <a:avLst/>
          </a:prstGeom>
          <a:noFill/>
        </p:spPr>
        <p:txBody>
          <a:bodyPr wrap="none" rtlCol="0">
            <a:spAutoFit/>
          </a:bodyPr>
          <a:lstStyle/>
          <a:p>
            <a:r>
              <a:rPr lang="en-US" dirty="0"/>
              <a:t>x</a:t>
            </a:r>
          </a:p>
        </p:txBody>
      </p:sp>
      <p:sp>
        <p:nvSpPr>
          <p:cNvPr id="52" name="TextBox 51">
            <a:extLst>
              <a:ext uri="{FF2B5EF4-FFF2-40B4-BE49-F238E27FC236}">
                <a16:creationId xmlns:a16="http://schemas.microsoft.com/office/drawing/2014/main" id="{E9F7F365-8D8B-8549-B549-37E40C174845}"/>
              </a:ext>
            </a:extLst>
          </p:cNvPr>
          <p:cNvSpPr txBox="1"/>
          <p:nvPr/>
        </p:nvSpPr>
        <p:spPr>
          <a:xfrm>
            <a:off x="2551438" y="1446664"/>
            <a:ext cx="428322" cy="369332"/>
          </a:xfrm>
          <a:prstGeom prst="rect">
            <a:avLst/>
          </a:prstGeom>
          <a:noFill/>
        </p:spPr>
        <p:txBody>
          <a:bodyPr wrap="none" rtlCol="0">
            <a:spAutoFit/>
          </a:bodyPr>
          <a:lstStyle/>
          <a:p>
            <a:r>
              <a:rPr lang="en-US"/>
              <a:t>w</a:t>
            </a:r>
            <a:r>
              <a:rPr lang="en-US" baseline="-25000"/>
              <a:t>1</a:t>
            </a:r>
            <a:endParaRPr lang="en-US"/>
          </a:p>
        </p:txBody>
      </p:sp>
      <p:cxnSp>
        <p:nvCxnSpPr>
          <p:cNvPr id="54" name="Straight Arrow Connector 53">
            <a:extLst>
              <a:ext uri="{FF2B5EF4-FFF2-40B4-BE49-F238E27FC236}">
                <a16:creationId xmlns:a16="http://schemas.microsoft.com/office/drawing/2014/main" id="{D72E2503-12B1-9147-80C0-DCCE45D2E854}"/>
              </a:ext>
            </a:extLst>
          </p:cNvPr>
          <p:cNvCxnSpPr>
            <a:cxnSpLocks/>
            <a:stCxn id="52" idx="2"/>
          </p:cNvCxnSpPr>
          <p:nvPr/>
        </p:nvCxnSpPr>
        <p:spPr>
          <a:xfrm flipH="1">
            <a:off x="2708695" y="1815996"/>
            <a:ext cx="56905" cy="306332"/>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55" name="TextBox 54">
            <a:extLst>
              <a:ext uri="{FF2B5EF4-FFF2-40B4-BE49-F238E27FC236}">
                <a16:creationId xmlns:a16="http://schemas.microsoft.com/office/drawing/2014/main" id="{9F874A6C-FA52-6547-BBF3-EAA4E32C0E52}"/>
              </a:ext>
            </a:extLst>
          </p:cNvPr>
          <p:cNvSpPr txBox="1"/>
          <p:nvPr/>
        </p:nvSpPr>
        <p:spPr>
          <a:xfrm>
            <a:off x="2919250" y="3036844"/>
            <a:ext cx="898003" cy="369332"/>
          </a:xfrm>
          <a:prstGeom prst="rect">
            <a:avLst/>
          </a:prstGeom>
          <a:noFill/>
        </p:spPr>
        <p:txBody>
          <a:bodyPr wrap="none" rtlCol="0">
            <a:spAutoFit/>
          </a:bodyPr>
          <a:lstStyle/>
          <a:p>
            <a:r>
              <a:rPr lang="en-US" dirty="0"/>
              <a:t>bias = 1</a:t>
            </a:r>
          </a:p>
        </p:txBody>
      </p:sp>
      <p:cxnSp>
        <p:nvCxnSpPr>
          <p:cNvPr id="56" name="Straight Arrow Connector 55">
            <a:extLst>
              <a:ext uri="{FF2B5EF4-FFF2-40B4-BE49-F238E27FC236}">
                <a16:creationId xmlns:a16="http://schemas.microsoft.com/office/drawing/2014/main" id="{4C5746B1-73A9-6944-B858-61DBB7EDED34}"/>
              </a:ext>
            </a:extLst>
          </p:cNvPr>
          <p:cNvCxnSpPr>
            <a:cxnSpLocks/>
            <a:stCxn id="55" idx="0"/>
            <a:endCxn id="31" idx="4"/>
          </p:cNvCxnSpPr>
          <p:nvPr/>
        </p:nvCxnSpPr>
        <p:spPr>
          <a:xfrm flipH="1" flipV="1">
            <a:off x="3305667" y="2305326"/>
            <a:ext cx="62585" cy="7315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496A3817-9923-CC49-9B7D-86B3BC963386}"/>
              </a:ext>
            </a:extLst>
          </p:cNvPr>
          <p:cNvCxnSpPr>
            <a:cxnSpLocks/>
          </p:cNvCxnSpPr>
          <p:nvPr/>
        </p:nvCxnSpPr>
        <p:spPr>
          <a:xfrm>
            <a:off x="2919250" y="2772313"/>
            <a:ext cx="386417" cy="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62" name="TextBox 61">
            <a:extLst>
              <a:ext uri="{FF2B5EF4-FFF2-40B4-BE49-F238E27FC236}">
                <a16:creationId xmlns:a16="http://schemas.microsoft.com/office/drawing/2014/main" id="{E127657E-9C13-2A4A-8554-DCE07C99214A}"/>
              </a:ext>
            </a:extLst>
          </p:cNvPr>
          <p:cNvSpPr txBox="1"/>
          <p:nvPr/>
        </p:nvSpPr>
        <p:spPr>
          <a:xfrm>
            <a:off x="2589939" y="2601696"/>
            <a:ext cx="428322" cy="369332"/>
          </a:xfrm>
          <a:prstGeom prst="rect">
            <a:avLst/>
          </a:prstGeom>
          <a:noFill/>
        </p:spPr>
        <p:txBody>
          <a:bodyPr wrap="none" rtlCol="0">
            <a:spAutoFit/>
          </a:bodyPr>
          <a:lstStyle/>
          <a:p>
            <a:r>
              <a:rPr lang="en-US"/>
              <a:t>w</a:t>
            </a:r>
            <a:r>
              <a:rPr lang="en-US" baseline="-25000"/>
              <a:t>0</a:t>
            </a:r>
            <a:endParaRPr lang="en-US"/>
          </a:p>
        </p:txBody>
      </p:sp>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021B9288-80EE-B34D-8E93-31FF5B12013C}"/>
                  </a:ext>
                </a:extLst>
              </p:cNvPr>
              <p:cNvSpPr txBox="1"/>
              <p:nvPr/>
            </p:nvSpPr>
            <p:spPr>
              <a:xfrm>
                <a:off x="2024419" y="4411555"/>
                <a:ext cx="1432187"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𝑤</m:t>
                          </m:r>
                        </m:e>
                        <m:sub>
                          <m:r>
                            <a:rPr lang="en-US" sz="1600" i="1">
                              <a:latin typeface="Cambria Math" panose="02040503050406030204" pitchFamily="18" charset="0"/>
                            </a:rPr>
                            <m:t>0</m:t>
                          </m:r>
                        </m:sub>
                      </m:sSub>
                      <m:r>
                        <a:rPr lang="en-US" sz="1600" i="1">
                          <a:latin typeface="Cambria Math" panose="02040503050406030204" pitchFamily="18" charset="0"/>
                        </a:rPr>
                        <m:t>=1   </m:t>
                      </m:r>
                      <m:sSub>
                        <m:sSubPr>
                          <m:ctrlPr>
                            <a:rPr lang="en-US" sz="1600" i="1">
                              <a:latin typeface="Cambria Math" panose="02040503050406030204" pitchFamily="18" charset="0"/>
                            </a:rPr>
                          </m:ctrlPr>
                        </m:sSubPr>
                        <m:e>
                          <m:r>
                            <a:rPr lang="en-US" sz="1600" i="1">
                              <a:latin typeface="Cambria Math" panose="02040503050406030204" pitchFamily="18" charset="0"/>
                            </a:rPr>
                            <m:t>𝑤</m:t>
                          </m:r>
                        </m:e>
                        <m:sub>
                          <m:r>
                            <a:rPr lang="en-US" sz="1600" i="1">
                              <a:latin typeface="Cambria Math" panose="02040503050406030204" pitchFamily="18" charset="0"/>
                            </a:rPr>
                            <m:t>1</m:t>
                          </m:r>
                        </m:sub>
                      </m:sSub>
                      <m:r>
                        <a:rPr lang="en-US" sz="1600" i="1">
                          <a:latin typeface="Cambria Math" panose="02040503050406030204" pitchFamily="18" charset="0"/>
                        </a:rPr>
                        <m:t>=0</m:t>
                      </m:r>
                    </m:oMath>
                  </m:oMathPara>
                </a14:m>
                <a:endParaRPr lang="en-US" sz="1600" dirty="0"/>
              </a:p>
            </p:txBody>
          </p:sp>
        </mc:Choice>
        <mc:Fallback>
          <p:sp>
            <p:nvSpPr>
              <p:cNvPr id="3" name="TextBox 2">
                <a:extLst>
                  <a:ext uri="{FF2B5EF4-FFF2-40B4-BE49-F238E27FC236}">
                    <a16:creationId xmlns:a16="http://schemas.microsoft.com/office/drawing/2014/main" id="{021B9288-80EE-B34D-8E93-31FF5B12013C}"/>
                  </a:ext>
                </a:extLst>
              </p:cNvPr>
              <p:cNvSpPr txBox="1">
                <a:spLocks noRot="1" noChangeAspect="1" noMove="1" noResize="1" noEditPoints="1" noAdjustHandles="1" noChangeArrowheads="1" noChangeShapeType="1" noTextEdit="1"/>
              </p:cNvSpPr>
              <p:nvPr/>
            </p:nvSpPr>
            <p:spPr>
              <a:xfrm>
                <a:off x="2024419" y="4411555"/>
                <a:ext cx="1432187" cy="246221"/>
              </a:xfrm>
              <a:prstGeom prst="rect">
                <a:avLst/>
              </a:prstGeom>
              <a:blipFill>
                <a:blip r:embed="rId2"/>
                <a:stretch>
                  <a:fillRect l="-877" t="-10000" r="-2632" b="-40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D223A5B2-78A1-BE4A-8582-1F048E41AECA}"/>
                  </a:ext>
                </a:extLst>
              </p:cNvPr>
              <p:cNvSpPr txBox="1"/>
              <p:nvPr/>
            </p:nvSpPr>
            <p:spPr>
              <a:xfrm>
                <a:off x="4219126" y="2000346"/>
                <a:ext cx="18671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𝑦</m:t>
                          </m:r>
                        </m:e>
                      </m:acc>
                    </m:oMath>
                  </m:oMathPara>
                </a14:m>
                <a:endParaRPr lang="en-US" dirty="0"/>
              </a:p>
            </p:txBody>
          </p:sp>
        </mc:Choice>
        <mc:Fallback>
          <p:sp>
            <p:nvSpPr>
              <p:cNvPr id="15" name="TextBox 14">
                <a:extLst>
                  <a:ext uri="{FF2B5EF4-FFF2-40B4-BE49-F238E27FC236}">
                    <a16:creationId xmlns:a16="http://schemas.microsoft.com/office/drawing/2014/main" id="{D223A5B2-78A1-BE4A-8582-1F048E41AECA}"/>
                  </a:ext>
                </a:extLst>
              </p:cNvPr>
              <p:cNvSpPr txBox="1">
                <a:spLocks noRot="1" noChangeAspect="1" noMove="1" noResize="1" noEditPoints="1" noAdjustHandles="1" noChangeArrowheads="1" noChangeShapeType="1" noTextEdit="1"/>
              </p:cNvSpPr>
              <p:nvPr/>
            </p:nvSpPr>
            <p:spPr>
              <a:xfrm>
                <a:off x="4219126" y="2000346"/>
                <a:ext cx="186718" cy="276999"/>
              </a:xfrm>
              <a:prstGeom prst="rect">
                <a:avLst/>
              </a:prstGeom>
              <a:blipFill>
                <a:blip r:embed="rId3"/>
                <a:stretch>
                  <a:fillRect l="-31250" t="-13043" r="-25000" b="-2608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6" name="TextBox 15">
                <a:extLst>
                  <a:ext uri="{FF2B5EF4-FFF2-40B4-BE49-F238E27FC236}">
                    <a16:creationId xmlns:a16="http://schemas.microsoft.com/office/drawing/2014/main" id="{36C0F2B9-5FD0-0A4D-B10E-70C4CD7B265C}"/>
                  </a:ext>
                </a:extLst>
              </p:cNvPr>
              <p:cNvSpPr txBox="1"/>
              <p:nvPr/>
            </p:nvSpPr>
            <p:spPr>
              <a:xfrm>
                <a:off x="5103466" y="2690621"/>
                <a:ext cx="1909754"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rPr>
                        <m:t>𝐿</m:t>
                      </m:r>
                      <m:d>
                        <m:dPr>
                          <m:ctrlPr>
                            <a:rPr lang="en-US" sz="1600" i="1">
                              <a:latin typeface="Cambria Math" panose="02040503050406030204" pitchFamily="18" charset="0"/>
                            </a:rPr>
                          </m:ctrlPr>
                        </m:dPr>
                        <m:e>
                          <m:sSub>
                            <m:sSubPr>
                              <m:ctrlPr>
                                <a:rPr lang="en-US" sz="1600" i="1">
                                  <a:latin typeface="Cambria Math" panose="02040503050406030204" pitchFamily="18" charset="0"/>
                                </a:rPr>
                              </m:ctrlPr>
                            </m:sSubPr>
                            <m:e>
                              <m:r>
                                <a:rPr lang="en-US" sz="1600" i="1">
                                  <a:latin typeface="Cambria Math" panose="02040503050406030204" pitchFamily="18" charset="0"/>
                                </a:rPr>
                                <m:t>𝑤</m:t>
                              </m:r>
                            </m:e>
                            <m:sub>
                              <m:r>
                                <a:rPr lang="en-US" sz="1600" i="1">
                                  <a:latin typeface="Cambria Math" panose="02040503050406030204" pitchFamily="18" charset="0"/>
                                </a:rPr>
                                <m:t>0</m:t>
                              </m:r>
                            </m:sub>
                          </m:sSub>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𝑤</m:t>
                              </m:r>
                            </m:e>
                            <m:sub>
                              <m:r>
                                <a:rPr lang="en-US" sz="1600" i="1">
                                  <a:latin typeface="Cambria Math" panose="02040503050406030204" pitchFamily="18" charset="0"/>
                                </a:rPr>
                                <m:t>1</m:t>
                              </m:r>
                            </m:sub>
                          </m:sSub>
                        </m:e>
                      </m:d>
                      <m:r>
                        <a:rPr lang="en-US" sz="1600" i="1">
                          <a:latin typeface="Cambria Math" panose="02040503050406030204" pitchFamily="18" charset="0"/>
                        </a:rPr>
                        <m:t>=</m:t>
                      </m:r>
                      <m:sSup>
                        <m:sSupPr>
                          <m:ctrlPr>
                            <a:rPr lang="en-US" sz="1600" i="1">
                              <a:latin typeface="Cambria Math" panose="02040503050406030204" pitchFamily="18" charset="0"/>
                            </a:rPr>
                          </m:ctrlPr>
                        </m:sSupPr>
                        <m:e>
                          <m:d>
                            <m:dPr>
                              <m:ctrlPr>
                                <a:rPr lang="en-US" sz="1600" i="1">
                                  <a:latin typeface="Cambria Math" panose="02040503050406030204" pitchFamily="18" charset="0"/>
                                </a:rPr>
                              </m:ctrlPr>
                            </m:dPr>
                            <m:e>
                              <m:acc>
                                <m:accPr>
                                  <m:chr m:val="̂"/>
                                  <m:ctrlPr>
                                    <a:rPr lang="en-US" sz="1600" i="1">
                                      <a:latin typeface="Cambria Math" panose="02040503050406030204" pitchFamily="18" charset="0"/>
                                    </a:rPr>
                                  </m:ctrlPr>
                                </m:accPr>
                                <m:e>
                                  <m:r>
                                    <a:rPr lang="en-US" sz="1600" i="1">
                                      <a:latin typeface="Cambria Math" panose="02040503050406030204" pitchFamily="18" charset="0"/>
                                    </a:rPr>
                                    <m:t>𝑦</m:t>
                                  </m:r>
                                </m:e>
                              </m:acc>
                              <m:r>
                                <a:rPr lang="en-US" sz="1600" i="1">
                                  <a:latin typeface="Cambria Math" panose="02040503050406030204" pitchFamily="18" charset="0"/>
                                </a:rPr>
                                <m:t>−</m:t>
                              </m:r>
                              <m:r>
                                <a:rPr lang="en-US" sz="1600" i="1">
                                  <a:latin typeface="Cambria Math" panose="02040503050406030204" pitchFamily="18" charset="0"/>
                                </a:rPr>
                                <m:t>𝑦</m:t>
                              </m:r>
                            </m:e>
                          </m:d>
                        </m:e>
                        <m:sup>
                          <m:r>
                            <a:rPr lang="en-US" sz="1600" i="1">
                              <a:latin typeface="Cambria Math" panose="02040503050406030204" pitchFamily="18" charset="0"/>
                            </a:rPr>
                            <m:t>2</m:t>
                          </m:r>
                        </m:sup>
                      </m:sSup>
                    </m:oMath>
                  </m:oMathPara>
                </a14:m>
                <a:endParaRPr lang="en-US" sz="1600" dirty="0"/>
              </a:p>
            </p:txBody>
          </p:sp>
        </mc:Choice>
        <mc:Fallback>
          <p:sp>
            <p:nvSpPr>
              <p:cNvPr id="16" name="TextBox 15">
                <a:extLst>
                  <a:ext uri="{FF2B5EF4-FFF2-40B4-BE49-F238E27FC236}">
                    <a16:creationId xmlns:a16="http://schemas.microsoft.com/office/drawing/2014/main" id="{36C0F2B9-5FD0-0A4D-B10E-70C4CD7B265C}"/>
                  </a:ext>
                </a:extLst>
              </p:cNvPr>
              <p:cNvSpPr txBox="1">
                <a:spLocks noRot="1" noChangeAspect="1" noMove="1" noResize="1" noEditPoints="1" noAdjustHandles="1" noChangeArrowheads="1" noChangeShapeType="1" noTextEdit="1"/>
              </p:cNvSpPr>
              <p:nvPr/>
            </p:nvSpPr>
            <p:spPr>
              <a:xfrm>
                <a:off x="5103466" y="2690621"/>
                <a:ext cx="1909754" cy="246221"/>
              </a:xfrm>
              <a:prstGeom prst="rect">
                <a:avLst/>
              </a:prstGeom>
              <a:blipFill>
                <a:blip r:embed="rId4"/>
                <a:stretch>
                  <a:fillRect l="-1987" t="-14286" r="-662" b="-1904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 name="Rectangle 3">
                <a:extLst>
                  <a:ext uri="{FF2B5EF4-FFF2-40B4-BE49-F238E27FC236}">
                    <a16:creationId xmlns:a16="http://schemas.microsoft.com/office/drawing/2014/main" id="{0183DE03-96F9-EC42-A2B7-ABBD9C49413B}"/>
                  </a:ext>
                </a:extLst>
              </p:cNvPr>
              <p:cNvSpPr/>
              <p:nvPr/>
            </p:nvSpPr>
            <p:spPr>
              <a:xfrm>
                <a:off x="7424582" y="1922273"/>
                <a:ext cx="2601546" cy="338554"/>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
                        <m:sSubPr>
                          <m:ctrlPr>
                            <a:rPr lang="en-US" sz="1600" i="1">
                              <a:latin typeface="Cambria Math" panose="02040503050406030204" pitchFamily="18" charset="0"/>
                            </a:rPr>
                          </m:ctrlPr>
                        </m:sSubPr>
                        <m:e>
                          <m:r>
                            <m:rPr>
                              <m:sty m:val="p"/>
                            </m:rPr>
                            <a:rPr lang="en-US" sz="1600">
                              <a:latin typeface="Cambria Math" charset="0"/>
                            </a:rPr>
                            <m:t>Θ</m:t>
                          </m:r>
                        </m:e>
                        <m:sub>
                          <m:r>
                            <a:rPr lang="en-US" sz="1600" i="1">
                              <a:latin typeface="Cambria Math" charset="0"/>
                            </a:rPr>
                            <m:t>𝑡</m:t>
                          </m:r>
                          <m:r>
                            <a:rPr lang="en-US" sz="1600" i="1">
                              <a:latin typeface="Cambria Math" charset="0"/>
                            </a:rPr>
                            <m:t>+1</m:t>
                          </m:r>
                        </m:sub>
                      </m:sSub>
                      <m:r>
                        <a:rPr lang="en-US" sz="1600" i="1">
                          <a:latin typeface="Cambria Math" charset="0"/>
                        </a:rPr>
                        <m:t>=</m:t>
                      </m:r>
                      <m:sSub>
                        <m:sSubPr>
                          <m:ctrlPr>
                            <a:rPr lang="en-US" sz="1600" i="1">
                              <a:latin typeface="Cambria Math" panose="02040503050406030204" pitchFamily="18" charset="0"/>
                            </a:rPr>
                          </m:ctrlPr>
                        </m:sSubPr>
                        <m:e>
                          <m:r>
                            <m:rPr>
                              <m:sty m:val="p"/>
                            </m:rPr>
                            <a:rPr lang="en-US" sz="1600">
                              <a:latin typeface="Cambria Math" charset="0"/>
                            </a:rPr>
                            <m:t>Θ</m:t>
                          </m:r>
                        </m:e>
                        <m:sub>
                          <m:r>
                            <a:rPr lang="en-US" sz="1600" i="1">
                              <a:latin typeface="Cambria Math" charset="0"/>
                            </a:rPr>
                            <m:t>𝑡</m:t>
                          </m:r>
                        </m:sub>
                      </m:sSub>
                      <m:r>
                        <a:rPr lang="en-US" sz="1600" i="1">
                          <a:latin typeface="Cambria Math" charset="0"/>
                        </a:rPr>
                        <m:t>−</m:t>
                      </m:r>
                      <m:r>
                        <a:rPr lang="en-US" sz="1600" i="1">
                          <a:latin typeface="Cambria Math" charset="0"/>
                        </a:rPr>
                        <m:t>𝜂</m:t>
                      </m:r>
                      <m:r>
                        <a:rPr lang="en-US" sz="1600" i="1">
                          <a:latin typeface="Cambria Math" charset="0"/>
                        </a:rPr>
                        <m:t> </m:t>
                      </m:r>
                      <m:r>
                        <a:rPr lang="en-US" sz="1600">
                          <a:latin typeface="Cambria Math" charset="0"/>
                        </a:rPr>
                        <m:t>𝛻</m:t>
                      </m:r>
                      <m:r>
                        <a:rPr lang="en-US" sz="1600" i="1">
                          <a:latin typeface="Cambria Math" charset="0"/>
                        </a:rPr>
                        <m:t>𝑙</m:t>
                      </m:r>
                      <m:r>
                        <a:rPr lang="en-US" sz="1600" i="1">
                          <a:latin typeface="Cambria Math" charset="0"/>
                        </a:rPr>
                        <m:t>(</m:t>
                      </m:r>
                      <m:sSub>
                        <m:sSubPr>
                          <m:ctrlPr>
                            <a:rPr lang="en-US" sz="1600" i="1">
                              <a:latin typeface="Cambria Math" panose="02040503050406030204" pitchFamily="18" charset="0"/>
                            </a:rPr>
                          </m:ctrlPr>
                        </m:sSubPr>
                        <m:e>
                          <m:r>
                            <a:rPr lang="en-US" sz="1600" i="1">
                              <a:latin typeface="Cambria Math" charset="0"/>
                            </a:rPr>
                            <m:t>𝑓</m:t>
                          </m:r>
                        </m:e>
                        <m:sub>
                          <m:r>
                            <m:rPr>
                              <m:sty m:val="p"/>
                            </m:rPr>
                            <a:rPr lang="en-US" sz="1600">
                              <a:latin typeface="Cambria Math" charset="0"/>
                            </a:rPr>
                            <m:t>Θ</m:t>
                          </m:r>
                        </m:sub>
                      </m:sSub>
                      <m:d>
                        <m:dPr>
                          <m:ctrlPr>
                            <a:rPr lang="en-US" sz="1600" i="1">
                              <a:latin typeface="Cambria Math" panose="02040503050406030204" pitchFamily="18" charset="0"/>
                            </a:rPr>
                          </m:ctrlPr>
                        </m:dPr>
                        <m:e>
                          <m:r>
                            <a:rPr lang="en-US" sz="1600" i="1">
                              <a:latin typeface="Cambria Math" charset="0"/>
                            </a:rPr>
                            <m:t>𝑋</m:t>
                          </m:r>
                        </m:e>
                      </m:d>
                      <m:r>
                        <a:rPr lang="en-US" sz="1600" i="1">
                          <a:latin typeface="Cambria Math" charset="0"/>
                        </a:rPr>
                        <m:t>,</m:t>
                      </m:r>
                      <m:r>
                        <a:rPr lang="en-US" sz="1600" i="1">
                          <a:latin typeface="Cambria Math" charset="0"/>
                        </a:rPr>
                        <m:t>𝑦</m:t>
                      </m:r>
                      <m:r>
                        <a:rPr lang="en-US" sz="1600" i="1">
                          <a:latin typeface="Cambria Math" charset="0"/>
                        </a:rPr>
                        <m:t>)</m:t>
                      </m:r>
                    </m:oMath>
                  </m:oMathPara>
                </a14:m>
                <a:endParaRPr lang="en-US" sz="1600" dirty="0"/>
              </a:p>
            </p:txBody>
          </p:sp>
        </mc:Choice>
        <mc:Fallback>
          <p:sp>
            <p:nvSpPr>
              <p:cNvPr id="4" name="Rectangle 3">
                <a:extLst>
                  <a:ext uri="{FF2B5EF4-FFF2-40B4-BE49-F238E27FC236}">
                    <a16:creationId xmlns:a16="http://schemas.microsoft.com/office/drawing/2014/main" id="{0183DE03-96F9-EC42-A2B7-ABBD9C49413B}"/>
                  </a:ext>
                </a:extLst>
              </p:cNvPr>
              <p:cNvSpPr>
                <a:spLocks noRot="1" noChangeAspect="1" noMove="1" noResize="1" noEditPoints="1" noAdjustHandles="1" noChangeArrowheads="1" noChangeShapeType="1" noTextEdit="1"/>
              </p:cNvSpPr>
              <p:nvPr/>
            </p:nvSpPr>
            <p:spPr>
              <a:xfrm>
                <a:off x="7424582" y="1922273"/>
                <a:ext cx="2601546" cy="338554"/>
              </a:xfrm>
              <a:prstGeom prst="rect">
                <a:avLst/>
              </a:prstGeom>
              <a:blipFill>
                <a:blip r:embed="rId5"/>
                <a:stretch>
                  <a:fillRect b="-10714"/>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BECC2D1E-EA41-2046-8E14-EB0E923AB9E9}"/>
              </a:ext>
            </a:extLst>
          </p:cNvPr>
          <p:cNvSpPr txBox="1"/>
          <p:nvPr/>
        </p:nvSpPr>
        <p:spPr>
          <a:xfrm>
            <a:off x="7349765" y="1527142"/>
            <a:ext cx="1793120" cy="369332"/>
          </a:xfrm>
          <a:prstGeom prst="rect">
            <a:avLst/>
          </a:prstGeom>
          <a:noFill/>
        </p:spPr>
        <p:txBody>
          <a:bodyPr wrap="none" rtlCol="0">
            <a:spAutoFit/>
          </a:bodyPr>
          <a:lstStyle/>
          <a:p>
            <a:r>
              <a:rPr lang="en-US" dirty="0"/>
              <a:t>Gradient descent</a:t>
            </a:r>
          </a:p>
        </p:txBody>
      </p:sp>
      <p:sp>
        <p:nvSpPr>
          <p:cNvPr id="6" name="TextBox 5">
            <a:extLst>
              <a:ext uri="{FF2B5EF4-FFF2-40B4-BE49-F238E27FC236}">
                <a16:creationId xmlns:a16="http://schemas.microsoft.com/office/drawing/2014/main" id="{E6AD02DB-0BA3-E14F-B2E7-5B53CEB47ADE}"/>
              </a:ext>
            </a:extLst>
          </p:cNvPr>
          <p:cNvSpPr txBox="1"/>
          <p:nvPr/>
        </p:nvSpPr>
        <p:spPr>
          <a:xfrm>
            <a:off x="1948206" y="4025245"/>
            <a:ext cx="1159548" cy="369332"/>
          </a:xfrm>
          <a:prstGeom prst="rect">
            <a:avLst/>
          </a:prstGeom>
          <a:noFill/>
        </p:spPr>
        <p:txBody>
          <a:bodyPr wrap="none" rtlCol="0">
            <a:spAutoFit/>
          </a:bodyPr>
          <a:lstStyle/>
          <a:p>
            <a:r>
              <a:rPr lang="en-US" dirty="0"/>
              <a:t>Iteration 0</a:t>
            </a:r>
          </a:p>
        </p:txBody>
      </p:sp>
      <p:cxnSp>
        <p:nvCxnSpPr>
          <p:cNvPr id="8" name="Straight Arrow Connector 7">
            <a:extLst>
              <a:ext uri="{FF2B5EF4-FFF2-40B4-BE49-F238E27FC236}">
                <a16:creationId xmlns:a16="http://schemas.microsoft.com/office/drawing/2014/main" id="{AA25F7FA-97F8-544F-B260-03C2155A5D32}"/>
              </a:ext>
            </a:extLst>
          </p:cNvPr>
          <p:cNvCxnSpPr/>
          <p:nvPr/>
        </p:nvCxnSpPr>
        <p:spPr>
          <a:xfrm flipV="1">
            <a:off x="6096000" y="3683987"/>
            <a:ext cx="0" cy="212292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59B25F51-84BF-5840-9C95-2CE2920D61DA}"/>
              </a:ext>
            </a:extLst>
          </p:cNvPr>
          <p:cNvCxnSpPr>
            <a:cxnSpLocks/>
          </p:cNvCxnSpPr>
          <p:nvPr/>
        </p:nvCxnSpPr>
        <p:spPr>
          <a:xfrm>
            <a:off x="6096000" y="5806912"/>
            <a:ext cx="29034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CDCD07FA-91B3-F644-B9C4-2C523681E9C4}"/>
              </a:ext>
            </a:extLst>
          </p:cNvPr>
          <p:cNvCxnSpPr/>
          <p:nvPr/>
        </p:nvCxnSpPr>
        <p:spPr>
          <a:xfrm>
            <a:off x="5831983" y="4793003"/>
            <a:ext cx="3065000" cy="0"/>
          </a:xfrm>
          <a:prstGeom prst="line">
            <a:avLst/>
          </a:prstGeom>
          <a:ln w="38100"/>
        </p:spPr>
        <p:style>
          <a:lnRef idx="1">
            <a:schemeClr val="accent2"/>
          </a:lnRef>
          <a:fillRef idx="0">
            <a:schemeClr val="accent2"/>
          </a:fillRef>
          <a:effectRef idx="0">
            <a:schemeClr val="accent2"/>
          </a:effectRef>
          <a:fontRef idx="minor">
            <a:schemeClr val="tx1"/>
          </a:fontRef>
        </p:style>
      </p:cxnSp>
      <p:sp>
        <p:nvSpPr>
          <p:cNvPr id="19" name="Oval 18">
            <a:extLst>
              <a:ext uri="{FF2B5EF4-FFF2-40B4-BE49-F238E27FC236}">
                <a16:creationId xmlns:a16="http://schemas.microsoft.com/office/drawing/2014/main" id="{AFD089B7-3094-4341-B534-17D989EF89A3}"/>
              </a:ext>
            </a:extLst>
          </p:cNvPr>
          <p:cNvSpPr/>
          <p:nvPr/>
        </p:nvSpPr>
        <p:spPr>
          <a:xfrm>
            <a:off x="8002074" y="3934497"/>
            <a:ext cx="103031" cy="10303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39EF7174-8332-0A48-95CA-53F5828D93F3}"/>
              </a:ext>
            </a:extLst>
          </p:cNvPr>
          <p:cNvSpPr/>
          <p:nvPr/>
        </p:nvSpPr>
        <p:spPr>
          <a:xfrm>
            <a:off x="6038043" y="5761909"/>
            <a:ext cx="103031" cy="10303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26" name="TextBox 25">
                <a:extLst>
                  <a:ext uri="{FF2B5EF4-FFF2-40B4-BE49-F238E27FC236}">
                    <a16:creationId xmlns:a16="http://schemas.microsoft.com/office/drawing/2014/main" id="{0717FF14-213E-C548-9A27-584E4BCA8796}"/>
                  </a:ext>
                </a:extLst>
              </p:cNvPr>
              <p:cNvSpPr txBox="1"/>
              <p:nvPr/>
            </p:nvSpPr>
            <p:spPr>
              <a:xfrm>
                <a:off x="5103466" y="1930768"/>
                <a:ext cx="1281248"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1600" i="1">
                              <a:latin typeface="Cambria Math" panose="02040503050406030204" pitchFamily="18" charset="0"/>
                            </a:rPr>
                          </m:ctrlPr>
                        </m:accPr>
                        <m:e>
                          <m:r>
                            <a:rPr lang="en-US" sz="1600" i="1">
                              <a:latin typeface="Cambria Math" panose="02040503050406030204" pitchFamily="18" charset="0"/>
                            </a:rPr>
                            <m:t>𝑦</m:t>
                          </m:r>
                        </m:e>
                      </m:acc>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𝑤</m:t>
                          </m:r>
                        </m:e>
                        <m:sub>
                          <m:r>
                            <a:rPr lang="en-US" sz="1600" i="1">
                              <a:latin typeface="Cambria Math" panose="02040503050406030204" pitchFamily="18" charset="0"/>
                            </a:rPr>
                            <m:t>0</m:t>
                          </m:r>
                        </m:sub>
                      </m:sSub>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𝑤</m:t>
                          </m:r>
                        </m:e>
                        <m:sub>
                          <m:r>
                            <a:rPr lang="en-US" sz="1600" i="1">
                              <a:latin typeface="Cambria Math" panose="02040503050406030204" pitchFamily="18" charset="0"/>
                            </a:rPr>
                            <m:t>1</m:t>
                          </m:r>
                        </m:sub>
                      </m:sSub>
                      <m:r>
                        <a:rPr lang="en-US" sz="1600" i="1">
                          <a:latin typeface="Cambria Math" panose="02040503050406030204" pitchFamily="18" charset="0"/>
                        </a:rPr>
                        <m:t>𝑥</m:t>
                      </m:r>
                    </m:oMath>
                  </m:oMathPara>
                </a14:m>
                <a:endParaRPr lang="en-US" sz="1600" dirty="0"/>
              </a:p>
            </p:txBody>
          </p:sp>
        </mc:Choice>
        <mc:Fallback>
          <p:sp>
            <p:nvSpPr>
              <p:cNvPr id="26" name="TextBox 25">
                <a:extLst>
                  <a:ext uri="{FF2B5EF4-FFF2-40B4-BE49-F238E27FC236}">
                    <a16:creationId xmlns:a16="http://schemas.microsoft.com/office/drawing/2014/main" id="{0717FF14-213E-C548-9A27-584E4BCA8796}"/>
                  </a:ext>
                </a:extLst>
              </p:cNvPr>
              <p:cNvSpPr txBox="1">
                <a:spLocks noRot="1" noChangeAspect="1" noMove="1" noResize="1" noEditPoints="1" noAdjustHandles="1" noChangeArrowheads="1" noChangeShapeType="1" noTextEdit="1"/>
              </p:cNvSpPr>
              <p:nvPr/>
            </p:nvSpPr>
            <p:spPr>
              <a:xfrm>
                <a:off x="5103466" y="1930768"/>
                <a:ext cx="1281248" cy="246221"/>
              </a:xfrm>
              <a:prstGeom prst="rect">
                <a:avLst/>
              </a:prstGeom>
              <a:blipFill>
                <a:blip r:embed="rId6"/>
                <a:stretch>
                  <a:fillRect l="-2941" t="-20000" r="-980" b="-20000"/>
                </a:stretch>
              </a:blipFill>
            </p:spPr>
            <p:txBody>
              <a:bodyPr/>
              <a:lstStyle/>
              <a:p>
                <a:r>
                  <a:rPr lang="en-US">
                    <a:noFill/>
                  </a:rPr>
                  <a:t> </a:t>
                </a:r>
              </a:p>
            </p:txBody>
          </p:sp>
        </mc:Fallback>
      </mc:AlternateContent>
      <p:sp>
        <p:nvSpPr>
          <p:cNvPr id="27" name="TextBox 26">
            <a:extLst>
              <a:ext uri="{FF2B5EF4-FFF2-40B4-BE49-F238E27FC236}">
                <a16:creationId xmlns:a16="http://schemas.microsoft.com/office/drawing/2014/main" id="{9FE94999-45D0-DE47-98D6-D508E5F11F56}"/>
              </a:ext>
            </a:extLst>
          </p:cNvPr>
          <p:cNvSpPr txBox="1"/>
          <p:nvPr/>
        </p:nvSpPr>
        <p:spPr>
          <a:xfrm>
            <a:off x="8208135" y="3879981"/>
            <a:ext cx="1558440"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a:t>
            </a:r>
            <a:r>
              <a:rPr lang="en-US" i="1" dirty="0">
                <a:latin typeface="Times New Roman" panose="02020603050405020304" pitchFamily="18" charset="0"/>
                <a:cs typeface="Times New Roman" panose="02020603050405020304" pitchFamily="18" charset="0"/>
              </a:rPr>
              <a:t>x</a:t>
            </a:r>
            <a:r>
              <a:rPr lang="en-US" baseline="-25000" dirty="0">
                <a:latin typeface="Times New Roman" panose="02020603050405020304" pitchFamily="18" charset="0"/>
                <a:cs typeface="Times New Roman" panose="02020603050405020304" pitchFamily="18" charset="0"/>
              </a:rPr>
              <a:t>1</a:t>
            </a:r>
            <a:r>
              <a:rPr lang="en-US" dirty="0">
                <a:latin typeface="Times New Roman" panose="02020603050405020304" pitchFamily="18" charset="0"/>
                <a:cs typeface="Times New Roman" panose="02020603050405020304" pitchFamily="18" charset="0"/>
              </a:rPr>
              <a:t>, </a:t>
            </a:r>
            <a:r>
              <a:rPr lang="en-US" i="1" dirty="0">
                <a:latin typeface="Times New Roman" panose="02020603050405020304" pitchFamily="18" charset="0"/>
                <a:cs typeface="Times New Roman" panose="02020603050405020304" pitchFamily="18" charset="0"/>
              </a:rPr>
              <a:t>y</a:t>
            </a:r>
            <a:r>
              <a:rPr lang="en-US" baseline="-25000" dirty="0">
                <a:latin typeface="Times New Roman" panose="02020603050405020304" pitchFamily="18" charset="0"/>
                <a:cs typeface="Times New Roman" panose="02020603050405020304" pitchFamily="18" charset="0"/>
              </a:rPr>
              <a:t>1</a:t>
            </a:r>
            <a:r>
              <a:rPr lang="en-US" dirty="0">
                <a:latin typeface="Times New Roman" panose="02020603050405020304" pitchFamily="18" charset="0"/>
                <a:cs typeface="Times New Roman" panose="02020603050405020304" pitchFamily="18" charset="0"/>
              </a:rPr>
              <a:t>) = (2, 2)</a:t>
            </a:r>
          </a:p>
        </p:txBody>
      </p:sp>
      <p:sp>
        <p:nvSpPr>
          <p:cNvPr id="28" name="TextBox 27">
            <a:extLst>
              <a:ext uri="{FF2B5EF4-FFF2-40B4-BE49-F238E27FC236}">
                <a16:creationId xmlns:a16="http://schemas.microsoft.com/office/drawing/2014/main" id="{47FF210C-F074-4D4A-9845-C7DB398E4FDF}"/>
              </a:ext>
            </a:extLst>
          </p:cNvPr>
          <p:cNvSpPr txBox="1"/>
          <p:nvPr/>
        </p:nvSpPr>
        <p:spPr>
          <a:xfrm>
            <a:off x="6095999" y="5476633"/>
            <a:ext cx="1558440"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a:t>
            </a:r>
            <a:r>
              <a:rPr lang="en-US" i="1" dirty="0">
                <a:latin typeface="Times New Roman" panose="02020603050405020304" pitchFamily="18" charset="0"/>
                <a:cs typeface="Times New Roman" panose="02020603050405020304" pitchFamily="18" charset="0"/>
              </a:rPr>
              <a:t>x</a:t>
            </a:r>
            <a:r>
              <a:rPr lang="en-US" baseline="-25000" dirty="0">
                <a:latin typeface="Times New Roman" panose="02020603050405020304" pitchFamily="18" charset="0"/>
                <a:cs typeface="Times New Roman" panose="02020603050405020304" pitchFamily="18" charset="0"/>
              </a:rPr>
              <a:t>2</a:t>
            </a:r>
            <a:r>
              <a:rPr lang="en-US" dirty="0">
                <a:latin typeface="Times New Roman" panose="02020603050405020304" pitchFamily="18" charset="0"/>
                <a:cs typeface="Times New Roman" panose="02020603050405020304" pitchFamily="18" charset="0"/>
              </a:rPr>
              <a:t>, </a:t>
            </a:r>
            <a:r>
              <a:rPr lang="en-US" i="1" dirty="0">
                <a:latin typeface="Times New Roman" panose="02020603050405020304" pitchFamily="18" charset="0"/>
                <a:cs typeface="Times New Roman" panose="02020603050405020304" pitchFamily="18" charset="0"/>
              </a:rPr>
              <a:t>y</a:t>
            </a:r>
            <a:r>
              <a:rPr lang="en-US" baseline="-25000" dirty="0">
                <a:latin typeface="Times New Roman" panose="02020603050405020304" pitchFamily="18" charset="0"/>
                <a:cs typeface="Times New Roman" panose="02020603050405020304" pitchFamily="18" charset="0"/>
              </a:rPr>
              <a:t>2</a:t>
            </a:r>
            <a:r>
              <a:rPr lang="en-US" dirty="0">
                <a:latin typeface="Times New Roman" panose="02020603050405020304" pitchFamily="18" charset="0"/>
                <a:cs typeface="Times New Roman" panose="02020603050405020304" pitchFamily="18" charset="0"/>
              </a:rPr>
              <a:t>) = (0, 0)</a:t>
            </a:r>
          </a:p>
        </p:txBody>
      </p:sp>
    </p:spTree>
    <p:extLst>
      <p:ext uri="{BB962C8B-B14F-4D97-AF65-F5344CB8AC3E}">
        <p14:creationId xmlns:p14="http://schemas.microsoft.com/office/powerpoint/2010/main" val="34124939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Latent </a:t>
            </a:r>
            <a:r>
              <a:rPr lang="en-US" dirty="0" err="1"/>
              <a:t>Dirichlet</a:t>
            </a:r>
            <a:r>
              <a:rPr lang="en-US" dirty="0"/>
              <a:t> Allocation (LDA)</a:t>
            </a:r>
          </a:p>
        </p:txBody>
      </p:sp>
      <p:sp>
        <p:nvSpPr>
          <p:cNvPr id="3" name="Content Placeholder 2"/>
          <p:cNvSpPr>
            <a:spLocks noGrp="1"/>
          </p:cNvSpPr>
          <p:nvPr>
            <p:ph idx="1"/>
          </p:nvPr>
        </p:nvSpPr>
        <p:spPr>
          <a:xfrm>
            <a:off x="838200" y="1825625"/>
            <a:ext cx="10515600" cy="2620251"/>
          </a:xfrm>
        </p:spPr>
        <p:txBody>
          <a:bodyPr>
            <a:normAutofit/>
          </a:bodyPr>
          <a:lstStyle/>
          <a:p>
            <a:r>
              <a:rPr lang="en-US" dirty="0"/>
              <a:t>LDA is a very popular language modeling technique</a:t>
            </a:r>
          </a:p>
          <a:p>
            <a:r>
              <a:rPr lang="en-US" dirty="0"/>
              <a:t>Each document (</a:t>
            </a:r>
            <a:r>
              <a:rPr lang="en-US" i="1" dirty="0"/>
              <a:t>x</a:t>
            </a:r>
            <a:r>
              <a:rPr lang="en-US" dirty="0"/>
              <a:t>) is represented as a bag-of-words (*)</a:t>
            </a:r>
          </a:p>
          <a:p>
            <a:r>
              <a:rPr lang="en-US" i="1" dirty="0"/>
              <a:t>U </a:t>
            </a:r>
            <a:r>
              <a:rPr lang="en-US" dirty="0"/>
              <a:t>represents the distribution of</a:t>
            </a:r>
            <a:r>
              <a:rPr lang="en-US" i="1" dirty="0"/>
              <a:t> topics</a:t>
            </a:r>
            <a:r>
              <a:rPr lang="en-US" dirty="0"/>
              <a:t> of each document</a:t>
            </a:r>
          </a:p>
          <a:p>
            <a:r>
              <a:rPr lang="en-US" i="1" dirty="0"/>
              <a:t>V </a:t>
            </a:r>
            <a:r>
              <a:rPr lang="en-US" dirty="0"/>
              <a:t>represents the distribution of words per topic</a:t>
            </a:r>
          </a:p>
        </p:txBody>
      </p:sp>
      <p:grpSp>
        <p:nvGrpSpPr>
          <p:cNvPr id="5" name="Group 4"/>
          <p:cNvGrpSpPr/>
          <p:nvPr/>
        </p:nvGrpSpPr>
        <p:grpSpPr>
          <a:xfrm>
            <a:off x="5476181" y="4256690"/>
            <a:ext cx="5877619" cy="2292841"/>
            <a:chOff x="934842" y="2554007"/>
            <a:chExt cx="9497392" cy="3704903"/>
          </a:xfrm>
        </p:grpSpPr>
        <p:sp>
          <p:nvSpPr>
            <p:cNvPr id="4" name="Rectangle 3"/>
            <p:cNvSpPr/>
            <p:nvPr/>
          </p:nvSpPr>
          <p:spPr>
            <a:xfrm>
              <a:off x="1686910" y="3452648"/>
              <a:ext cx="2806262" cy="28062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i="1" dirty="0"/>
                <a:t>X</a:t>
              </a:r>
            </a:p>
          </p:txBody>
        </p:sp>
        <p:sp>
          <p:nvSpPr>
            <p:cNvPr id="7" name="TextBox 6"/>
            <p:cNvSpPr txBox="1"/>
            <p:nvPr/>
          </p:nvSpPr>
          <p:spPr>
            <a:xfrm>
              <a:off x="4745421" y="4501836"/>
              <a:ext cx="439544" cy="707886"/>
            </a:xfrm>
            <a:prstGeom prst="rect">
              <a:avLst/>
            </a:prstGeom>
            <a:noFill/>
          </p:spPr>
          <p:txBody>
            <a:bodyPr wrap="none" rtlCol="0">
              <a:spAutoFit/>
            </a:bodyPr>
            <a:lstStyle/>
            <a:p>
              <a:r>
                <a:rPr lang="en-US" sz="4000"/>
                <a:t>=</a:t>
              </a:r>
            </a:p>
          </p:txBody>
        </p:sp>
        <p:sp>
          <p:nvSpPr>
            <p:cNvPr id="27" name="Rectangle 26"/>
            <p:cNvSpPr/>
            <p:nvPr/>
          </p:nvSpPr>
          <p:spPr>
            <a:xfrm>
              <a:off x="5184965" y="3452648"/>
              <a:ext cx="722673" cy="28062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i="1" dirty="0"/>
                <a:t>U</a:t>
              </a:r>
            </a:p>
          </p:txBody>
        </p:sp>
        <p:sp>
          <p:nvSpPr>
            <p:cNvPr id="11" name="TextBox 10"/>
            <p:cNvSpPr txBox="1"/>
            <p:nvPr/>
          </p:nvSpPr>
          <p:spPr>
            <a:xfrm>
              <a:off x="2837789" y="2554007"/>
              <a:ext cx="590226" cy="707886"/>
            </a:xfrm>
            <a:prstGeom prst="rect">
              <a:avLst/>
            </a:prstGeom>
            <a:noFill/>
          </p:spPr>
          <p:txBody>
            <a:bodyPr wrap="none" rtlCol="0">
              <a:spAutoFit/>
            </a:bodyPr>
            <a:lstStyle/>
            <a:p>
              <a:r>
                <a:rPr lang="en-US" sz="4000" i="1"/>
                <a:t>m</a:t>
              </a:r>
            </a:p>
          </p:txBody>
        </p:sp>
        <p:sp>
          <p:nvSpPr>
            <p:cNvPr id="31" name="TextBox 30"/>
            <p:cNvSpPr txBox="1"/>
            <p:nvPr/>
          </p:nvSpPr>
          <p:spPr>
            <a:xfrm>
              <a:off x="934842" y="4513455"/>
              <a:ext cx="449162" cy="707886"/>
            </a:xfrm>
            <a:prstGeom prst="rect">
              <a:avLst/>
            </a:prstGeom>
            <a:noFill/>
          </p:spPr>
          <p:txBody>
            <a:bodyPr wrap="none" rtlCol="0">
              <a:spAutoFit/>
            </a:bodyPr>
            <a:lstStyle/>
            <a:p>
              <a:r>
                <a:rPr lang="en-US" sz="4000" i="1" dirty="0"/>
                <a:t>n</a:t>
              </a:r>
            </a:p>
          </p:txBody>
        </p:sp>
        <p:sp>
          <p:nvSpPr>
            <p:cNvPr id="32" name="TextBox 31"/>
            <p:cNvSpPr txBox="1"/>
            <p:nvPr/>
          </p:nvSpPr>
          <p:spPr>
            <a:xfrm>
              <a:off x="5379648" y="2554007"/>
              <a:ext cx="449162" cy="707886"/>
            </a:xfrm>
            <a:prstGeom prst="rect">
              <a:avLst/>
            </a:prstGeom>
            <a:noFill/>
          </p:spPr>
          <p:txBody>
            <a:bodyPr wrap="none" rtlCol="0">
              <a:spAutoFit/>
            </a:bodyPr>
            <a:lstStyle/>
            <a:p>
              <a:r>
                <a:rPr lang="en-US" sz="4000" i="1" dirty="0"/>
                <a:t>p</a:t>
              </a:r>
            </a:p>
          </p:txBody>
        </p:sp>
        <p:sp>
          <p:nvSpPr>
            <p:cNvPr id="12" name="TextBox 11"/>
            <p:cNvSpPr txBox="1"/>
            <p:nvPr/>
          </p:nvSpPr>
          <p:spPr>
            <a:xfrm>
              <a:off x="6378714" y="4672686"/>
              <a:ext cx="304892" cy="369332"/>
            </a:xfrm>
            <a:prstGeom prst="rect">
              <a:avLst/>
            </a:prstGeom>
            <a:noFill/>
          </p:spPr>
          <p:txBody>
            <a:bodyPr wrap="none" rtlCol="0">
              <a:spAutoFit/>
            </a:bodyPr>
            <a:lstStyle/>
            <a:p>
              <a:r>
                <a:rPr lang="en-US"/>
                <a:t>X</a:t>
              </a:r>
            </a:p>
          </p:txBody>
        </p:sp>
        <p:sp>
          <p:nvSpPr>
            <p:cNvPr id="33" name="Rectangle 32"/>
            <p:cNvSpPr/>
            <p:nvPr/>
          </p:nvSpPr>
          <p:spPr>
            <a:xfrm>
              <a:off x="7124440" y="4513455"/>
              <a:ext cx="2793677" cy="5833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i="1" dirty="0"/>
                <a:t>V</a:t>
              </a:r>
            </a:p>
          </p:txBody>
        </p:sp>
        <p:sp>
          <p:nvSpPr>
            <p:cNvPr id="35" name="TextBox 34"/>
            <p:cNvSpPr txBox="1"/>
            <p:nvPr/>
          </p:nvSpPr>
          <p:spPr>
            <a:xfrm>
              <a:off x="8262734" y="3578767"/>
              <a:ext cx="590226" cy="707886"/>
            </a:xfrm>
            <a:prstGeom prst="rect">
              <a:avLst/>
            </a:prstGeom>
            <a:noFill/>
          </p:spPr>
          <p:txBody>
            <a:bodyPr wrap="none" rtlCol="0">
              <a:spAutoFit/>
            </a:bodyPr>
            <a:lstStyle/>
            <a:p>
              <a:r>
                <a:rPr lang="en-US" sz="4000" i="1" dirty="0"/>
                <a:t>m</a:t>
              </a:r>
            </a:p>
          </p:txBody>
        </p:sp>
        <p:sp>
          <p:nvSpPr>
            <p:cNvPr id="37" name="TextBox 36"/>
            <p:cNvSpPr txBox="1"/>
            <p:nvPr/>
          </p:nvSpPr>
          <p:spPr>
            <a:xfrm>
              <a:off x="9983072" y="4391479"/>
              <a:ext cx="449162" cy="707886"/>
            </a:xfrm>
            <a:prstGeom prst="rect">
              <a:avLst/>
            </a:prstGeom>
            <a:noFill/>
          </p:spPr>
          <p:txBody>
            <a:bodyPr wrap="none" rtlCol="0">
              <a:spAutoFit/>
            </a:bodyPr>
            <a:lstStyle/>
            <a:p>
              <a:r>
                <a:rPr lang="en-US" sz="4000" i="1" dirty="0"/>
                <a:t>p</a:t>
              </a:r>
            </a:p>
          </p:txBody>
        </p:sp>
      </p:grpSp>
      <p:sp>
        <p:nvSpPr>
          <p:cNvPr id="6" name="Rectangle 5"/>
          <p:cNvSpPr/>
          <p:nvPr/>
        </p:nvSpPr>
        <p:spPr>
          <a:xfrm>
            <a:off x="416356" y="5907414"/>
            <a:ext cx="4631698" cy="646331"/>
          </a:xfrm>
          <a:prstGeom prst="rect">
            <a:avLst/>
          </a:prstGeom>
        </p:spPr>
        <p:txBody>
          <a:bodyPr wrap="square">
            <a:spAutoFit/>
          </a:bodyPr>
          <a:lstStyle/>
          <a:p>
            <a:r>
              <a:rPr lang="en-US" i="1"/>
              <a:t>* The probabilistic generation of a document is more complicated than this</a:t>
            </a:r>
            <a:endParaRPr lang="en-US" i="1" dirty="0"/>
          </a:p>
        </p:txBody>
      </p:sp>
    </p:spTree>
    <p:extLst>
      <p:ext uri="{BB962C8B-B14F-4D97-AF65-F5344CB8AC3E}">
        <p14:creationId xmlns:p14="http://schemas.microsoft.com/office/powerpoint/2010/main" val="138715983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CE8AC8-D7F3-7E48-A50D-8B6161F10EB0}"/>
              </a:ext>
            </a:extLst>
          </p:cNvPr>
          <p:cNvSpPr>
            <a:spLocks noGrp="1"/>
          </p:cNvSpPr>
          <p:nvPr>
            <p:ph type="title" idx="4294967295"/>
          </p:nvPr>
        </p:nvSpPr>
        <p:spPr>
          <a:xfrm>
            <a:off x="1524000" y="-1588"/>
            <a:ext cx="9144000" cy="1143001"/>
          </a:xfrm>
        </p:spPr>
        <p:txBody>
          <a:bodyPr/>
          <a:lstStyle/>
          <a:p>
            <a:r>
              <a:rPr lang="en-US">
                <a:solidFill>
                  <a:schemeClr val="bg1"/>
                </a:solidFill>
              </a:rPr>
              <a:t>Worked out example</a:t>
            </a:r>
          </a:p>
        </p:txBody>
      </p:sp>
      <p:sp>
        <p:nvSpPr>
          <p:cNvPr id="31" name="Oval 30">
            <a:extLst>
              <a:ext uri="{FF2B5EF4-FFF2-40B4-BE49-F238E27FC236}">
                <a16:creationId xmlns:a16="http://schemas.microsoft.com/office/drawing/2014/main" id="{B9F4A4D7-66EC-5B44-801C-05078AC05019}"/>
              </a:ext>
            </a:extLst>
          </p:cNvPr>
          <p:cNvSpPr>
            <a:spLocks noChangeAspect="1"/>
          </p:cNvSpPr>
          <p:nvPr/>
        </p:nvSpPr>
        <p:spPr>
          <a:xfrm>
            <a:off x="3122786" y="1939565"/>
            <a:ext cx="365760" cy="3657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cxnSp>
        <p:nvCxnSpPr>
          <p:cNvPr id="45" name="Straight Arrow Connector 44">
            <a:extLst>
              <a:ext uri="{FF2B5EF4-FFF2-40B4-BE49-F238E27FC236}">
                <a16:creationId xmlns:a16="http://schemas.microsoft.com/office/drawing/2014/main" id="{610302F4-6312-8945-A1D3-AB5F134DA7F6}"/>
              </a:ext>
            </a:extLst>
          </p:cNvPr>
          <p:cNvCxnSpPr>
            <a:cxnSpLocks/>
            <a:stCxn id="31" idx="6"/>
          </p:cNvCxnSpPr>
          <p:nvPr/>
        </p:nvCxnSpPr>
        <p:spPr>
          <a:xfrm flipV="1">
            <a:off x="3488546" y="2122329"/>
            <a:ext cx="728708" cy="1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558A7F14-9DE7-CA4F-9C7F-E764E5AF62EF}"/>
              </a:ext>
            </a:extLst>
          </p:cNvPr>
          <p:cNvCxnSpPr>
            <a:cxnSpLocks/>
          </p:cNvCxnSpPr>
          <p:nvPr/>
        </p:nvCxnSpPr>
        <p:spPr>
          <a:xfrm flipV="1">
            <a:off x="2400891" y="2122329"/>
            <a:ext cx="728708" cy="1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F9F43AAE-A270-0C40-B0C2-3DE173BE4437}"/>
              </a:ext>
            </a:extLst>
          </p:cNvPr>
          <p:cNvSpPr txBox="1"/>
          <p:nvPr/>
        </p:nvSpPr>
        <p:spPr>
          <a:xfrm>
            <a:off x="2128572" y="1968440"/>
            <a:ext cx="284052" cy="369332"/>
          </a:xfrm>
          <a:prstGeom prst="rect">
            <a:avLst/>
          </a:prstGeom>
          <a:noFill/>
        </p:spPr>
        <p:txBody>
          <a:bodyPr wrap="none" rtlCol="0">
            <a:spAutoFit/>
          </a:bodyPr>
          <a:lstStyle/>
          <a:p>
            <a:r>
              <a:rPr lang="en-US" dirty="0"/>
              <a:t>x</a:t>
            </a:r>
          </a:p>
        </p:txBody>
      </p:sp>
      <p:sp>
        <p:nvSpPr>
          <p:cNvPr id="52" name="TextBox 51">
            <a:extLst>
              <a:ext uri="{FF2B5EF4-FFF2-40B4-BE49-F238E27FC236}">
                <a16:creationId xmlns:a16="http://schemas.microsoft.com/office/drawing/2014/main" id="{E9F7F365-8D8B-8549-B549-37E40C174845}"/>
              </a:ext>
            </a:extLst>
          </p:cNvPr>
          <p:cNvSpPr txBox="1"/>
          <p:nvPr/>
        </p:nvSpPr>
        <p:spPr>
          <a:xfrm>
            <a:off x="2551438" y="1446664"/>
            <a:ext cx="428322" cy="369332"/>
          </a:xfrm>
          <a:prstGeom prst="rect">
            <a:avLst/>
          </a:prstGeom>
          <a:noFill/>
        </p:spPr>
        <p:txBody>
          <a:bodyPr wrap="none" rtlCol="0">
            <a:spAutoFit/>
          </a:bodyPr>
          <a:lstStyle/>
          <a:p>
            <a:r>
              <a:rPr lang="en-US"/>
              <a:t>w</a:t>
            </a:r>
            <a:r>
              <a:rPr lang="en-US" baseline="-25000"/>
              <a:t>1</a:t>
            </a:r>
            <a:endParaRPr lang="en-US"/>
          </a:p>
        </p:txBody>
      </p:sp>
      <p:cxnSp>
        <p:nvCxnSpPr>
          <p:cNvPr id="54" name="Straight Arrow Connector 53">
            <a:extLst>
              <a:ext uri="{FF2B5EF4-FFF2-40B4-BE49-F238E27FC236}">
                <a16:creationId xmlns:a16="http://schemas.microsoft.com/office/drawing/2014/main" id="{D72E2503-12B1-9147-80C0-DCCE45D2E854}"/>
              </a:ext>
            </a:extLst>
          </p:cNvPr>
          <p:cNvCxnSpPr>
            <a:cxnSpLocks/>
            <a:stCxn id="52" idx="2"/>
          </p:cNvCxnSpPr>
          <p:nvPr/>
        </p:nvCxnSpPr>
        <p:spPr>
          <a:xfrm flipH="1">
            <a:off x="2708695" y="1815996"/>
            <a:ext cx="56905" cy="306332"/>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55" name="TextBox 54">
            <a:extLst>
              <a:ext uri="{FF2B5EF4-FFF2-40B4-BE49-F238E27FC236}">
                <a16:creationId xmlns:a16="http://schemas.microsoft.com/office/drawing/2014/main" id="{9F874A6C-FA52-6547-BBF3-EAA4E32C0E52}"/>
              </a:ext>
            </a:extLst>
          </p:cNvPr>
          <p:cNvSpPr txBox="1"/>
          <p:nvPr/>
        </p:nvSpPr>
        <p:spPr>
          <a:xfrm>
            <a:off x="2919250" y="3036844"/>
            <a:ext cx="898003" cy="369332"/>
          </a:xfrm>
          <a:prstGeom prst="rect">
            <a:avLst/>
          </a:prstGeom>
          <a:noFill/>
        </p:spPr>
        <p:txBody>
          <a:bodyPr wrap="none" rtlCol="0">
            <a:spAutoFit/>
          </a:bodyPr>
          <a:lstStyle/>
          <a:p>
            <a:r>
              <a:rPr lang="en-US" dirty="0"/>
              <a:t>bias = 1</a:t>
            </a:r>
          </a:p>
        </p:txBody>
      </p:sp>
      <p:cxnSp>
        <p:nvCxnSpPr>
          <p:cNvPr id="56" name="Straight Arrow Connector 55">
            <a:extLst>
              <a:ext uri="{FF2B5EF4-FFF2-40B4-BE49-F238E27FC236}">
                <a16:creationId xmlns:a16="http://schemas.microsoft.com/office/drawing/2014/main" id="{4C5746B1-73A9-6944-B858-61DBB7EDED34}"/>
              </a:ext>
            </a:extLst>
          </p:cNvPr>
          <p:cNvCxnSpPr>
            <a:cxnSpLocks/>
            <a:stCxn id="55" idx="0"/>
            <a:endCxn id="31" idx="4"/>
          </p:cNvCxnSpPr>
          <p:nvPr/>
        </p:nvCxnSpPr>
        <p:spPr>
          <a:xfrm flipH="1" flipV="1">
            <a:off x="3305667" y="2305326"/>
            <a:ext cx="62585" cy="7315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496A3817-9923-CC49-9B7D-86B3BC963386}"/>
              </a:ext>
            </a:extLst>
          </p:cNvPr>
          <p:cNvCxnSpPr>
            <a:cxnSpLocks/>
          </p:cNvCxnSpPr>
          <p:nvPr/>
        </p:nvCxnSpPr>
        <p:spPr>
          <a:xfrm>
            <a:off x="2919250" y="2772313"/>
            <a:ext cx="386417" cy="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62" name="TextBox 61">
            <a:extLst>
              <a:ext uri="{FF2B5EF4-FFF2-40B4-BE49-F238E27FC236}">
                <a16:creationId xmlns:a16="http://schemas.microsoft.com/office/drawing/2014/main" id="{E127657E-9C13-2A4A-8554-DCE07C99214A}"/>
              </a:ext>
            </a:extLst>
          </p:cNvPr>
          <p:cNvSpPr txBox="1"/>
          <p:nvPr/>
        </p:nvSpPr>
        <p:spPr>
          <a:xfrm>
            <a:off x="2589939" y="2601696"/>
            <a:ext cx="428322" cy="369332"/>
          </a:xfrm>
          <a:prstGeom prst="rect">
            <a:avLst/>
          </a:prstGeom>
          <a:noFill/>
        </p:spPr>
        <p:txBody>
          <a:bodyPr wrap="none" rtlCol="0">
            <a:spAutoFit/>
          </a:bodyPr>
          <a:lstStyle/>
          <a:p>
            <a:r>
              <a:rPr lang="en-US"/>
              <a:t>w</a:t>
            </a:r>
            <a:r>
              <a:rPr lang="en-US" baseline="-25000"/>
              <a:t>0</a:t>
            </a:r>
            <a:endParaRPr lang="en-US"/>
          </a:p>
        </p:txBody>
      </p:sp>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021B9288-80EE-B34D-8E93-31FF5B12013C}"/>
                  </a:ext>
                </a:extLst>
              </p:cNvPr>
              <p:cNvSpPr txBox="1"/>
              <p:nvPr/>
            </p:nvSpPr>
            <p:spPr>
              <a:xfrm>
                <a:off x="2024419" y="3867523"/>
                <a:ext cx="1432187"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𝑤</m:t>
                          </m:r>
                        </m:e>
                        <m:sub>
                          <m:r>
                            <a:rPr lang="en-US" sz="1600" i="1">
                              <a:latin typeface="Cambria Math" panose="02040503050406030204" pitchFamily="18" charset="0"/>
                            </a:rPr>
                            <m:t>0</m:t>
                          </m:r>
                        </m:sub>
                      </m:sSub>
                      <m:r>
                        <a:rPr lang="en-US" sz="1600" i="1">
                          <a:latin typeface="Cambria Math" panose="02040503050406030204" pitchFamily="18" charset="0"/>
                        </a:rPr>
                        <m:t>=1   </m:t>
                      </m:r>
                      <m:sSub>
                        <m:sSubPr>
                          <m:ctrlPr>
                            <a:rPr lang="en-US" sz="1600" i="1">
                              <a:latin typeface="Cambria Math" panose="02040503050406030204" pitchFamily="18" charset="0"/>
                            </a:rPr>
                          </m:ctrlPr>
                        </m:sSubPr>
                        <m:e>
                          <m:r>
                            <a:rPr lang="en-US" sz="1600" i="1">
                              <a:latin typeface="Cambria Math" panose="02040503050406030204" pitchFamily="18" charset="0"/>
                            </a:rPr>
                            <m:t>𝑤</m:t>
                          </m:r>
                        </m:e>
                        <m:sub>
                          <m:r>
                            <a:rPr lang="en-US" sz="1600" i="1">
                              <a:latin typeface="Cambria Math" panose="02040503050406030204" pitchFamily="18" charset="0"/>
                            </a:rPr>
                            <m:t>1</m:t>
                          </m:r>
                        </m:sub>
                      </m:sSub>
                      <m:r>
                        <a:rPr lang="en-US" sz="1600" i="1">
                          <a:latin typeface="Cambria Math" panose="02040503050406030204" pitchFamily="18" charset="0"/>
                        </a:rPr>
                        <m:t>=0</m:t>
                      </m:r>
                    </m:oMath>
                  </m:oMathPara>
                </a14:m>
                <a:endParaRPr lang="en-US" sz="1600" dirty="0"/>
              </a:p>
            </p:txBody>
          </p:sp>
        </mc:Choice>
        <mc:Fallback>
          <p:sp>
            <p:nvSpPr>
              <p:cNvPr id="3" name="TextBox 2">
                <a:extLst>
                  <a:ext uri="{FF2B5EF4-FFF2-40B4-BE49-F238E27FC236}">
                    <a16:creationId xmlns:a16="http://schemas.microsoft.com/office/drawing/2014/main" id="{021B9288-80EE-B34D-8E93-31FF5B12013C}"/>
                  </a:ext>
                </a:extLst>
              </p:cNvPr>
              <p:cNvSpPr txBox="1">
                <a:spLocks noRot="1" noChangeAspect="1" noMove="1" noResize="1" noEditPoints="1" noAdjustHandles="1" noChangeArrowheads="1" noChangeShapeType="1" noTextEdit="1"/>
              </p:cNvSpPr>
              <p:nvPr/>
            </p:nvSpPr>
            <p:spPr>
              <a:xfrm>
                <a:off x="2024419" y="3867523"/>
                <a:ext cx="1432187" cy="246221"/>
              </a:xfrm>
              <a:prstGeom prst="rect">
                <a:avLst/>
              </a:prstGeom>
              <a:blipFill>
                <a:blip r:embed="rId2"/>
                <a:stretch>
                  <a:fillRect l="-877" t="-10000" r="-2632" b="-40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D223A5B2-78A1-BE4A-8582-1F048E41AECA}"/>
                  </a:ext>
                </a:extLst>
              </p:cNvPr>
              <p:cNvSpPr txBox="1"/>
              <p:nvPr/>
            </p:nvSpPr>
            <p:spPr>
              <a:xfrm>
                <a:off x="4219126" y="2000346"/>
                <a:ext cx="18671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𝑦</m:t>
                          </m:r>
                        </m:e>
                      </m:acc>
                    </m:oMath>
                  </m:oMathPara>
                </a14:m>
                <a:endParaRPr lang="en-US" dirty="0"/>
              </a:p>
            </p:txBody>
          </p:sp>
        </mc:Choice>
        <mc:Fallback>
          <p:sp>
            <p:nvSpPr>
              <p:cNvPr id="15" name="TextBox 14">
                <a:extLst>
                  <a:ext uri="{FF2B5EF4-FFF2-40B4-BE49-F238E27FC236}">
                    <a16:creationId xmlns:a16="http://schemas.microsoft.com/office/drawing/2014/main" id="{D223A5B2-78A1-BE4A-8582-1F048E41AECA}"/>
                  </a:ext>
                </a:extLst>
              </p:cNvPr>
              <p:cNvSpPr txBox="1">
                <a:spLocks noRot="1" noChangeAspect="1" noMove="1" noResize="1" noEditPoints="1" noAdjustHandles="1" noChangeArrowheads="1" noChangeShapeType="1" noTextEdit="1"/>
              </p:cNvSpPr>
              <p:nvPr/>
            </p:nvSpPr>
            <p:spPr>
              <a:xfrm>
                <a:off x="4219126" y="2000346"/>
                <a:ext cx="186718" cy="276999"/>
              </a:xfrm>
              <a:prstGeom prst="rect">
                <a:avLst/>
              </a:prstGeom>
              <a:blipFill>
                <a:blip r:embed="rId3"/>
                <a:stretch>
                  <a:fillRect l="-31250" t="-13043" r="-25000" b="-2608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6" name="TextBox 15">
                <a:extLst>
                  <a:ext uri="{FF2B5EF4-FFF2-40B4-BE49-F238E27FC236}">
                    <a16:creationId xmlns:a16="http://schemas.microsoft.com/office/drawing/2014/main" id="{36C0F2B9-5FD0-0A4D-B10E-70C4CD7B265C}"/>
                  </a:ext>
                </a:extLst>
              </p:cNvPr>
              <p:cNvSpPr txBox="1"/>
              <p:nvPr/>
            </p:nvSpPr>
            <p:spPr>
              <a:xfrm>
                <a:off x="5103466" y="2690621"/>
                <a:ext cx="1909754"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rPr>
                        <m:t>𝐿</m:t>
                      </m:r>
                      <m:d>
                        <m:dPr>
                          <m:ctrlPr>
                            <a:rPr lang="en-US" sz="1600" i="1">
                              <a:latin typeface="Cambria Math" panose="02040503050406030204" pitchFamily="18" charset="0"/>
                            </a:rPr>
                          </m:ctrlPr>
                        </m:dPr>
                        <m:e>
                          <m:sSub>
                            <m:sSubPr>
                              <m:ctrlPr>
                                <a:rPr lang="en-US" sz="1600" i="1">
                                  <a:latin typeface="Cambria Math" panose="02040503050406030204" pitchFamily="18" charset="0"/>
                                </a:rPr>
                              </m:ctrlPr>
                            </m:sSubPr>
                            <m:e>
                              <m:r>
                                <a:rPr lang="en-US" sz="1600" i="1">
                                  <a:latin typeface="Cambria Math" panose="02040503050406030204" pitchFamily="18" charset="0"/>
                                </a:rPr>
                                <m:t>𝑤</m:t>
                              </m:r>
                            </m:e>
                            <m:sub>
                              <m:r>
                                <a:rPr lang="en-US" sz="1600" i="1">
                                  <a:latin typeface="Cambria Math" panose="02040503050406030204" pitchFamily="18" charset="0"/>
                                </a:rPr>
                                <m:t>0</m:t>
                              </m:r>
                            </m:sub>
                          </m:sSub>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𝑤</m:t>
                              </m:r>
                            </m:e>
                            <m:sub>
                              <m:r>
                                <a:rPr lang="en-US" sz="1600" i="1">
                                  <a:latin typeface="Cambria Math" panose="02040503050406030204" pitchFamily="18" charset="0"/>
                                </a:rPr>
                                <m:t>1</m:t>
                              </m:r>
                            </m:sub>
                          </m:sSub>
                        </m:e>
                      </m:d>
                      <m:r>
                        <a:rPr lang="en-US" sz="1600" i="1">
                          <a:latin typeface="Cambria Math" panose="02040503050406030204" pitchFamily="18" charset="0"/>
                        </a:rPr>
                        <m:t>=</m:t>
                      </m:r>
                      <m:sSup>
                        <m:sSupPr>
                          <m:ctrlPr>
                            <a:rPr lang="en-US" sz="1600" i="1">
                              <a:latin typeface="Cambria Math" panose="02040503050406030204" pitchFamily="18" charset="0"/>
                            </a:rPr>
                          </m:ctrlPr>
                        </m:sSupPr>
                        <m:e>
                          <m:d>
                            <m:dPr>
                              <m:ctrlPr>
                                <a:rPr lang="en-US" sz="1600" i="1">
                                  <a:latin typeface="Cambria Math" panose="02040503050406030204" pitchFamily="18" charset="0"/>
                                </a:rPr>
                              </m:ctrlPr>
                            </m:dPr>
                            <m:e>
                              <m:acc>
                                <m:accPr>
                                  <m:chr m:val="̂"/>
                                  <m:ctrlPr>
                                    <a:rPr lang="en-US" sz="1600" i="1">
                                      <a:latin typeface="Cambria Math" panose="02040503050406030204" pitchFamily="18" charset="0"/>
                                    </a:rPr>
                                  </m:ctrlPr>
                                </m:accPr>
                                <m:e>
                                  <m:r>
                                    <a:rPr lang="en-US" sz="1600" i="1">
                                      <a:latin typeface="Cambria Math" panose="02040503050406030204" pitchFamily="18" charset="0"/>
                                    </a:rPr>
                                    <m:t>𝑦</m:t>
                                  </m:r>
                                </m:e>
                              </m:acc>
                              <m:r>
                                <a:rPr lang="en-US" sz="1600" i="1">
                                  <a:latin typeface="Cambria Math" panose="02040503050406030204" pitchFamily="18" charset="0"/>
                                </a:rPr>
                                <m:t>−</m:t>
                              </m:r>
                              <m:r>
                                <a:rPr lang="en-US" sz="1600" i="1">
                                  <a:latin typeface="Cambria Math" panose="02040503050406030204" pitchFamily="18" charset="0"/>
                                </a:rPr>
                                <m:t>𝑦</m:t>
                              </m:r>
                            </m:e>
                          </m:d>
                        </m:e>
                        <m:sup>
                          <m:r>
                            <a:rPr lang="en-US" sz="1600" i="1">
                              <a:latin typeface="Cambria Math" panose="02040503050406030204" pitchFamily="18" charset="0"/>
                            </a:rPr>
                            <m:t>2</m:t>
                          </m:r>
                        </m:sup>
                      </m:sSup>
                    </m:oMath>
                  </m:oMathPara>
                </a14:m>
                <a:endParaRPr lang="en-US" sz="1600" dirty="0"/>
              </a:p>
            </p:txBody>
          </p:sp>
        </mc:Choice>
        <mc:Fallback>
          <p:sp>
            <p:nvSpPr>
              <p:cNvPr id="16" name="TextBox 15">
                <a:extLst>
                  <a:ext uri="{FF2B5EF4-FFF2-40B4-BE49-F238E27FC236}">
                    <a16:creationId xmlns:a16="http://schemas.microsoft.com/office/drawing/2014/main" id="{36C0F2B9-5FD0-0A4D-B10E-70C4CD7B265C}"/>
                  </a:ext>
                </a:extLst>
              </p:cNvPr>
              <p:cNvSpPr txBox="1">
                <a:spLocks noRot="1" noChangeAspect="1" noMove="1" noResize="1" noEditPoints="1" noAdjustHandles="1" noChangeArrowheads="1" noChangeShapeType="1" noTextEdit="1"/>
              </p:cNvSpPr>
              <p:nvPr/>
            </p:nvSpPr>
            <p:spPr>
              <a:xfrm>
                <a:off x="5103466" y="2690621"/>
                <a:ext cx="1909754" cy="246221"/>
              </a:xfrm>
              <a:prstGeom prst="rect">
                <a:avLst/>
              </a:prstGeom>
              <a:blipFill>
                <a:blip r:embed="rId4"/>
                <a:stretch>
                  <a:fillRect l="-1987" t="-14286" r="-662" b="-1904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 name="Rectangle 3">
                <a:extLst>
                  <a:ext uri="{FF2B5EF4-FFF2-40B4-BE49-F238E27FC236}">
                    <a16:creationId xmlns:a16="http://schemas.microsoft.com/office/drawing/2014/main" id="{0183DE03-96F9-EC42-A2B7-ABBD9C49413B}"/>
                  </a:ext>
                </a:extLst>
              </p:cNvPr>
              <p:cNvSpPr/>
              <p:nvPr/>
            </p:nvSpPr>
            <p:spPr>
              <a:xfrm>
                <a:off x="7424582" y="1922273"/>
                <a:ext cx="2601546" cy="338554"/>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
                        <m:sSubPr>
                          <m:ctrlPr>
                            <a:rPr lang="en-US" sz="1600" i="1">
                              <a:latin typeface="Cambria Math" panose="02040503050406030204" pitchFamily="18" charset="0"/>
                            </a:rPr>
                          </m:ctrlPr>
                        </m:sSubPr>
                        <m:e>
                          <m:r>
                            <m:rPr>
                              <m:sty m:val="p"/>
                            </m:rPr>
                            <a:rPr lang="en-US" sz="1600">
                              <a:latin typeface="Cambria Math" charset="0"/>
                            </a:rPr>
                            <m:t>Θ</m:t>
                          </m:r>
                        </m:e>
                        <m:sub>
                          <m:r>
                            <a:rPr lang="en-US" sz="1600" i="1">
                              <a:latin typeface="Cambria Math" charset="0"/>
                            </a:rPr>
                            <m:t>𝑡</m:t>
                          </m:r>
                          <m:r>
                            <a:rPr lang="en-US" sz="1600" i="1">
                              <a:latin typeface="Cambria Math" charset="0"/>
                            </a:rPr>
                            <m:t>+1</m:t>
                          </m:r>
                        </m:sub>
                      </m:sSub>
                      <m:r>
                        <a:rPr lang="en-US" sz="1600" i="1">
                          <a:latin typeface="Cambria Math" charset="0"/>
                        </a:rPr>
                        <m:t>=</m:t>
                      </m:r>
                      <m:sSub>
                        <m:sSubPr>
                          <m:ctrlPr>
                            <a:rPr lang="en-US" sz="1600" i="1">
                              <a:latin typeface="Cambria Math" panose="02040503050406030204" pitchFamily="18" charset="0"/>
                            </a:rPr>
                          </m:ctrlPr>
                        </m:sSubPr>
                        <m:e>
                          <m:r>
                            <m:rPr>
                              <m:sty m:val="p"/>
                            </m:rPr>
                            <a:rPr lang="en-US" sz="1600">
                              <a:latin typeface="Cambria Math" charset="0"/>
                            </a:rPr>
                            <m:t>Θ</m:t>
                          </m:r>
                        </m:e>
                        <m:sub>
                          <m:r>
                            <a:rPr lang="en-US" sz="1600" i="1">
                              <a:latin typeface="Cambria Math" charset="0"/>
                            </a:rPr>
                            <m:t>𝑡</m:t>
                          </m:r>
                        </m:sub>
                      </m:sSub>
                      <m:r>
                        <a:rPr lang="en-US" sz="1600" i="1">
                          <a:latin typeface="Cambria Math" charset="0"/>
                        </a:rPr>
                        <m:t>−</m:t>
                      </m:r>
                      <m:r>
                        <a:rPr lang="en-US" sz="1600" i="1">
                          <a:latin typeface="Cambria Math" charset="0"/>
                        </a:rPr>
                        <m:t>𝜂</m:t>
                      </m:r>
                      <m:r>
                        <a:rPr lang="en-US" sz="1600" i="1">
                          <a:latin typeface="Cambria Math" charset="0"/>
                        </a:rPr>
                        <m:t> </m:t>
                      </m:r>
                      <m:r>
                        <a:rPr lang="en-US" sz="1600">
                          <a:latin typeface="Cambria Math" charset="0"/>
                        </a:rPr>
                        <m:t>𝛻</m:t>
                      </m:r>
                      <m:r>
                        <a:rPr lang="en-US" sz="1600" i="1">
                          <a:latin typeface="Cambria Math" charset="0"/>
                        </a:rPr>
                        <m:t>𝑙</m:t>
                      </m:r>
                      <m:r>
                        <a:rPr lang="en-US" sz="1600" i="1">
                          <a:latin typeface="Cambria Math" charset="0"/>
                        </a:rPr>
                        <m:t>(</m:t>
                      </m:r>
                      <m:sSub>
                        <m:sSubPr>
                          <m:ctrlPr>
                            <a:rPr lang="en-US" sz="1600" i="1">
                              <a:latin typeface="Cambria Math" panose="02040503050406030204" pitchFamily="18" charset="0"/>
                            </a:rPr>
                          </m:ctrlPr>
                        </m:sSubPr>
                        <m:e>
                          <m:r>
                            <a:rPr lang="en-US" sz="1600" i="1">
                              <a:latin typeface="Cambria Math" charset="0"/>
                            </a:rPr>
                            <m:t>𝑓</m:t>
                          </m:r>
                        </m:e>
                        <m:sub>
                          <m:r>
                            <m:rPr>
                              <m:sty m:val="p"/>
                            </m:rPr>
                            <a:rPr lang="en-US" sz="1600">
                              <a:latin typeface="Cambria Math" charset="0"/>
                            </a:rPr>
                            <m:t>Θ</m:t>
                          </m:r>
                        </m:sub>
                      </m:sSub>
                      <m:d>
                        <m:dPr>
                          <m:ctrlPr>
                            <a:rPr lang="en-US" sz="1600" i="1">
                              <a:latin typeface="Cambria Math" panose="02040503050406030204" pitchFamily="18" charset="0"/>
                            </a:rPr>
                          </m:ctrlPr>
                        </m:dPr>
                        <m:e>
                          <m:r>
                            <a:rPr lang="en-US" sz="1600" i="1">
                              <a:latin typeface="Cambria Math" charset="0"/>
                            </a:rPr>
                            <m:t>𝑋</m:t>
                          </m:r>
                        </m:e>
                      </m:d>
                      <m:r>
                        <a:rPr lang="en-US" sz="1600" i="1">
                          <a:latin typeface="Cambria Math" charset="0"/>
                        </a:rPr>
                        <m:t>,</m:t>
                      </m:r>
                      <m:r>
                        <a:rPr lang="en-US" sz="1600" i="1">
                          <a:latin typeface="Cambria Math" charset="0"/>
                        </a:rPr>
                        <m:t>𝑦</m:t>
                      </m:r>
                      <m:r>
                        <a:rPr lang="en-US" sz="1600" i="1">
                          <a:latin typeface="Cambria Math" charset="0"/>
                        </a:rPr>
                        <m:t>)</m:t>
                      </m:r>
                    </m:oMath>
                  </m:oMathPara>
                </a14:m>
                <a:endParaRPr lang="en-US" sz="1600" dirty="0"/>
              </a:p>
            </p:txBody>
          </p:sp>
        </mc:Choice>
        <mc:Fallback>
          <p:sp>
            <p:nvSpPr>
              <p:cNvPr id="4" name="Rectangle 3">
                <a:extLst>
                  <a:ext uri="{FF2B5EF4-FFF2-40B4-BE49-F238E27FC236}">
                    <a16:creationId xmlns:a16="http://schemas.microsoft.com/office/drawing/2014/main" id="{0183DE03-96F9-EC42-A2B7-ABBD9C49413B}"/>
                  </a:ext>
                </a:extLst>
              </p:cNvPr>
              <p:cNvSpPr>
                <a:spLocks noRot="1" noChangeAspect="1" noMove="1" noResize="1" noEditPoints="1" noAdjustHandles="1" noChangeArrowheads="1" noChangeShapeType="1" noTextEdit="1"/>
              </p:cNvSpPr>
              <p:nvPr/>
            </p:nvSpPr>
            <p:spPr>
              <a:xfrm>
                <a:off x="7424582" y="1922273"/>
                <a:ext cx="2601546" cy="338554"/>
              </a:xfrm>
              <a:prstGeom prst="rect">
                <a:avLst/>
              </a:prstGeom>
              <a:blipFill>
                <a:blip r:embed="rId5"/>
                <a:stretch>
                  <a:fillRect b="-10714"/>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BECC2D1E-EA41-2046-8E14-EB0E923AB9E9}"/>
              </a:ext>
            </a:extLst>
          </p:cNvPr>
          <p:cNvSpPr txBox="1"/>
          <p:nvPr/>
        </p:nvSpPr>
        <p:spPr>
          <a:xfrm>
            <a:off x="7349765" y="1527142"/>
            <a:ext cx="1793120" cy="369332"/>
          </a:xfrm>
          <a:prstGeom prst="rect">
            <a:avLst/>
          </a:prstGeom>
          <a:noFill/>
        </p:spPr>
        <p:txBody>
          <a:bodyPr wrap="none" rtlCol="0">
            <a:spAutoFit/>
          </a:bodyPr>
          <a:lstStyle/>
          <a:p>
            <a:r>
              <a:rPr lang="en-US" dirty="0"/>
              <a:t>Gradient descent</a:t>
            </a:r>
          </a:p>
        </p:txBody>
      </p:sp>
      <p:sp>
        <p:nvSpPr>
          <p:cNvPr id="6" name="TextBox 5">
            <a:extLst>
              <a:ext uri="{FF2B5EF4-FFF2-40B4-BE49-F238E27FC236}">
                <a16:creationId xmlns:a16="http://schemas.microsoft.com/office/drawing/2014/main" id="{E6AD02DB-0BA3-E14F-B2E7-5B53CEB47ADE}"/>
              </a:ext>
            </a:extLst>
          </p:cNvPr>
          <p:cNvSpPr txBox="1"/>
          <p:nvPr/>
        </p:nvSpPr>
        <p:spPr>
          <a:xfrm>
            <a:off x="1948206" y="3481213"/>
            <a:ext cx="1159548" cy="369332"/>
          </a:xfrm>
          <a:prstGeom prst="rect">
            <a:avLst/>
          </a:prstGeom>
          <a:noFill/>
        </p:spPr>
        <p:txBody>
          <a:bodyPr wrap="none" rtlCol="0">
            <a:spAutoFit/>
          </a:bodyPr>
          <a:lstStyle/>
          <a:p>
            <a:r>
              <a:rPr lang="en-US" dirty="0"/>
              <a:t>Iteration 0</a:t>
            </a:r>
          </a:p>
        </p:txBody>
      </p:sp>
      <p:cxnSp>
        <p:nvCxnSpPr>
          <p:cNvPr id="8" name="Straight Arrow Connector 7">
            <a:extLst>
              <a:ext uri="{FF2B5EF4-FFF2-40B4-BE49-F238E27FC236}">
                <a16:creationId xmlns:a16="http://schemas.microsoft.com/office/drawing/2014/main" id="{AA25F7FA-97F8-544F-B260-03C2155A5D32}"/>
              </a:ext>
            </a:extLst>
          </p:cNvPr>
          <p:cNvCxnSpPr/>
          <p:nvPr/>
        </p:nvCxnSpPr>
        <p:spPr>
          <a:xfrm flipV="1">
            <a:off x="6096000" y="3683987"/>
            <a:ext cx="0" cy="2122925"/>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59B25F51-84BF-5840-9C95-2CE2920D61DA}"/>
              </a:ext>
            </a:extLst>
          </p:cNvPr>
          <p:cNvCxnSpPr>
            <a:cxnSpLocks/>
          </p:cNvCxnSpPr>
          <p:nvPr/>
        </p:nvCxnSpPr>
        <p:spPr>
          <a:xfrm>
            <a:off x="6096000" y="5806912"/>
            <a:ext cx="2903456" cy="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CDCD07FA-91B3-F644-B9C4-2C523681E9C4}"/>
              </a:ext>
            </a:extLst>
          </p:cNvPr>
          <p:cNvCxnSpPr/>
          <p:nvPr/>
        </p:nvCxnSpPr>
        <p:spPr>
          <a:xfrm>
            <a:off x="5831983" y="4793003"/>
            <a:ext cx="3065000" cy="0"/>
          </a:xfrm>
          <a:prstGeom prst="line">
            <a:avLst/>
          </a:prstGeom>
          <a:ln w="38100"/>
        </p:spPr>
        <p:style>
          <a:lnRef idx="1">
            <a:schemeClr val="accent2"/>
          </a:lnRef>
          <a:fillRef idx="0">
            <a:schemeClr val="accent2"/>
          </a:fillRef>
          <a:effectRef idx="0">
            <a:schemeClr val="accent2"/>
          </a:effectRef>
          <a:fontRef idx="minor">
            <a:schemeClr val="tx1"/>
          </a:fontRef>
        </p:style>
      </p:cxnSp>
      <p:sp>
        <p:nvSpPr>
          <p:cNvPr id="19" name="Oval 18">
            <a:extLst>
              <a:ext uri="{FF2B5EF4-FFF2-40B4-BE49-F238E27FC236}">
                <a16:creationId xmlns:a16="http://schemas.microsoft.com/office/drawing/2014/main" id="{AFD089B7-3094-4341-B534-17D989EF89A3}"/>
              </a:ext>
            </a:extLst>
          </p:cNvPr>
          <p:cNvSpPr/>
          <p:nvPr/>
        </p:nvSpPr>
        <p:spPr>
          <a:xfrm>
            <a:off x="8002074" y="3934497"/>
            <a:ext cx="103031" cy="10303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39EF7174-8332-0A48-95CA-53F5828D93F3}"/>
              </a:ext>
            </a:extLst>
          </p:cNvPr>
          <p:cNvSpPr/>
          <p:nvPr/>
        </p:nvSpPr>
        <p:spPr>
          <a:xfrm>
            <a:off x="6038043" y="5761909"/>
            <a:ext cx="103031" cy="10303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BCF327EB-7AF7-D74B-BAD5-5190760F691C}"/>
              </a:ext>
            </a:extLst>
          </p:cNvPr>
          <p:cNvSpPr txBox="1"/>
          <p:nvPr/>
        </p:nvSpPr>
        <p:spPr>
          <a:xfrm>
            <a:off x="8208135" y="3879981"/>
            <a:ext cx="1558440"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a:t>
            </a:r>
            <a:r>
              <a:rPr lang="en-US" i="1" dirty="0">
                <a:latin typeface="Times New Roman" panose="02020603050405020304" pitchFamily="18" charset="0"/>
                <a:cs typeface="Times New Roman" panose="02020603050405020304" pitchFamily="18" charset="0"/>
              </a:rPr>
              <a:t>x</a:t>
            </a:r>
            <a:r>
              <a:rPr lang="en-US" baseline="-25000" dirty="0">
                <a:latin typeface="Times New Roman" panose="02020603050405020304" pitchFamily="18" charset="0"/>
                <a:cs typeface="Times New Roman" panose="02020603050405020304" pitchFamily="18" charset="0"/>
              </a:rPr>
              <a:t>1</a:t>
            </a:r>
            <a:r>
              <a:rPr lang="en-US" dirty="0">
                <a:latin typeface="Times New Roman" panose="02020603050405020304" pitchFamily="18" charset="0"/>
                <a:cs typeface="Times New Roman" panose="02020603050405020304" pitchFamily="18" charset="0"/>
              </a:rPr>
              <a:t>, </a:t>
            </a:r>
            <a:r>
              <a:rPr lang="en-US" i="1" dirty="0">
                <a:latin typeface="Times New Roman" panose="02020603050405020304" pitchFamily="18" charset="0"/>
                <a:cs typeface="Times New Roman" panose="02020603050405020304" pitchFamily="18" charset="0"/>
              </a:rPr>
              <a:t>y</a:t>
            </a:r>
            <a:r>
              <a:rPr lang="en-US" baseline="-25000" dirty="0">
                <a:latin typeface="Times New Roman" panose="02020603050405020304" pitchFamily="18" charset="0"/>
                <a:cs typeface="Times New Roman" panose="02020603050405020304" pitchFamily="18" charset="0"/>
              </a:rPr>
              <a:t>1</a:t>
            </a:r>
            <a:r>
              <a:rPr lang="en-US" dirty="0">
                <a:latin typeface="Times New Roman" panose="02020603050405020304" pitchFamily="18" charset="0"/>
                <a:cs typeface="Times New Roman" panose="02020603050405020304" pitchFamily="18" charset="0"/>
              </a:rPr>
              <a:t>) = (2, 2)</a:t>
            </a:r>
          </a:p>
        </p:txBody>
      </p:sp>
      <p:sp>
        <p:nvSpPr>
          <p:cNvPr id="33" name="TextBox 32">
            <a:extLst>
              <a:ext uri="{FF2B5EF4-FFF2-40B4-BE49-F238E27FC236}">
                <a16:creationId xmlns:a16="http://schemas.microsoft.com/office/drawing/2014/main" id="{CEACA6FD-3AAC-BC4D-B6AA-C7CA6C089D69}"/>
              </a:ext>
            </a:extLst>
          </p:cNvPr>
          <p:cNvSpPr txBox="1"/>
          <p:nvPr/>
        </p:nvSpPr>
        <p:spPr>
          <a:xfrm>
            <a:off x="6095999" y="5476633"/>
            <a:ext cx="1558440"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a:t>
            </a:r>
            <a:r>
              <a:rPr lang="en-US" i="1" dirty="0">
                <a:latin typeface="Times New Roman" panose="02020603050405020304" pitchFamily="18" charset="0"/>
                <a:cs typeface="Times New Roman" panose="02020603050405020304" pitchFamily="18" charset="0"/>
              </a:rPr>
              <a:t>x</a:t>
            </a:r>
            <a:r>
              <a:rPr lang="en-US" baseline="-25000" dirty="0">
                <a:latin typeface="Times New Roman" panose="02020603050405020304" pitchFamily="18" charset="0"/>
                <a:cs typeface="Times New Roman" panose="02020603050405020304" pitchFamily="18" charset="0"/>
              </a:rPr>
              <a:t>2</a:t>
            </a:r>
            <a:r>
              <a:rPr lang="en-US" dirty="0">
                <a:latin typeface="Times New Roman" panose="02020603050405020304" pitchFamily="18" charset="0"/>
                <a:cs typeface="Times New Roman" panose="02020603050405020304" pitchFamily="18" charset="0"/>
              </a:rPr>
              <a:t>, </a:t>
            </a:r>
            <a:r>
              <a:rPr lang="en-US" i="1" dirty="0">
                <a:latin typeface="Times New Roman" panose="02020603050405020304" pitchFamily="18" charset="0"/>
                <a:cs typeface="Times New Roman" panose="02020603050405020304" pitchFamily="18" charset="0"/>
              </a:rPr>
              <a:t>y</a:t>
            </a:r>
            <a:r>
              <a:rPr lang="en-US" baseline="-25000" dirty="0">
                <a:latin typeface="Times New Roman" panose="02020603050405020304" pitchFamily="18" charset="0"/>
                <a:cs typeface="Times New Roman" panose="02020603050405020304" pitchFamily="18" charset="0"/>
              </a:rPr>
              <a:t>2</a:t>
            </a:r>
            <a:r>
              <a:rPr lang="en-US" dirty="0">
                <a:latin typeface="Times New Roman" panose="02020603050405020304" pitchFamily="18" charset="0"/>
                <a:cs typeface="Times New Roman" panose="02020603050405020304" pitchFamily="18" charset="0"/>
              </a:rPr>
              <a:t>) = (0, 0)</a:t>
            </a:r>
          </a:p>
        </p:txBody>
      </p:sp>
      <mc:AlternateContent xmlns:mc="http://schemas.openxmlformats.org/markup-compatibility/2006">
        <mc:Choice xmlns:a14="http://schemas.microsoft.com/office/drawing/2010/main" Requires="a14">
          <p:sp>
            <p:nvSpPr>
              <p:cNvPr id="34" name="Rectangle 33">
                <a:extLst>
                  <a:ext uri="{FF2B5EF4-FFF2-40B4-BE49-F238E27FC236}">
                    <a16:creationId xmlns:a16="http://schemas.microsoft.com/office/drawing/2014/main" id="{E5D5B48A-C3F7-B844-84FC-A4C20C5BAA36}"/>
                  </a:ext>
                </a:extLst>
              </p:cNvPr>
              <p:cNvSpPr/>
              <p:nvPr/>
            </p:nvSpPr>
            <p:spPr>
              <a:xfrm>
                <a:off x="2128572" y="4364835"/>
                <a:ext cx="2601546" cy="338554"/>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
                        <m:sSubPr>
                          <m:ctrlPr>
                            <a:rPr lang="en-US" sz="1600" i="1">
                              <a:latin typeface="Cambria Math" panose="02040503050406030204" pitchFamily="18" charset="0"/>
                            </a:rPr>
                          </m:ctrlPr>
                        </m:sSubPr>
                        <m:e>
                          <m:r>
                            <m:rPr>
                              <m:sty m:val="p"/>
                            </m:rPr>
                            <a:rPr lang="en-US" sz="1600">
                              <a:latin typeface="Cambria Math" charset="0"/>
                            </a:rPr>
                            <m:t>Θ</m:t>
                          </m:r>
                        </m:e>
                        <m:sub>
                          <m:r>
                            <a:rPr lang="en-US" sz="1600" i="1">
                              <a:latin typeface="Cambria Math" charset="0"/>
                            </a:rPr>
                            <m:t>𝑡</m:t>
                          </m:r>
                          <m:r>
                            <a:rPr lang="en-US" sz="1600" i="1">
                              <a:latin typeface="Cambria Math" charset="0"/>
                            </a:rPr>
                            <m:t>+1</m:t>
                          </m:r>
                        </m:sub>
                      </m:sSub>
                      <m:r>
                        <a:rPr lang="en-US" sz="1600" i="1">
                          <a:latin typeface="Cambria Math" charset="0"/>
                        </a:rPr>
                        <m:t>=</m:t>
                      </m:r>
                      <m:sSub>
                        <m:sSubPr>
                          <m:ctrlPr>
                            <a:rPr lang="en-US" sz="1600" i="1">
                              <a:latin typeface="Cambria Math" panose="02040503050406030204" pitchFamily="18" charset="0"/>
                            </a:rPr>
                          </m:ctrlPr>
                        </m:sSubPr>
                        <m:e>
                          <m:r>
                            <m:rPr>
                              <m:sty m:val="p"/>
                            </m:rPr>
                            <a:rPr lang="en-US" sz="1600">
                              <a:latin typeface="Cambria Math" charset="0"/>
                            </a:rPr>
                            <m:t>Θ</m:t>
                          </m:r>
                        </m:e>
                        <m:sub>
                          <m:r>
                            <a:rPr lang="en-US" sz="1600" i="1">
                              <a:latin typeface="Cambria Math" charset="0"/>
                            </a:rPr>
                            <m:t>𝑡</m:t>
                          </m:r>
                        </m:sub>
                      </m:sSub>
                      <m:r>
                        <a:rPr lang="en-US" sz="1600" i="1">
                          <a:latin typeface="Cambria Math" charset="0"/>
                        </a:rPr>
                        <m:t>−</m:t>
                      </m:r>
                      <m:r>
                        <a:rPr lang="en-US" sz="1600" i="1">
                          <a:latin typeface="Cambria Math" charset="0"/>
                        </a:rPr>
                        <m:t>𝜂</m:t>
                      </m:r>
                      <m:r>
                        <a:rPr lang="en-US" sz="1600" i="1">
                          <a:latin typeface="Cambria Math" charset="0"/>
                        </a:rPr>
                        <m:t> </m:t>
                      </m:r>
                      <m:r>
                        <a:rPr lang="en-US" sz="1600">
                          <a:latin typeface="Cambria Math" charset="0"/>
                        </a:rPr>
                        <m:t>𝛻</m:t>
                      </m:r>
                      <m:r>
                        <a:rPr lang="en-US" sz="1600" i="1">
                          <a:latin typeface="Cambria Math" charset="0"/>
                        </a:rPr>
                        <m:t>𝑙</m:t>
                      </m:r>
                      <m:r>
                        <a:rPr lang="en-US" sz="1600" i="1">
                          <a:latin typeface="Cambria Math" charset="0"/>
                        </a:rPr>
                        <m:t>(</m:t>
                      </m:r>
                      <m:sSub>
                        <m:sSubPr>
                          <m:ctrlPr>
                            <a:rPr lang="en-US" sz="1600" i="1">
                              <a:latin typeface="Cambria Math" panose="02040503050406030204" pitchFamily="18" charset="0"/>
                            </a:rPr>
                          </m:ctrlPr>
                        </m:sSubPr>
                        <m:e>
                          <m:r>
                            <a:rPr lang="en-US" sz="1600" i="1">
                              <a:latin typeface="Cambria Math" charset="0"/>
                            </a:rPr>
                            <m:t>𝑓</m:t>
                          </m:r>
                        </m:e>
                        <m:sub>
                          <m:r>
                            <m:rPr>
                              <m:sty m:val="p"/>
                            </m:rPr>
                            <a:rPr lang="en-US" sz="1600">
                              <a:latin typeface="Cambria Math" charset="0"/>
                            </a:rPr>
                            <m:t>Θ</m:t>
                          </m:r>
                        </m:sub>
                      </m:sSub>
                      <m:d>
                        <m:dPr>
                          <m:ctrlPr>
                            <a:rPr lang="en-US" sz="1600" i="1">
                              <a:latin typeface="Cambria Math" panose="02040503050406030204" pitchFamily="18" charset="0"/>
                            </a:rPr>
                          </m:ctrlPr>
                        </m:dPr>
                        <m:e>
                          <m:r>
                            <a:rPr lang="en-US" sz="1600" i="1">
                              <a:latin typeface="Cambria Math" charset="0"/>
                            </a:rPr>
                            <m:t>𝑋</m:t>
                          </m:r>
                        </m:e>
                      </m:d>
                      <m:r>
                        <a:rPr lang="en-US" sz="1600" i="1">
                          <a:latin typeface="Cambria Math" charset="0"/>
                        </a:rPr>
                        <m:t>,</m:t>
                      </m:r>
                      <m:r>
                        <a:rPr lang="en-US" sz="1600" i="1">
                          <a:latin typeface="Cambria Math" charset="0"/>
                        </a:rPr>
                        <m:t>𝑦</m:t>
                      </m:r>
                      <m:r>
                        <a:rPr lang="en-US" sz="1600" i="1">
                          <a:latin typeface="Cambria Math" charset="0"/>
                        </a:rPr>
                        <m:t>)</m:t>
                      </m:r>
                    </m:oMath>
                  </m:oMathPara>
                </a14:m>
                <a:endParaRPr lang="en-US" sz="1600" dirty="0"/>
              </a:p>
            </p:txBody>
          </p:sp>
        </mc:Choice>
        <mc:Fallback>
          <p:sp>
            <p:nvSpPr>
              <p:cNvPr id="34" name="Rectangle 33">
                <a:extLst>
                  <a:ext uri="{FF2B5EF4-FFF2-40B4-BE49-F238E27FC236}">
                    <a16:creationId xmlns:a16="http://schemas.microsoft.com/office/drawing/2014/main" id="{E5D5B48A-C3F7-B844-84FC-A4C20C5BAA36}"/>
                  </a:ext>
                </a:extLst>
              </p:cNvPr>
              <p:cNvSpPr>
                <a:spLocks noRot="1" noChangeAspect="1" noMove="1" noResize="1" noEditPoints="1" noAdjustHandles="1" noChangeArrowheads="1" noChangeShapeType="1" noTextEdit="1"/>
              </p:cNvSpPr>
              <p:nvPr/>
            </p:nvSpPr>
            <p:spPr>
              <a:xfrm>
                <a:off x="2128572" y="4364835"/>
                <a:ext cx="2601546" cy="338554"/>
              </a:xfrm>
              <a:prstGeom prst="rect">
                <a:avLst/>
              </a:prstGeom>
              <a:blipFill>
                <a:blip r:embed="rId6"/>
                <a:stretch>
                  <a:fillRect b="-1071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6" name="TextBox 35">
                <a:extLst>
                  <a:ext uri="{FF2B5EF4-FFF2-40B4-BE49-F238E27FC236}">
                    <a16:creationId xmlns:a16="http://schemas.microsoft.com/office/drawing/2014/main" id="{2E0A658D-1919-BF48-A5B1-459ADA7A8EF3}"/>
                  </a:ext>
                </a:extLst>
              </p:cNvPr>
              <p:cNvSpPr txBox="1"/>
              <p:nvPr/>
            </p:nvSpPr>
            <p:spPr>
              <a:xfrm>
                <a:off x="5103466" y="1930768"/>
                <a:ext cx="1281248"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1600" i="1">
                              <a:latin typeface="Cambria Math" panose="02040503050406030204" pitchFamily="18" charset="0"/>
                            </a:rPr>
                          </m:ctrlPr>
                        </m:accPr>
                        <m:e>
                          <m:r>
                            <a:rPr lang="en-US" sz="1600" i="1">
                              <a:latin typeface="Cambria Math" panose="02040503050406030204" pitchFamily="18" charset="0"/>
                            </a:rPr>
                            <m:t>𝑦</m:t>
                          </m:r>
                        </m:e>
                      </m:acc>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𝑤</m:t>
                          </m:r>
                        </m:e>
                        <m:sub>
                          <m:r>
                            <a:rPr lang="en-US" sz="1600" i="1">
                              <a:latin typeface="Cambria Math" panose="02040503050406030204" pitchFamily="18" charset="0"/>
                            </a:rPr>
                            <m:t>0</m:t>
                          </m:r>
                        </m:sub>
                      </m:sSub>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𝑤</m:t>
                          </m:r>
                        </m:e>
                        <m:sub>
                          <m:r>
                            <a:rPr lang="en-US" sz="1600" i="1">
                              <a:latin typeface="Cambria Math" panose="02040503050406030204" pitchFamily="18" charset="0"/>
                            </a:rPr>
                            <m:t>1</m:t>
                          </m:r>
                        </m:sub>
                      </m:sSub>
                      <m:r>
                        <a:rPr lang="en-US" sz="1600" i="1">
                          <a:latin typeface="Cambria Math" panose="02040503050406030204" pitchFamily="18" charset="0"/>
                        </a:rPr>
                        <m:t>𝑥</m:t>
                      </m:r>
                    </m:oMath>
                  </m:oMathPara>
                </a14:m>
                <a:endParaRPr lang="en-US" sz="1600" dirty="0"/>
              </a:p>
            </p:txBody>
          </p:sp>
        </mc:Choice>
        <mc:Fallback>
          <p:sp>
            <p:nvSpPr>
              <p:cNvPr id="36" name="TextBox 35">
                <a:extLst>
                  <a:ext uri="{FF2B5EF4-FFF2-40B4-BE49-F238E27FC236}">
                    <a16:creationId xmlns:a16="http://schemas.microsoft.com/office/drawing/2014/main" id="{2E0A658D-1919-BF48-A5B1-459ADA7A8EF3}"/>
                  </a:ext>
                </a:extLst>
              </p:cNvPr>
              <p:cNvSpPr txBox="1">
                <a:spLocks noRot="1" noChangeAspect="1" noMove="1" noResize="1" noEditPoints="1" noAdjustHandles="1" noChangeArrowheads="1" noChangeShapeType="1" noTextEdit="1"/>
              </p:cNvSpPr>
              <p:nvPr/>
            </p:nvSpPr>
            <p:spPr>
              <a:xfrm>
                <a:off x="5103466" y="1930768"/>
                <a:ext cx="1281248" cy="246221"/>
              </a:xfrm>
              <a:prstGeom prst="rect">
                <a:avLst/>
              </a:prstGeom>
              <a:blipFill>
                <a:blip r:embed="rId7"/>
                <a:stretch>
                  <a:fillRect l="-2941" t="-20000" r="-980" b="-20000"/>
                </a:stretch>
              </a:blipFill>
            </p:spPr>
            <p:txBody>
              <a:bodyPr/>
              <a:lstStyle/>
              <a:p>
                <a:r>
                  <a:rPr lang="en-US">
                    <a:noFill/>
                  </a:rPr>
                  <a:t> </a:t>
                </a:r>
              </a:p>
            </p:txBody>
          </p:sp>
        </mc:Fallback>
      </mc:AlternateContent>
      <p:sp>
        <p:nvSpPr>
          <p:cNvPr id="38" name="TextBox 37">
            <a:extLst>
              <a:ext uri="{FF2B5EF4-FFF2-40B4-BE49-F238E27FC236}">
                <a16:creationId xmlns:a16="http://schemas.microsoft.com/office/drawing/2014/main" id="{78580D59-CC64-2C43-8214-B57F48683902}"/>
              </a:ext>
            </a:extLst>
          </p:cNvPr>
          <p:cNvSpPr txBox="1"/>
          <p:nvPr/>
        </p:nvSpPr>
        <p:spPr>
          <a:xfrm>
            <a:off x="1948206" y="4814176"/>
            <a:ext cx="2371418" cy="369332"/>
          </a:xfrm>
          <a:prstGeom prst="rect">
            <a:avLst/>
          </a:prstGeom>
          <a:noFill/>
        </p:spPr>
        <p:txBody>
          <a:bodyPr wrap="none" rtlCol="0">
            <a:spAutoFit/>
          </a:bodyPr>
          <a:lstStyle/>
          <a:p>
            <a:r>
              <a:rPr lang="en-US" dirty="0"/>
              <a:t>Iteration 1 with (x1, y1)</a:t>
            </a:r>
          </a:p>
        </p:txBody>
      </p:sp>
      <p:sp>
        <p:nvSpPr>
          <p:cNvPr id="39" name="TextBox 38">
            <a:extLst>
              <a:ext uri="{FF2B5EF4-FFF2-40B4-BE49-F238E27FC236}">
                <a16:creationId xmlns:a16="http://schemas.microsoft.com/office/drawing/2014/main" id="{E65CBD7F-B785-634A-9D24-756E15EB1EF4}"/>
              </a:ext>
            </a:extLst>
          </p:cNvPr>
          <p:cNvSpPr txBox="1"/>
          <p:nvPr/>
        </p:nvSpPr>
        <p:spPr>
          <a:xfrm>
            <a:off x="1948206" y="5657742"/>
            <a:ext cx="2371418" cy="369332"/>
          </a:xfrm>
          <a:prstGeom prst="rect">
            <a:avLst/>
          </a:prstGeom>
          <a:noFill/>
        </p:spPr>
        <p:txBody>
          <a:bodyPr wrap="none" rtlCol="0">
            <a:spAutoFit/>
          </a:bodyPr>
          <a:lstStyle/>
          <a:p>
            <a:r>
              <a:rPr lang="en-US" dirty="0"/>
              <a:t>Iteration 2 with (x2, y2)</a:t>
            </a:r>
          </a:p>
        </p:txBody>
      </p:sp>
    </p:spTree>
    <p:extLst>
      <p:ext uri="{BB962C8B-B14F-4D97-AF65-F5344CB8AC3E}">
        <p14:creationId xmlns:p14="http://schemas.microsoft.com/office/powerpoint/2010/main" val="7077032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CE8AC8-D7F3-7E48-A50D-8B6161F10EB0}"/>
              </a:ext>
            </a:extLst>
          </p:cNvPr>
          <p:cNvSpPr>
            <a:spLocks noGrp="1"/>
          </p:cNvSpPr>
          <p:nvPr>
            <p:ph type="title" idx="4294967295"/>
          </p:nvPr>
        </p:nvSpPr>
        <p:spPr>
          <a:xfrm>
            <a:off x="1524000" y="-1588"/>
            <a:ext cx="9144000" cy="1143001"/>
          </a:xfrm>
        </p:spPr>
        <p:txBody>
          <a:bodyPr/>
          <a:lstStyle/>
          <a:p>
            <a:r>
              <a:rPr lang="en-US" dirty="0">
                <a:solidFill>
                  <a:schemeClr val="bg1"/>
                </a:solidFill>
              </a:rPr>
              <a:t>Worked out example: activation</a:t>
            </a:r>
          </a:p>
        </p:txBody>
      </p:sp>
      <p:sp>
        <p:nvSpPr>
          <p:cNvPr id="31" name="Oval 30">
            <a:extLst>
              <a:ext uri="{FF2B5EF4-FFF2-40B4-BE49-F238E27FC236}">
                <a16:creationId xmlns:a16="http://schemas.microsoft.com/office/drawing/2014/main" id="{B9F4A4D7-66EC-5B44-801C-05078AC05019}"/>
              </a:ext>
            </a:extLst>
          </p:cNvPr>
          <p:cNvSpPr>
            <a:spLocks noChangeAspect="1"/>
          </p:cNvSpPr>
          <p:nvPr/>
        </p:nvSpPr>
        <p:spPr>
          <a:xfrm>
            <a:off x="3122786" y="1939565"/>
            <a:ext cx="365760" cy="3657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cxnSp>
        <p:nvCxnSpPr>
          <p:cNvPr id="45" name="Straight Arrow Connector 44">
            <a:extLst>
              <a:ext uri="{FF2B5EF4-FFF2-40B4-BE49-F238E27FC236}">
                <a16:creationId xmlns:a16="http://schemas.microsoft.com/office/drawing/2014/main" id="{610302F4-6312-8945-A1D3-AB5F134DA7F6}"/>
              </a:ext>
            </a:extLst>
          </p:cNvPr>
          <p:cNvCxnSpPr>
            <a:cxnSpLocks/>
            <a:stCxn id="31" idx="6"/>
          </p:cNvCxnSpPr>
          <p:nvPr/>
        </p:nvCxnSpPr>
        <p:spPr>
          <a:xfrm>
            <a:off x="3488546" y="2122445"/>
            <a:ext cx="24695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558A7F14-9DE7-CA4F-9C7F-E764E5AF62EF}"/>
              </a:ext>
            </a:extLst>
          </p:cNvPr>
          <p:cNvCxnSpPr>
            <a:cxnSpLocks/>
          </p:cNvCxnSpPr>
          <p:nvPr/>
        </p:nvCxnSpPr>
        <p:spPr>
          <a:xfrm flipV="1">
            <a:off x="2400891" y="2122329"/>
            <a:ext cx="728708" cy="1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F9F43AAE-A270-0C40-B0C2-3DE173BE4437}"/>
              </a:ext>
            </a:extLst>
          </p:cNvPr>
          <p:cNvSpPr txBox="1"/>
          <p:nvPr/>
        </p:nvSpPr>
        <p:spPr>
          <a:xfrm>
            <a:off x="2128572" y="1968440"/>
            <a:ext cx="284052" cy="369332"/>
          </a:xfrm>
          <a:prstGeom prst="rect">
            <a:avLst/>
          </a:prstGeom>
          <a:noFill/>
        </p:spPr>
        <p:txBody>
          <a:bodyPr wrap="none" rtlCol="0">
            <a:spAutoFit/>
          </a:bodyPr>
          <a:lstStyle/>
          <a:p>
            <a:r>
              <a:rPr lang="en-US" dirty="0"/>
              <a:t>x</a:t>
            </a:r>
          </a:p>
        </p:txBody>
      </p:sp>
      <p:sp>
        <p:nvSpPr>
          <p:cNvPr id="52" name="TextBox 51">
            <a:extLst>
              <a:ext uri="{FF2B5EF4-FFF2-40B4-BE49-F238E27FC236}">
                <a16:creationId xmlns:a16="http://schemas.microsoft.com/office/drawing/2014/main" id="{E9F7F365-8D8B-8549-B549-37E40C174845}"/>
              </a:ext>
            </a:extLst>
          </p:cNvPr>
          <p:cNvSpPr txBox="1"/>
          <p:nvPr/>
        </p:nvSpPr>
        <p:spPr>
          <a:xfrm>
            <a:off x="2551438" y="1446664"/>
            <a:ext cx="428322" cy="369332"/>
          </a:xfrm>
          <a:prstGeom prst="rect">
            <a:avLst/>
          </a:prstGeom>
          <a:noFill/>
        </p:spPr>
        <p:txBody>
          <a:bodyPr wrap="none" rtlCol="0">
            <a:spAutoFit/>
          </a:bodyPr>
          <a:lstStyle/>
          <a:p>
            <a:r>
              <a:rPr lang="en-US"/>
              <a:t>w</a:t>
            </a:r>
            <a:r>
              <a:rPr lang="en-US" baseline="-25000"/>
              <a:t>1</a:t>
            </a:r>
            <a:endParaRPr lang="en-US"/>
          </a:p>
        </p:txBody>
      </p:sp>
      <p:cxnSp>
        <p:nvCxnSpPr>
          <p:cNvPr id="54" name="Straight Arrow Connector 53">
            <a:extLst>
              <a:ext uri="{FF2B5EF4-FFF2-40B4-BE49-F238E27FC236}">
                <a16:creationId xmlns:a16="http://schemas.microsoft.com/office/drawing/2014/main" id="{D72E2503-12B1-9147-80C0-DCCE45D2E854}"/>
              </a:ext>
            </a:extLst>
          </p:cNvPr>
          <p:cNvCxnSpPr>
            <a:cxnSpLocks/>
            <a:stCxn id="52" idx="2"/>
          </p:cNvCxnSpPr>
          <p:nvPr/>
        </p:nvCxnSpPr>
        <p:spPr>
          <a:xfrm flipH="1">
            <a:off x="2708695" y="1815996"/>
            <a:ext cx="56905" cy="306332"/>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55" name="TextBox 54">
            <a:extLst>
              <a:ext uri="{FF2B5EF4-FFF2-40B4-BE49-F238E27FC236}">
                <a16:creationId xmlns:a16="http://schemas.microsoft.com/office/drawing/2014/main" id="{9F874A6C-FA52-6547-BBF3-EAA4E32C0E52}"/>
              </a:ext>
            </a:extLst>
          </p:cNvPr>
          <p:cNvSpPr txBox="1"/>
          <p:nvPr/>
        </p:nvSpPr>
        <p:spPr>
          <a:xfrm>
            <a:off x="2919250" y="3036844"/>
            <a:ext cx="898003" cy="369332"/>
          </a:xfrm>
          <a:prstGeom prst="rect">
            <a:avLst/>
          </a:prstGeom>
          <a:noFill/>
        </p:spPr>
        <p:txBody>
          <a:bodyPr wrap="none" rtlCol="0">
            <a:spAutoFit/>
          </a:bodyPr>
          <a:lstStyle/>
          <a:p>
            <a:r>
              <a:rPr lang="en-US" dirty="0"/>
              <a:t>bias = 1</a:t>
            </a:r>
          </a:p>
        </p:txBody>
      </p:sp>
      <p:cxnSp>
        <p:nvCxnSpPr>
          <p:cNvPr id="56" name="Straight Arrow Connector 55">
            <a:extLst>
              <a:ext uri="{FF2B5EF4-FFF2-40B4-BE49-F238E27FC236}">
                <a16:creationId xmlns:a16="http://schemas.microsoft.com/office/drawing/2014/main" id="{4C5746B1-73A9-6944-B858-61DBB7EDED34}"/>
              </a:ext>
            </a:extLst>
          </p:cNvPr>
          <p:cNvCxnSpPr>
            <a:cxnSpLocks/>
            <a:stCxn id="55" idx="0"/>
            <a:endCxn id="31" idx="4"/>
          </p:cNvCxnSpPr>
          <p:nvPr/>
        </p:nvCxnSpPr>
        <p:spPr>
          <a:xfrm flipH="1" flipV="1">
            <a:off x="3305667" y="2305326"/>
            <a:ext cx="62585" cy="7315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496A3817-9923-CC49-9B7D-86B3BC963386}"/>
              </a:ext>
            </a:extLst>
          </p:cNvPr>
          <p:cNvCxnSpPr>
            <a:cxnSpLocks/>
          </p:cNvCxnSpPr>
          <p:nvPr/>
        </p:nvCxnSpPr>
        <p:spPr>
          <a:xfrm>
            <a:off x="2919250" y="2772313"/>
            <a:ext cx="386417" cy="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62" name="TextBox 61">
            <a:extLst>
              <a:ext uri="{FF2B5EF4-FFF2-40B4-BE49-F238E27FC236}">
                <a16:creationId xmlns:a16="http://schemas.microsoft.com/office/drawing/2014/main" id="{E127657E-9C13-2A4A-8554-DCE07C99214A}"/>
              </a:ext>
            </a:extLst>
          </p:cNvPr>
          <p:cNvSpPr txBox="1"/>
          <p:nvPr/>
        </p:nvSpPr>
        <p:spPr>
          <a:xfrm>
            <a:off x="2589939" y="2601696"/>
            <a:ext cx="428322" cy="369332"/>
          </a:xfrm>
          <a:prstGeom prst="rect">
            <a:avLst/>
          </a:prstGeom>
          <a:noFill/>
        </p:spPr>
        <p:txBody>
          <a:bodyPr wrap="none" rtlCol="0">
            <a:spAutoFit/>
          </a:bodyPr>
          <a:lstStyle/>
          <a:p>
            <a:r>
              <a:rPr lang="en-US"/>
              <a:t>w</a:t>
            </a:r>
            <a:r>
              <a:rPr lang="en-US" baseline="-25000"/>
              <a:t>0</a:t>
            </a:r>
            <a:endParaRPr lang="en-US"/>
          </a:p>
        </p:txBody>
      </p:sp>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D223A5B2-78A1-BE4A-8582-1F048E41AECA}"/>
                  </a:ext>
                </a:extLst>
              </p:cNvPr>
              <p:cNvSpPr txBox="1"/>
              <p:nvPr/>
            </p:nvSpPr>
            <p:spPr>
              <a:xfrm>
                <a:off x="4444355" y="2000346"/>
                <a:ext cx="18671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𝑦</m:t>
                          </m:r>
                        </m:e>
                      </m:acc>
                    </m:oMath>
                  </m:oMathPara>
                </a14:m>
                <a:endParaRPr lang="en-US" dirty="0"/>
              </a:p>
            </p:txBody>
          </p:sp>
        </mc:Choice>
        <mc:Fallback>
          <p:sp>
            <p:nvSpPr>
              <p:cNvPr id="15" name="TextBox 14">
                <a:extLst>
                  <a:ext uri="{FF2B5EF4-FFF2-40B4-BE49-F238E27FC236}">
                    <a16:creationId xmlns:a16="http://schemas.microsoft.com/office/drawing/2014/main" id="{D223A5B2-78A1-BE4A-8582-1F048E41AECA}"/>
                  </a:ext>
                </a:extLst>
              </p:cNvPr>
              <p:cNvSpPr txBox="1">
                <a:spLocks noRot="1" noChangeAspect="1" noMove="1" noResize="1" noEditPoints="1" noAdjustHandles="1" noChangeArrowheads="1" noChangeShapeType="1" noTextEdit="1"/>
              </p:cNvSpPr>
              <p:nvPr/>
            </p:nvSpPr>
            <p:spPr>
              <a:xfrm>
                <a:off x="4444355" y="2000346"/>
                <a:ext cx="186718" cy="276999"/>
              </a:xfrm>
              <a:prstGeom prst="rect">
                <a:avLst/>
              </a:prstGeom>
              <a:blipFill>
                <a:blip r:embed="rId2"/>
                <a:stretch>
                  <a:fillRect l="-25000" t="-13043" r="-31250" b="-2608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 name="Rectangle 3">
                <a:extLst>
                  <a:ext uri="{FF2B5EF4-FFF2-40B4-BE49-F238E27FC236}">
                    <a16:creationId xmlns:a16="http://schemas.microsoft.com/office/drawing/2014/main" id="{0183DE03-96F9-EC42-A2B7-ABBD9C49413B}"/>
                  </a:ext>
                </a:extLst>
              </p:cNvPr>
              <p:cNvSpPr/>
              <p:nvPr/>
            </p:nvSpPr>
            <p:spPr>
              <a:xfrm>
                <a:off x="7424582" y="1922273"/>
                <a:ext cx="2601546" cy="338554"/>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
                        <m:sSubPr>
                          <m:ctrlPr>
                            <a:rPr lang="en-US" sz="1600" i="1">
                              <a:latin typeface="Cambria Math" panose="02040503050406030204" pitchFamily="18" charset="0"/>
                            </a:rPr>
                          </m:ctrlPr>
                        </m:sSubPr>
                        <m:e>
                          <m:r>
                            <m:rPr>
                              <m:sty m:val="p"/>
                            </m:rPr>
                            <a:rPr lang="en-US" sz="1600">
                              <a:latin typeface="Cambria Math" charset="0"/>
                            </a:rPr>
                            <m:t>Θ</m:t>
                          </m:r>
                        </m:e>
                        <m:sub>
                          <m:r>
                            <a:rPr lang="en-US" sz="1600" i="1">
                              <a:latin typeface="Cambria Math" charset="0"/>
                            </a:rPr>
                            <m:t>𝑡</m:t>
                          </m:r>
                          <m:r>
                            <a:rPr lang="en-US" sz="1600" i="1">
                              <a:latin typeface="Cambria Math" charset="0"/>
                            </a:rPr>
                            <m:t>+1</m:t>
                          </m:r>
                        </m:sub>
                      </m:sSub>
                      <m:r>
                        <a:rPr lang="en-US" sz="1600" i="1">
                          <a:latin typeface="Cambria Math" charset="0"/>
                        </a:rPr>
                        <m:t>=</m:t>
                      </m:r>
                      <m:sSub>
                        <m:sSubPr>
                          <m:ctrlPr>
                            <a:rPr lang="en-US" sz="1600" i="1">
                              <a:latin typeface="Cambria Math" panose="02040503050406030204" pitchFamily="18" charset="0"/>
                            </a:rPr>
                          </m:ctrlPr>
                        </m:sSubPr>
                        <m:e>
                          <m:r>
                            <m:rPr>
                              <m:sty m:val="p"/>
                            </m:rPr>
                            <a:rPr lang="en-US" sz="1600">
                              <a:latin typeface="Cambria Math" charset="0"/>
                            </a:rPr>
                            <m:t>Θ</m:t>
                          </m:r>
                        </m:e>
                        <m:sub>
                          <m:r>
                            <a:rPr lang="en-US" sz="1600" i="1">
                              <a:latin typeface="Cambria Math" charset="0"/>
                            </a:rPr>
                            <m:t>𝑡</m:t>
                          </m:r>
                        </m:sub>
                      </m:sSub>
                      <m:r>
                        <a:rPr lang="en-US" sz="1600" i="1">
                          <a:latin typeface="Cambria Math" charset="0"/>
                        </a:rPr>
                        <m:t>−</m:t>
                      </m:r>
                      <m:r>
                        <a:rPr lang="en-US" sz="1600" i="1">
                          <a:latin typeface="Cambria Math" charset="0"/>
                        </a:rPr>
                        <m:t>𝜂</m:t>
                      </m:r>
                      <m:r>
                        <a:rPr lang="en-US" sz="1600" i="1">
                          <a:latin typeface="Cambria Math" charset="0"/>
                        </a:rPr>
                        <m:t> </m:t>
                      </m:r>
                      <m:r>
                        <a:rPr lang="en-US" sz="1600">
                          <a:latin typeface="Cambria Math" charset="0"/>
                        </a:rPr>
                        <m:t>𝛻</m:t>
                      </m:r>
                      <m:r>
                        <a:rPr lang="en-US" sz="1600" i="1">
                          <a:latin typeface="Cambria Math" charset="0"/>
                        </a:rPr>
                        <m:t>𝑙</m:t>
                      </m:r>
                      <m:r>
                        <a:rPr lang="en-US" sz="1600" i="1">
                          <a:latin typeface="Cambria Math" charset="0"/>
                        </a:rPr>
                        <m:t>(</m:t>
                      </m:r>
                      <m:sSub>
                        <m:sSubPr>
                          <m:ctrlPr>
                            <a:rPr lang="en-US" sz="1600" i="1">
                              <a:latin typeface="Cambria Math" panose="02040503050406030204" pitchFamily="18" charset="0"/>
                            </a:rPr>
                          </m:ctrlPr>
                        </m:sSubPr>
                        <m:e>
                          <m:r>
                            <a:rPr lang="en-US" sz="1600" i="1">
                              <a:latin typeface="Cambria Math" charset="0"/>
                            </a:rPr>
                            <m:t>𝑓</m:t>
                          </m:r>
                        </m:e>
                        <m:sub>
                          <m:r>
                            <m:rPr>
                              <m:sty m:val="p"/>
                            </m:rPr>
                            <a:rPr lang="en-US" sz="1600">
                              <a:latin typeface="Cambria Math" charset="0"/>
                            </a:rPr>
                            <m:t>Θ</m:t>
                          </m:r>
                        </m:sub>
                      </m:sSub>
                      <m:d>
                        <m:dPr>
                          <m:ctrlPr>
                            <a:rPr lang="en-US" sz="1600" i="1">
                              <a:latin typeface="Cambria Math" panose="02040503050406030204" pitchFamily="18" charset="0"/>
                            </a:rPr>
                          </m:ctrlPr>
                        </m:dPr>
                        <m:e>
                          <m:r>
                            <a:rPr lang="en-US" sz="1600" i="1">
                              <a:latin typeface="Cambria Math" charset="0"/>
                            </a:rPr>
                            <m:t>𝑋</m:t>
                          </m:r>
                        </m:e>
                      </m:d>
                      <m:r>
                        <a:rPr lang="en-US" sz="1600" i="1">
                          <a:latin typeface="Cambria Math" charset="0"/>
                        </a:rPr>
                        <m:t>,</m:t>
                      </m:r>
                      <m:r>
                        <a:rPr lang="en-US" sz="1600" i="1">
                          <a:latin typeface="Cambria Math" charset="0"/>
                        </a:rPr>
                        <m:t>𝑦</m:t>
                      </m:r>
                      <m:r>
                        <a:rPr lang="en-US" sz="1600" i="1">
                          <a:latin typeface="Cambria Math" charset="0"/>
                        </a:rPr>
                        <m:t>)</m:t>
                      </m:r>
                    </m:oMath>
                  </m:oMathPara>
                </a14:m>
                <a:endParaRPr lang="en-US" sz="1600" dirty="0"/>
              </a:p>
            </p:txBody>
          </p:sp>
        </mc:Choice>
        <mc:Fallback>
          <p:sp>
            <p:nvSpPr>
              <p:cNvPr id="4" name="Rectangle 3">
                <a:extLst>
                  <a:ext uri="{FF2B5EF4-FFF2-40B4-BE49-F238E27FC236}">
                    <a16:creationId xmlns:a16="http://schemas.microsoft.com/office/drawing/2014/main" id="{0183DE03-96F9-EC42-A2B7-ABBD9C49413B}"/>
                  </a:ext>
                </a:extLst>
              </p:cNvPr>
              <p:cNvSpPr>
                <a:spLocks noRot="1" noChangeAspect="1" noMove="1" noResize="1" noEditPoints="1" noAdjustHandles="1" noChangeArrowheads="1" noChangeShapeType="1" noTextEdit="1"/>
              </p:cNvSpPr>
              <p:nvPr/>
            </p:nvSpPr>
            <p:spPr>
              <a:xfrm>
                <a:off x="7424582" y="1922273"/>
                <a:ext cx="2601546" cy="338554"/>
              </a:xfrm>
              <a:prstGeom prst="rect">
                <a:avLst/>
              </a:prstGeom>
              <a:blipFill>
                <a:blip r:embed="rId3"/>
                <a:stretch>
                  <a:fillRect b="-10714"/>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BECC2D1E-EA41-2046-8E14-EB0E923AB9E9}"/>
              </a:ext>
            </a:extLst>
          </p:cNvPr>
          <p:cNvSpPr txBox="1"/>
          <p:nvPr/>
        </p:nvSpPr>
        <p:spPr>
          <a:xfrm>
            <a:off x="7349765" y="1527142"/>
            <a:ext cx="1793120" cy="369332"/>
          </a:xfrm>
          <a:prstGeom prst="rect">
            <a:avLst/>
          </a:prstGeom>
          <a:noFill/>
        </p:spPr>
        <p:txBody>
          <a:bodyPr wrap="none" rtlCol="0">
            <a:spAutoFit/>
          </a:bodyPr>
          <a:lstStyle/>
          <a:p>
            <a:r>
              <a:rPr lang="en-US" dirty="0"/>
              <a:t>Gradient descent</a:t>
            </a:r>
          </a:p>
        </p:txBody>
      </p:sp>
      <p:sp>
        <p:nvSpPr>
          <p:cNvPr id="35" name="Oval 34">
            <a:extLst>
              <a:ext uri="{FF2B5EF4-FFF2-40B4-BE49-F238E27FC236}">
                <a16:creationId xmlns:a16="http://schemas.microsoft.com/office/drawing/2014/main" id="{CD249DBF-5D6F-F04A-9B59-C6AEDE56EE5E}"/>
              </a:ext>
            </a:extLst>
          </p:cNvPr>
          <p:cNvSpPr>
            <a:spLocks noChangeAspect="1"/>
          </p:cNvSpPr>
          <p:nvPr/>
        </p:nvSpPr>
        <p:spPr>
          <a:xfrm>
            <a:off x="3728093" y="1939565"/>
            <a:ext cx="365760" cy="3657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dirty="0"/>
              <a:t>σ</a:t>
            </a:r>
          </a:p>
        </p:txBody>
      </p:sp>
      <p:cxnSp>
        <p:nvCxnSpPr>
          <p:cNvPr id="37" name="Straight Arrow Connector 36">
            <a:extLst>
              <a:ext uri="{FF2B5EF4-FFF2-40B4-BE49-F238E27FC236}">
                <a16:creationId xmlns:a16="http://schemas.microsoft.com/office/drawing/2014/main" id="{D5633F4A-23C2-AA4B-B330-DBBA98017B7A}"/>
              </a:ext>
            </a:extLst>
          </p:cNvPr>
          <p:cNvCxnSpPr>
            <a:cxnSpLocks/>
            <a:stCxn id="35" idx="6"/>
          </p:cNvCxnSpPr>
          <p:nvPr/>
        </p:nvCxnSpPr>
        <p:spPr>
          <a:xfrm>
            <a:off x="4093853" y="2122445"/>
            <a:ext cx="24695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1" name="TextBox 20">
                <a:extLst>
                  <a:ext uri="{FF2B5EF4-FFF2-40B4-BE49-F238E27FC236}">
                    <a16:creationId xmlns:a16="http://schemas.microsoft.com/office/drawing/2014/main" id="{D9526B84-380E-7648-AD9E-6721C2AD9676}"/>
                  </a:ext>
                </a:extLst>
              </p:cNvPr>
              <p:cNvSpPr txBox="1"/>
              <p:nvPr/>
            </p:nvSpPr>
            <p:spPr>
              <a:xfrm>
                <a:off x="5103466" y="2690621"/>
                <a:ext cx="1909754"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rPr>
                        <m:t>𝐿</m:t>
                      </m:r>
                      <m:d>
                        <m:dPr>
                          <m:ctrlPr>
                            <a:rPr lang="en-US" sz="1600" i="1">
                              <a:latin typeface="Cambria Math" panose="02040503050406030204" pitchFamily="18" charset="0"/>
                            </a:rPr>
                          </m:ctrlPr>
                        </m:dPr>
                        <m:e>
                          <m:sSub>
                            <m:sSubPr>
                              <m:ctrlPr>
                                <a:rPr lang="en-US" sz="1600" i="1">
                                  <a:latin typeface="Cambria Math" panose="02040503050406030204" pitchFamily="18" charset="0"/>
                                </a:rPr>
                              </m:ctrlPr>
                            </m:sSubPr>
                            <m:e>
                              <m:r>
                                <a:rPr lang="en-US" sz="1600" i="1">
                                  <a:latin typeface="Cambria Math" panose="02040503050406030204" pitchFamily="18" charset="0"/>
                                </a:rPr>
                                <m:t>𝑤</m:t>
                              </m:r>
                            </m:e>
                            <m:sub>
                              <m:r>
                                <a:rPr lang="en-US" sz="1600" i="1">
                                  <a:latin typeface="Cambria Math" panose="02040503050406030204" pitchFamily="18" charset="0"/>
                                </a:rPr>
                                <m:t>0</m:t>
                              </m:r>
                            </m:sub>
                          </m:sSub>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𝑤</m:t>
                              </m:r>
                            </m:e>
                            <m:sub>
                              <m:r>
                                <a:rPr lang="en-US" sz="1600" i="1">
                                  <a:latin typeface="Cambria Math" panose="02040503050406030204" pitchFamily="18" charset="0"/>
                                </a:rPr>
                                <m:t>1</m:t>
                              </m:r>
                            </m:sub>
                          </m:sSub>
                        </m:e>
                      </m:d>
                      <m:r>
                        <a:rPr lang="en-US" sz="1600" i="1">
                          <a:latin typeface="Cambria Math" panose="02040503050406030204" pitchFamily="18" charset="0"/>
                        </a:rPr>
                        <m:t>=</m:t>
                      </m:r>
                      <m:sSup>
                        <m:sSupPr>
                          <m:ctrlPr>
                            <a:rPr lang="en-US" sz="1600" i="1">
                              <a:latin typeface="Cambria Math" panose="02040503050406030204" pitchFamily="18" charset="0"/>
                            </a:rPr>
                          </m:ctrlPr>
                        </m:sSupPr>
                        <m:e>
                          <m:d>
                            <m:dPr>
                              <m:ctrlPr>
                                <a:rPr lang="en-US" sz="1600" i="1">
                                  <a:latin typeface="Cambria Math" panose="02040503050406030204" pitchFamily="18" charset="0"/>
                                </a:rPr>
                              </m:ctrlPr>
                            </m:dPr>
                            <m:e>
                              <m:acc>
                                <m:accPr>
                                  <m:chr m:val="̂"/>
                                  <m:ctrlPr>
                                    <a:rPr lang="en-US" sz="1600" i="1">
                                      <a:latin typeface="Cambria Math" panose="02040503050406030204" pitchFamily="18" charset="0"/>
                                    </a:rPr>
                                  </m:ctrlPr>
                                </m:accPr>
                                <m:e>
                                  <m:r>
                                    <a:rPr lang="en-US" sz="1600" i="1">
                                      <a:latin typeface="Cambria Math" panose="02040503050406030204" pitchFamily="18" charset="0"/>
                                    </a:rPr>
                                    <m:t>𝑦</m:t>
                                  </m:r>
                                </m:e>
                              </m:acc>
                              <m:r>
                                <a:rPr lang="en-US" sz="1600" i="1">
                                  <a:latin typeface="Cambria Math" panose="02040503050406030204" pitchFamily="18" charset="0"/>
                                </a:rPr>
                                <m:t>−</m:t>
                              </m:r>
                              <m:r>
                                <a:rPr lang="en-US" sz="1600" i="1">
                                  <a:latin typeface="Cambria Math" panose="02040503050406030204" pitchFamily="18" charset="0"/>
                                </a:rPr>
                                <m:t>𝑦</m:t>
                              </m:r>
                            </m:e>
                          </m:d>
                        </m:e>
                        <m:sup>
                          <m:r>
                            <a:rPr lang="en-US" sz="1600" i="1">
                              <a:latin typeface="Cambria Math" panose="02040503050406030204" pitchFamily="18" charset="0"/>
                            </a:rPr>
                            <m:t>2</m:t>
                          </m:r>
                        </m:sup>
                      </m:sSup>
                    </m:oMath>
                  </m:oMathPara>
                </a14:m>
                <a:endParaRPr lang="en-US" sz="1600" dirty="0"/>
              </a:p>
            </p:txBody>
          </p:sp>
        </mc:Choice>
        <mc:Fallback>
          <p:sp>
            <p:nvSpPr>
              <p:cNvPr id="21" name="TextBox 20">
                <a:extLst>
                  <a:ext uri="{FF2B5EF4-FFF2-40B4-BE49-F238E27FC236}">
                    <a16:creationId xmlns:a16="http://schemas.microsoft.com/office/drawing/2014/main" id="{D9526B84-380E-7648-AD9E-6721C2AD9676}"/>
                  </a:ext>
                </a:extLst>
              </p:cNvPr>
              <p:cNvSpPr txBox="1">
                <a:spLocks noRot="1" noChangeAspect="1" noMove="1" noResize="1" noEditPoints="1" noAdjustHandles="1" noChangeArrowheads="1" noChangeShapeType="1" noTextEdit="1"/>
              </p:cNvSpPr>
              <p:nvPr/>
            </p:nvSpPr>
            <p:spPr>
              <a:xfrm>
                <a:off x="5103466" y="2690621"/>
                <a:ext cx="1909754" cy="246221"/>
              </a:xfrm>
              <a:prstGeom prst="rect">
                <a:avLst/>
              </a:prstGeom>
              <a:blipFill>
                <a:blip r:embed="rId4"/>
                <a:stretch>
                  <a:fillRect l="-1987" t="-14286" r="-662" b="-1904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2" name="TextBox 21">
                <a:extLst>
                  <a:ext uri="{FF2B5EF4-FFF2-40B4-BE49-F238E27FC236}">
                    <a16:creationId xmlns:a16="http://schemas.microsoft.com/office/drawing/2014/main" id="{C1931517-A2B4-1741-AC15-B1202D412488}"/>
                  </a:ext>
                </a:extLst>
              </p:cNvPr>
              <p:cNvSpPr txBox="1"/>
              <p:nvPr/>
            </p:nvSpPr>
            <p:spPr>
              <a:xfrm>
                <a:off x="5103467" y="2311509"/>
                <a:ext cx="842603"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1600" i="1">
                              <a:latin typeface="Cambria Math" panose="02040503050406030204" pitchFamily="18" charset="0"/>
                            </a:rPr>
                          </m:ctrlPr>
                        </m:accPr>
                        <m:e>
                          <m:r>
                            <a:rPr lang="en-US" sz="1600" i="1">
                              <a:latin typeface="Cambria Math" panose="02040503050406030204" pitchFamily="18" charset="0"/>
                            </a:rPr>
                            <m:t>𝑦</m:t>
                          </m:r>
                        </m:e>
                      </m:acc>
                      <m:r>
                        <a:rPr lang="en-US" sz="1600" i="1">
                          <a:latin typeface="Cambria Math" panose="02040503050406030204" pitchFamily="18" charset="0"/>
                        </a:rPr>
                        <m:t>=</m:t>
                      </m:r>
                      <m:r>
                        <a:rPr lang="en-US" sz="1600" i="1">
                          <a:latin typeface="Cambria Math" panose="02040503050406030204" pitchFamily="18" charset="0"/>
                        </a:rPr>
                        <m:t>𝜎</m:t>
                      </m:r>
                      <m:r>
                        <a:rPr lang="en-US" sz="1600" i="1">
                          <a:latin typeface="Cambria Math" panose="02040503050406030204" pitchFamily="18" charset="0"/>
                        </a:rPr>
                        <m:t>(</m:t>
                      </m:r>
                      <m:r>
                        <a:rPr lang="en-US" sz="1600" i="1">
                          <a:latin typeface="Cambria Math" panose="02040503050406030204" pitchFamily="18" charset="0"/>
                        </a:rPr>
                        <m:t>𝑧</m:t>
                      </m:r>
                      <m:r>
                        <a:rPr lang="en-US" sz="1600" i="1">
                          <a:latin typeface="Cambria Math" panose="02040503050406030204" pitchFamily="18" charset="0"/>
                        </a:rPr>
                        <m:t>)</m:t>
                      </m:r>
                    </m:oMath>
                  </m:oMathPara>
                </a14:m>
                <a:endParaRPr lang="en-US" sz="1600" dirty="0"/>
              </a:p>
            </p:txBody>
          </p:sp>
        </mc:Choice>
        <mc:Fallback>
          <p:sp>
            <p:nvSpPr>
              <p:cNvPr id="22" name="TextBox 21">
                <a:extLst>
                  <a:ext uri="{FF2B5EF4-FFF2-40B4-BE49-F238E27FC236}">
                    <a16:creationId xmlns:a16="http://schemas.microsoft.com/office/drawing/2014/main" id="{C1931517-A2B4-1741-AC15-B1202D412488}"/>
                  </a:ext>
                </a:extLst>
              </p:cNvPr>
              <p:cNvSpPr txBox="1">
                <a:spLocks noRot="1" noChangeAspect="1" noMove="1" noResize="1" noEditPoints="1" noAdjustHandles="1" noChangeArrowheads="1" noChangeShapeType="1" noTextEdit="1"/>
              </p:cNvSpPr>
              <p:nvPr/>
            </p:nvSpPr>
            <p:spPr>
              <a:xfrm>
                <a:off x="5103467" y="2311509"/>
                <a:ext cx="842603" cy="246221"/>
              </a:xfrm>
              <a:prstGeom prst="rect">
                <a:avLst/>
              </a:prstGeom>
              <a:blipFill>
                <a:blip r:embed="rId5"/>
                <a:stretch>
                  <a:fillRect l="-4412" t="-14286" r="-7353" b="-3333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3" name="TextBox 22">
                <a:extLst>
                  <a:ext uri="{FF2B5EF4-FFF2-40B4-BE49-F238E27FC236}">
                    <a16:creationId xmlns:a16="http://schemas.microsoft.com/office/drawing/2014/main" id="{5805A128-1E17-954F-A290-FB02B6D1F1BF}"/>
                  </a:ext>
                </a:extLst>
              </p:cNvPr>
              <p:cNvSpPr txBox="1"/>
              <p:nvPr/>
            </p:nvSpPr>
            <p:spPr>
              <a:xfrm>
                <a:off x="5103467" y="1396506"/>
                <a:ext cx="1395895" cy="46673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rPr>
                        <m:t>𝜎</m:t>
                      </m:r>
                      <m:d>
                        <m:dPr>
                          <m:ctrlPr>
                            <a:rPr lang="en-US" sz="1600" i="1">
                              <a:latin typeface="Cambria Math" panose="02040503050406030204" pitchFamily="18" charset="0"/>
                            </a:rPr>
                          </m:ctrlPr>
                        </m:dPr>
                        <m:e>
                          <m:r>
                            <a:rPr lang="en-US" sz="1600" i="1">
                              <a:latin typeface="Cambria Math" panose="02040503050406030204" pitchFamily="18" charset="0"/>
                            </a:rPr>
                            <m:t>𝑧</m:t>
                          </m:r>
                        </m:e>
                      </m:d>
                      <m:r>
                        <a:rPr lang="en-US" sz="1600" i="1">
                          <a:latin typeface="Cambria Math" panose="02040503050406030204" pitchFamily="18" charset="0"/>
                        </a:rPr>
                        <m:t>=</m:t>
                      </m:r>
                      <m:f>
                        <m:fPr>
                          <m:ctrlPr>
                            <a:rPr lang="en-US" sz="1600" i="1">
                              <a:latin typeface="Cambria Math" panose="02040503050406030204" pitchFamily="18" charset="0"/>
                            </a:rPr>
                          </m:ctrlPr>
                        </m:fPr>
                        <m:num>
                          <m:r>
                            <a:rPr lang="en-US" sz="1600" i="1">
                              <a:latin typeface="Cambria Math" panose="02040503050406030204" pitchFamily="18" charset="0"/>
                            </a:rPr>
                            <m:t>1</m:t>
                          </m:r>
                        </m:num>
                        <m:den>
                          <m:r>
                            <a:rPr lang="en-US" sz="1600" i="1">
                              <a:latin typeface="Cambria Math" panose="02040503050406030204" pitchFamily="18" charset="0"/>
                            </a:rPr>
                            <m:t>1+</m:t>
                          </m:r>
                          <m:sSup>
                            <m:sSupPr>
                              <m:ctrlPr>
                                <a:rPr lang="en-US" sz="1600" i="1">
                                  <a:latin typeface="Cambria Math" panose="02040503050406030204" pitchFamily="18" charset="0"/>
                                </a:rPr>
                              </m:ctrlPr>
                            </m:sSupPr>
                            <m:e>
                              <m:r>
                                <a:rPr lang="en-US" sz="1600" i="1">
                                  <a:latin typeface="Cambria Math" panose="02040503050406030204" pitchFamily="18" charset="0"/>
                                </a:rPr>
                                <m:t>𝑒</m:t>
                              </m:r>
                            </m:e>
                            <m:sup>
                              <m:r>
                                <a:rPr lang="en-US" sz="1600" i="1">
                                  <a:latin typeface="Cambria Math" panose="02040503050406030204" pitchFamily="18" charset="0"/>
                                </a:rPr>
                                <m:t>−</m:t>
                              </m:r>
                              <m:r>
                                <a:rPr lang="en-US" sz="1600" i="1">
                                  <a:latin typeface="Cambria Math" panose="02040503050406030204" pitchFamily="18" charset="0"/>
                                </a:rPr>
                                <m:t>𝑧</m:t>
                              </m:r>
                            </m:sup>
                          </m:sSup>
                        </m:den>
                      </m:f>
                    </m:oMath>
                  </m:oMathPara>
                </a14:m>
                <a:endParaRPr lang="en-US" sz="1600" dirty="0"/>
              </a:p>
            </p:txBody>
          </p:sp>
        </mc:Choice>
        <mc:Fallback>
          <p:sp>
            <p:nvSpPr>
              <p:cNvPr id="23" name="TextBox 22">
                <a:extLst>
                  <a:ext uri="{FF2B5EF4-FFF2-40B4-BE49-F238E27FC236}">
                    <a16:creationId xmlns:a16="http://schemas.microsoft.com/office/drawing/2014/main" id="{5805A128-1E17-954F-A290-FB02B6D1F1BF}"/>
                  </a:ext>
                </a:extLst>
              </p:cNvPr>
              <p:cNvSpPr txBox="1">
                <a:spLocks noRot="1" noChangeAspect="1" noMove="1" noResize="1" noEditPoints="1" noAdjustHandles="1" noChangeArrowheads="1" noChangeShapeType="1" noTextEdit="1"/>
              </p:cNvSpPr>
              <p:nvPr/>
            </p:nvSpPr>
            <p:spPr>
              <a:xfrm>
                <a:off x="5103467" y="1396506"/>
                <a:ext cx="1395895" cy="466731"/>
              </a:xfrm>
              <a:prstGeom prst="rect">
                <a:avLst/>
              </a:prstGeom>
              <a:blipFill>
                <a:blip r:embed="rId6"/>
                <a:stretch>
                  <a:fillRect l="-901" t="-2632" b="-1315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4" name="TextBox 23">
                <a:extLst>
                  <a:ext uri="{FF2B5EF4-FFF2-40B4-BE49-F238E27FC236}">
                    <a16:creationId xmlns:a16="http://schemas.microsoft.com/office/drawing/2014/main" id="{E74ADDF6-3751-014A-BDC5-3C7E28ABF321}"/>
                  </a:ext>
                </a:extLst>
              </p:cNvPr>
              <p:cNvSpPr txBox="1"/>
              <p:nvPr/>
            </p:nvSpPr>
            <p:spPr>
              <a:xfrm>
                <a:off x="5103466" y="1950903"/>
                <a:ext cx="1265218"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rPr>
                        <m:t>𝑧</m:t>
                      </m:r>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𝑤</m:t>
                          </m:r>
                        </m:e>
                        <m:sub>
                          <m:r>
                            <a:rPr lang="en-US" sz="1600" i="1">
                              <a:latin typeface="Cambria Math" panose="02040503050406030204" pitchFamily="18" charset="0"/>
                            </a:rPr>
                            <m:t>0</m:t>
                          </m:r>
                        </m:sub>
                      </m:sSub>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𝑤</m:t>
                          </m:r>
                        </m:e>
                        <m:sub>
                          <m:r>
                            <a:rPr lang="en-US" sz="1600" i="1">
                              <a:latin typeface="Cambria Math" panose="02040503050406030204" pitchFamily="18" charset="0"/>
                            </a:rPr>
                            <m:t>1</m:t>
                          </m:r>
                        </m:sub>
                      </m:sSub>
                      <m:r>
                        <a:rPr lang="en-US" sz="1600" i="1">
                          <a:latin typeface="Cambria Math" panose="02040503050406030204" pitchFamily="18" charset="0"/>
                        </a:rPr>
                        <m:t>𝑥</m:t>
                      </m:r>
                    </m:oMath>
                  </m:oMathPara>
                </a14:m>
                <a:endParaRPr lang="en-US" sz="1600" dirty="0"/>
              </a:p>
            </p:txBody>
          </p:sp>
        </mc:Choice>
        <mc:Fallback>
          <p:sp>
            <p:nvSpPr>
              <p:cNvPr id="24" name="TextBox 23">
                <a:extLst>
                  <a:ext uri="{FF2B5EF4-FFF2-40B4-BE49-F238E27FC236}">
                    <a16:creationId xmlns:a16="http://schemas.microsoft.com/office/drawing/2014/main" id="{E74ADDF6-3751-014A-BDC5-3C7E28ABF321}"/>
                  </a:ext>
                </a:extLst>
              </p:cNvPr>
              <p:cNvSpPr txBox="1">
                <a:spLocks noRot="1" noChangeAspect="1" noMove="1" noResize="1" noEditPoints="1" noAdjustHandles="1" noChangeArrowheads="1" noChangeShapeType="1" noTextEdit="1"/>
              </p:cNvSpPr>
              <p:nvPr/>
            </p:nvSpPr>
            <p:spPr>
              <a:xfrm>
                <a:off x="5103466" y="1950903"/>
                <a:ext cx="1265218" cy="246221"/>
              </a:xfrm>
              <a:prstGeom prst="rect">
                <a:avLst/>
              </a:prstGeom>
              <a:blipFill>
                <a:blip r:embed="rId7"/>
                <a:stretch>
                  <a:fillRect l="-990" r="-990" b="-20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 name="Rectangle 2">
                <a:extLst>
                  <a:ext uri="{FF2B5EF4-FFF2-40B4-BE49-F238E27FC236}">
                    <a16:creationId xmlns:a16="http://schemas.microsoft.com/office/drawing/2014/main" id="{50A7AA63-037B-7842-AB28-4BADDA7311C0}"/>
                  </a:ext>
                </a:extLst>
              </p:cNvPr>
              <p:cNvSpPr/>
              <p:nvPr/>
            </p:nvSpPr>
            <p:spPr>
              <a:xfrm>
                <a:off x="3438626" y="1748034"/>
                <a:ext cx="35375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𝑧</m:t>
                      </m:r>
                    </m:oMath>
                  </m:oMathPara>
                </a14:m>
                <a:endParaRPr lang="en-US" dirty="0"/>
              </a:p>
            </p:txBody>
          </p:sp>
        </mc:Choice>
        <mc:Fallback>
          <p:sp>
            <p:nvSpPr>
              <p:cNvPr id="3" name="Rectangle 2">
                <a:extLst>
                  <a:ext uri="{FF2B5EF4-FFF2-40B4-BE49-F238E27FC236}">
                    <a16:creationId xmlns:a16="http://schemas.microsoft.com/office/drawing/2014/main" id="{50A7AA63-037B-7842-AB28-4BADDA7311C0}"/>
                  </a:ext>
                </a:extLst>
              </p:cNvPr>
              <p:cNvSpPr>
                <a:spLocks noRot="1" noChangeAspect="1" noMove="1" noResize="1" noEditPoints="1" noAdjustHandles="1" noChangeArrowheads="1" noChangeShapeType="1" noTextEdit="1"/>
              </p:cNvSpPr>
              <p:nvPr/>
            </p:nvSpPr>
            <p:spPr>
              <a:xfrm>
                <a:off x="3438626" y="1748034"/>
                <a:ext cx="353751" cy="369332"/>
              </a:xfrm>
              <a:prstGeom prst="rect">
                <a:avLst/>
              </a:prstGeom>
              <a:blipFill>
                <a:blip r:embed="rId8"/>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06526407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CE8AC8-D7F3-7E48-A50D-8B6161F10EB0}"/>
              </a:ext>
            </a:extLst>
          </p:cNvPr>
          <p:cNvSpPr>
            <a:spLocks noGrp="1"/>
          </p:cNvSpPr>
          <p:nvPr>
            <p:ph type="title" idx="4294967295"/>
          </p:nvPr>
        </p:nvSpPr>
        <p:spPr>
          <a:xfrm>
            <a:off x="1524000" y="-1588"/>
            <a:ext cx="9144000" cy="1143001"/>
          </a:xfrm>
        </p:spPr>
        <p:txBody>
          <a:bodyPr/>
          <a:lstStyle/>
          <a:p>
            <a:r>
              <a:rPr lang="en-US" dirty="0">
                <a:solidFill>
                  <a:schemeClr val="bg1"/>
                </a:solidFill>
              </a:rPr>
              <a:t>Worked out example : activation</a:t>
            </a:r>
          </a:p>
        </p:txBody>
      </p:sp>
      <p:sp>
        <p:nvSpPr>
          <p:cNvPr id="31" name="Oval 30">
            <a:extLst>
              <a:ext uri="{FF2B5EF4-FFF2-40B4-BE49-F238E27FC236}">
                <a16:creationId xmlns:a16="http://schemas.microsoft.com/office/drawing/2014/main" id="{B9F4A4D7-66EC-5B44-801C-05078AC05019}"/>
              </a:ext>
            </a:extLst>
          </p:cNvPr>
          <p:cNvSpPr>
            <a:spLocks noChangeAspect="1"/>
          </p:cNvSpPr>
          <p:nvPr/>
        </p:nvSpPr>
        <p:spPr>
          <a:xfrm>
            <a:off x="3122786" y="1939565"/>
            <a:ext cx="365760" cy="3657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cxnSp>
        <p:nvCxnSpPr>
          <p:cNvPr id="45" name="Straight Arrow Connector 44">
            <a:extLst>
              <a:ext uri="{FF2B5EF4-FFF2-40B4-BE49-F238E27FC236}">
                <a16:creationId xmlns:a16="http://schemas.microsoft.com/office/drawing/2014/main" id="{610302F4-6312-8945-A1D3-AB5F134DA7F6}"/>
              </a:ext>
            </a:extLst>
          </p:cNvPr>
          <p:cNvCxnSpPr>
            <a:cxnSpLocks/>
            <a:stCxn id="31" idx="6"/>
          </p:cNvCxnSpPr>
          <p:nvPr/>
        </p:nvCxnSpPr>
        <p:spPr>
          <a:xfrm>
            <a:off x="3488546" y="2122445"/>
            <a:ext cx="24695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558A7F14-9DE7-CA4F-9C7F-E764E5AF62EF}"/>
              </a:ext>
            </a:extLst>
          </p:cNvPr>
          <p:cNvCxnSpPr>
            <a:cxnSpLocks/>
          </p:cNvCxnSpPr>
          <p:nvPr/>
        </p:nvCxnSpPr>
        <p:spPr>
          <a:xfrm flipV="1">
            <a:off x="2400891" y="2122329"/>
            <a:ext cx="728708" cy="1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F9F43AAE-A270-0C40-B0C2-3DE173BE4437}"/>
              </a:ext>
            </a:extLst>
          </p:cNvPr>
          <p:cNvSpPr txBox="1"/>
          <p:nvPr/>
        </p:nvSpPr>
        <p:spPr>
          <a:xfrm>
            <a:off x="2128572" y="1968440"/>
            <a:ext cx="284052" cy="369332"/>
          </a:xfrm>
          <a:prstGeom prst="rect">
            <a:avLst/>
          </a:prstGeom>
          <a:noFill/>
        </p:spPr>
        <p:txBody>
          <a:bodyPr wrap="none" rtlCol="0">
            <a:spAutoFit/>
          </a:bodyPr>
          <a:lstStyle/>
          <a:p>
            <a:r>
              <a:rPr lang="en-US" dirty="0"/>
              <a:t>x</a:t>
            </a:r>
          </a:p>
        </p:txBody>
      </p:sp>
      <p:sp>
        <p:nvSpPr>
          <p:cNvPr id="52" name="TextBox 51">
            <a:extLst>
              <a:ext uri="{FF2B5EF4-FFF2-40B4-BE49-F238E27FC236}">
                <a16:creationId xmlns:a16="http://schemas.microsoft.com/office/drawing/2014/main" id="{E9F7F365-8D8B-8549-B549-37E40C174845}"/>
              </a:ext>
            </a:extLst>
          </p:cNvPr>
          <p:cNvSpPr txBox="1"/>
          <p:nvPr/>
        </p:nvSpPr>
        <p:spPr>
          <a:xfrm>
            <a:off x="2551438" y="1446664"/>
            <a:ext cx="428322" cy="369332"/>
          </a:xfrm>
          <a:prstGeom prst="rect">
            <a:avLst/>
          </a:prstGeom>
          <a:noFill/>
        </p:spPr>
        <p:txBody>
          <a:bodyPr wrap="none" rtlCol="0">
            <a:spAutoFit/>
          </a:bodyPr>
          <a:lstStyle/>
          <a:p>
            <a:r>
              <a:rPr lang="en-US"/>
              <a:t>w</a:t>
            </a:r>
            <a:r>
              <a:rPr lang="en-US" baseline="-25000"/>
              <a:t>1</a:t>
            </a:r>
            <a:endParaRPr lang="en-US"/>
          </a:p>
        </p:txBody>
      </p:sp>
      <p:cxnSp>
        <p:nvCxnSpPr>
          <p:cNvPr id="54" name="Straight Arrow Connector 53">
            <a:extLst>
              <a:ext uri="{FF2B5EF4-FFF2-40B4-BE49-F238E27FC236}">
                <a16:creationId xmlns:a16="http://schemas.microsoft.com/office/drawing/2014/main" id="{D72E2503-12B1-9147-80C0-DCCE45D2E854}"/>
              </a:ext>
            </a:extLst>
          </p:cNvPr>
          <p:cNvCxnSpPr>
            <a:cxnSpLocks/>
            <a:stCxn id="52" idx="2"/>
          </p:cNvCxnSpPr>
          <p:nvPr/>
        </p:nvCxnSpPr>
        <p:spPr>
          <a:xfrm flipH="1">
            <a:off x="2708695" y="1815996"/>
            <a:ext cx="56905" cy="306332"/>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55" name="TextBox 54">
            <a:extLst>
              <a:ext uri="{FF2B5EF4-FFF2-40B4-BE49-F238E27FC236}">
                <a16:creationId xmlns:a16="http://schemas.microsoft.com/office/drawing/2014/main" id="{9F874A6C-FA52-6547-BBF3-EAA4E32C0E52}"/>
              </a:ext>
            </a:extLst>
          </p:cNvPr>
          <p:cNvSpPr txBox="1"/>
          <p:nvPr/>
        </p:nvSpPr>
        <p:spPr>
          <a:xfrm>
            <a:off x="2919250" y="3036844"/>
            <a:ext cx="898003" cy="369332"/>
          </a:xfrm>
          <a:prstGeom prst="rect">
            <a:avLst/>
          </a:prstGeom>
          <a:noFill/>
        </p:spPr>
        <p:txBody>
          <a:bodyPr wrap="none" rtlCol="0">
            <a:spAutoFit/>
          </a:bodyPr>
          <a:lstStyle/>
          <a:p>
            <a:r>
              <a:rPr lang="en-US" dirty="0"/>
              <a:t>bias = 1</a:t>
            </a:r>
          </a:p>
        </p:txBody>
      </p:sp>
      <p:cxnSp>
        <p:nvCxnSpPr>
          <p:cNvPr id="56" name="Straight Arrow Connector 55">
            <a:extLst>
              <a:ext uri="{FF2B5EF4-FFF2-40B4-BE49-F238E27FC236}">
                <a16:creationId xmlns:a16="http://schemas.microsoft.com/office/drawing/2014/main" id="{4C5746B1-73A9-6944-B858-61DBB7EDED34}"/>
              </a:ext>
            </a:extLst>
          </p:cNvPr>
          <p:cNvCxnSpPr>
            <a:cxnSpLocks/>
            <a:stCxn id="55" idx="0"/>
            <a:endCxn id="31" idx="4"/>
          </p:cNvCxnSpPr>
          <p:nvPr/>
        </p:nvCxnSpPr>
        <p:spPr>
          <a:xfrm flipH="1" flipV="1">
            <a:off x="3305667" y="2305326"/>
            <a:ext cx="62585" cy="7315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496A3817-9923-CC49-9B7D-86B3BC963386}"/>
              </a:ext>
            </a:extLst>
          </p:cNvPr>
          <p:cNvCxnSpPr>
            <a:cxnSpLocks/>
          </p:cNvCxnSpPr>
          <p:nvPr/>
        </p:nvCxnSpPr>
        <p:spPr>
          <a:xfrm>
            <a:off x="2919250" y="2772313"/>
            <a:ext cx="386417" cy="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62" name="TextBox 61">
            <a:extLst>
              <a:ext uri="{FF2B5EF4-FFF2-40B4-BE49-F238E27FC236}">
                <a16:creationId xmlns:a16="http://schemas.microsoft.com/office/drawing/2014/main" id="{E127657E-9C13-2A4A-8554-DCE07C99214A}"/>
              </a:ext>
            </a:extLst>
          </p:cNvPr>
          <p:cNvSpPr txBox="1"/>
          <p:nvPr/>
        </p:nvSpPr>
        <p:spPr>
          <a:xfrm>
            <a:off x="2589939" y="2601696"/>
            <a:ext cx="428322" cy="369332"/>
          </a:xfrm>
          <a:prstGeom prst="rect">
            <a:avLst/>
          </a:prstGeom>
          <a:noFill/>
        </p:spPr>
        <p:txBody>
          <a:bodyPr wrap="none" rtlCol="0">
            <a:spAutoFit/>
          </a:bodyPr>
          <a:lstStyle/>
          <a:p>
            <a:r>
              <a:rPr lang="en-US"/>
              <a:t>w</a:t>
            </a:r>
            <a:r>
              <a:rPr lang="en-US" baseline="-25000"/>
              <a:t>0</a:t>
            </a:r>
            <a:endParaRPr lang="en-US"/>
          </a:p>
        </p:txBody>
      </p:sp>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D223A5B2-78A1-BE4A-8582-1F048E41AECA}"/>
                  </a:ext>
                </a:extLst>
              </p:cNvPr>
              <p:cNvSpPr txBox="1"/>
              <p:nvPr/>
            </p:nvSpPr>
            <p:spPr>
              <a:xfrm>
                <a:off x="4444355" y="2000346"/>
                <a:ext cx="18671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𝑦</m:t>
                          </m:r>
                        </m:e>
                      </m:acc>
                    </m:oMath>
                  </m:oMathPara>
                </a14:m>
                <a:endParaRPr lang="en-US" dirty="0"/>
              </a:p>
            </p:txBody>
          </p:sp>
        </mc:Choice>
        <mc:Fallback>
          <p:sp>
            <p:nvSpPr>
              <p:cNvPr id="15" name="TextBox 14">
                <a:extLst>
                  <a:ext uri="{FF2B5EF4-FFF2-40B4-BE49-F238E27FC236}">
                    <a16:creationId xmlns:a16="http://schemas.microsoft.com/office/drawing/2014/main" id="{D223A5B2-78A1-BE4A-8582-1F048E41AECA}"/>
                  </a:ext>
                </a:extLst>
              </p:cNvPr>
              <p:cNvSpPr txBox="1">
                <a:spLocks noRot="1" noChangeAspect="1" noMove="1" noResize="1" noEditPoints="1" noAdjustHandles="1" noChangeArrowheads="1" noChangeShapeType="1" noTextEdit="1"/>
              </p:cNvSpPr>
              <p:nvPr/>
            </p:nvSpPr>
            <p:spPr>
              <a:xfrm>
                <a:off x="4444355" y="2000346"/>
                <a:ext cx="186718" cy="276999"/>
              </a:xfrm>
              <a:prstGeom prst="rect">
                <a:avLst/>
              </a:prstGeom>
              <a:blipFill>
                <a:blip r:embed="rId2"/>
                <a:stretch>
                  <a:fillRect l="-25000" t="-13043" r="-31250" b="-2608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 name="Rectangle 3">
                <a:extLst>
                  <a:ext uri="{FF2B5EF4-FFF2-40B4-BE49-F238E27FC236}">
                    <a16:creationId xmlns:a16="http://schemas.microsoft.com/office/drawing/2014/main" id="{0183DE03-96F9-EC42-A2B7-ABBD9C49413B}"/>
                  </a:ext>
                </a:extLst>
              </p:cNvPr>
              <p:cNvSpPr/>
              <p:nvPr/>
            </p:nvSpPr>
            <p:spPr>
              <a:xfrm>
                <a:off x="7424582" y="1922273"/>
                <a:ext cx="2601546" cy="338554"/>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
                        <m:sSubPr>
                          <m:ctrlPr>
                            <a:rPr lang="en-US" sz="1600" i="1">
                              <a:latin typeface="Cambria Math" panose="02040503050406030204" pitchFamily="18" charset="0"/>
                            </a:rPr>
                          </m:ctrlPr>
                        </m:sSubPr>
                        <m:e>
                          <m:r>
                            <m:rPr>
                              <m:sty m:val="p"/>
                            </m:rPr>
                            <a:rPr lang="en-US" sz="1600">
                              <a:latin typeface="Cambria Math" charset="0"/>
                            </a:rPr>
                            <m:t>Θ</m:t>
                          </m:r>
                        </m:e>
                        <m:sub>
                          <m:r>
                            <a:rPr lang="en-US" sz="1600" i="1">
                              <a:latin typeface="Cambria Math" charset="0"/>
                            </a:rPr>
                            <m:t>𝑡</m:t>
                          </m:r>
                          <m:r>
                            <a:rPr lang="en-US" sz="1600" i="1">
                              <a:latin typeface="Cambria Math" charset="0"/>
                            </a:rPr>
                            <m:t>+1</m:t>
                          </m:r>
                        </m:sub>
                      </m:sSub>
                      <m:r>
                        <a:rPr lang="en-US" sz="1600" i="1">
                          <a:latin typeface="Cambria Math" charset="0"/>
                        </a:rPr>
                        <m:t>=</m:t>
                      </m:r>
                      <m:sSub>
                        <m:sSubPr>
                          <m:ctrlPr>
                            <a:rPr lang="en-US" sz="1600" i="1">
                              <a:latin typeface="Cambria Math" panose="02040503050406030204" pitchFamily="18" charset="0"/>
                            </a:rPr>
                          </m:ctrlPr>
                        </m:sSubPr>
                        <m:e>
                          <m:r>
                            <m:rPr>
                              <m:sty m:val="p"/>
                            </m:rPr>
                            <a:rPr lang="en-US" sz="1600">
                              <a:latin typeface="Cambria Math" charset="0"/>
                            </a:rPr>
                            <m:t>Θ</m:t>
                          </m:r>
                        </m:e>
                        <m:sub>
                          <m:r>
                            <a:rPr lang="en-US" sz="1600" i="1">
                              <a:latin typeface="Cambria Math" charset="0"/>
                            </a:rPr>
                            <m:t>𝑡</m:t>
                          </m:r>
                        </m:sub>
                      </m:sSub>
                      <m:r>
                        <a:rPr lang="en-US" sz="1600" i="1">
                          <a:latin typeface="Cambria Math" charset="0"/>
                        </a:rPr>
                        <m:t>−</m:t>
                      </m:r>
                      <m:r>
                        <a:rPr lang="en-US" sz="1600" i="1">
                          <a:latin typeface="Cambria Math" charset="0"/>
                        </a:rPr>
                        <m:t>𝜂</m:t>
                      </m:r>
                      <m:r>
                        <a:rPr lang="en-US" sz="1600" i="1">
                          <a:latin typeface="Cambria Math" charset="0"/>
                        </a:rPr>
                        <m:t> </m:t>
                      </m:r>
                      <m:r>
                        <a:rPr lang="en-US" sz="1600">
                          <a:latin typeface="Cambria Math" charset="0"/>
                        </a:rPr>
                        <m:t>𝛻</m:t>
                      </m:r>
                      <m:r>
                        <a:rPr lang="en-US" sz="1600" i="1">
                          <a:latin typeface="Cambria Math" charset="0"/>
                        </a:rPr>
                        <m:t>𝑙</m:t>
                      </m:r>
                      <m:r>
                        <a:rPr lang="en-US" sz="1600" i="1">
                          <a:latin typeface="Cambria Math" charset="0"/>
                        </a:rPr>
                        <m:t>(</m:t>
                      </m:r>
                      <m:sSub>
                        <m:sSubPr>
                          <m:ctrlPr>
                            <a:rPr lang="en-US" sz="1600" i="1">
                              <a:latin typeface="Cambria Math" panose="02040503050406030204" pitchFamily="18" charset="0"/>
                            </a:rPr>
                          </m:ctrlPr>
                        </m:sSubPr>
                        <m:e>
                          <m:r>
                            <a:rPr lang="en-US" sz="1600" i="1">
                              <a:latin typeface="Cambria Math" charset="0"/>
                            </a:rPr>
                            <m:t>𝑓</m:t>
                          </m:r>
                        </m:e>
                        <m:sub>
                          <m:r>
                            <m:rPr>
                              <m:sty m:val="p"/>
                            </m:rPr>
                            <a:rPr lang="en-US" sz="1600">
                              <a:latin typeface="Cambria Math" charset="0"/>
                            </a:rPr>
                            <m:t>Θ</m:t>
                          </m:r>
                        </m:sub>
                      </m:sSub>
                      <m:d>
                        <m:dPr>
                          <m:ctrlPr>
                            <a:rPr lang="en-US" sz="1600" i="1">
                              <a:latin typeface="Cambria Math" panose="02040503050406030204" pitchFamily="18" charset="0"/>
                            </a:rPr>
                          </m:ctrlPr>
                        </m:dPr>
                        <m:e>
                          <m:r>
                            <a:rPr lang="en-US" sz="1600" i="1">
                              <a:latin typeface="Cambria Math" charset="0"/>
                            </a:rPr>
                            <m:t>𝑋</m:t>
                          </m:r>
                        </m:e>
                      </m:d>
                      <m:r>
                        <a:rPr lang="en-US" sz="1600" i="1">
                          <a:latin typeface="Cambria Math" charset="0"/>
                        </a:rPr>
                        <m:t>,</m:t>
                      </m:r>
                      <m:r>
                        <a:rPr lang="en-US" sz="1600" i="1">
                          <a:latin typeface="Cambria Math" charset="0"/>
                        </a:rPr>
                        <m:t>𝑦</m:t>
                      </m:r>
                      <m:r>
                        <a:rPr lang="en-US" sz="1600" i="1">
                          <a:latin typeface="Cambria Math" charset="0"/>
                        </a:rPr>
                        <m:t>)</m:t>
                      </m:r>
                    </m:oMath>
                  </m:oMathPara>
                </a14:m>
                <a:endParaRPr lang="en-US" sz="1600" dirty="0"/>
              </a:p>
            </p:txBody>
          </p:sp>
        </mc:Choice>
        <mc:Fallback>
          <p:sp>
            <p:nvSpPr>
              <p:cNvPr id="4" name="Rectangle 3">
                <a:extLst>
                  <a:ext uri="{FF2B5EF4-FFF2-40B4-BE49-F238E27FC236}">
                    <a16:creationId xmlns:a16="http://schemas.microsoft.com/office/drawing/2014/main" id="{0183DE03-96F9-EC42-A2B7-ABBD9C49413B}"/>
                  </a:ext>
                </a:extLst>
              </p:cNvPr>
              <p:cNvSpPr>
                <a:spLocks noRot="1" noChangeAspect="1" noMove="1" noResize="1" noEditPoints="1" noAdjustHandles="1" noChangeArrowheads="1" noChangeShapeType="1" noTextEdit="1"/>
              </p:cNvSpPr>
              <p:nvPr/>
            </p:nvSpPr>
            <p:spPr>
              <a:xfrm>
                <a:off x="7424582" y="1922273"/>
                <a:ext cx="2601546" cy="338554"/>
              </a:xfrm>
              <a:prstGeom prst="rect">
                <a:avLst/>
              </a:prstGeom>
              <a:blipFill>
                <a:blip r:embed="rId3"/>
                <a:stretch>
                  <a:fillRect b="-10714"/>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BECC2D1E-EA41-2046-8E14-EB0E923AB9E9}"/>
              </a:ext>
            </a:extLst>
          </p:cNvPr>
          <p:cNvSpPr txBox="1"/>
          <p:nvPr/>
        </p:nvSpPr>
        <p:spPr>
          <a:xfrm>
            <a:off x="7349765" y="1527142"/>
            <a:ext cx="1793120" cy="369332"/>
          </a:xfrm>
          <a:prstGeom prst="rect">
            <a:avLst/>
          </a:prstGeom>
          <a:noFill/>
        </p:spPr>
        <p:txBody>
          <a:bodyPr wrap="none" rtlCol="0">
            <a:spAutoFit/>
          </a:bodyPr>
          <a:lstStyle/>
          <a:p>
            <a:r>
              <a:rPr lang="en-US" dirty="0"/>
              <a:t>Gradient descent</a:t>
            </a:r>
          </a:p>
        </p:txBody>
      </p:sp>
      <p:sp>
        <p:nvSpPr>
          <p:cNvPr id="35" name="Oval 34">
            <a:extLst>
              <a:ext uri="{FF2B5EF4-FFF2-40B4-BE49-F238E27FC236}">
                <a16:creationId xmlns:a16="http://schemas.microsoft.com/office/drawing/2014/main" id="{CD249DBF-5D6F-F04A-9B59-C6AEDE56EE5E}"/>
              </a:ext>
            </a:extLst>
          </p:cNvPr>
          <p:cNvSpPr>
            <a:spLocks noChangeAspect="1"/>
          </p:cNvSpPr>
          <p:nvPr/>
        </p:nvSpPr>
        <p:spPr>
          <a:xfrm>
            <a:off x="3728093" y="1939565"/>
            <a:ext cx="365760" cy="3657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dirty="0"/>
              <a:t>σ</a:t>
            </a:r>
          </a:p>
        </p:txBody>
      </p:sp>
      <p:cxnSp>
        <p:nvCxnSpPr>
          <p:cNvPr id="37" name="Straight Arrow Connector 36">
            <a:extLst>
              <a:ext uri="{FF2B5EF4-FFF2-40B4-BE49-F238E27FC236}">
                <a16:creationId xmlns:a16="http://schemas.microsoft.com/office/drawing/2014/main" id="{D5633F4A-23C2-AA4B-B330-DBBA98017B7A}"/>
              </a:ext>
            </a:extLst>
          </p:cNvPr>
          <p:cNvCxnSpPr>
            <a:cxnSpLocks/>
            <a:stCxn id="35" idx="6"/>
          </p:cNvCxnSpPr>
          <p:nvPr/>
        </p:nvCxnSpPr>
        <p:spPr>
          <a:xfrm>
            <a:off x="4093853" y="2122445"/>
            <a:ext cx="24695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50" name="TextBox 49">
                <a:extLst>
                  <a:ext uri="{FF2B5EF4-FFF2-40B4-BE49-F238E27FC236}">
                    <a16:creationId xmlns:a16="http://schemas.microsoft.com/office/drawing/2014/main" id="{E25C96B9-3217-014A-9F83-F00D523E820E}"/>
                  </a:ext>
                </a:extLst>
              </p:cNvPr>
              <p:cNvSpPr txBox="1"/>
              <p:nvPr/>
            </p:nvSpPr>
            <p:spPr>
              <a:xfrm>
                <a:off x="1860909" y="4114185"/>
                <a:ext cx="1778756" cy="54732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1600" i="1">
                              <a:latin typeface="Cambria Math" panose="02040503050406030204" pitchFamily="18" charset="0"/>
                            </a:rPr>
                          </m:ctrlPr>
                        </m:fPr>
                        <m:num>
                          <m:r>
                            <a:rPr lang="en-US" sz="1600" i="1">
                              <a:latin typeface="Cambria Math" panose="02040503050406030204" pitchFamily="18" charset="0"/>
                            </a:rPr>
                            <m:t>𝑑𝐿</m:t>
                          </m:r>
                          <m:d>
                            <m:dPr>
                              <m:ctrlPr>
                                <a:rPr lang="en-US" sz="1600" i="1">
                                  <a:latin typeface="Cambria Math" panose="02040503050406030204" pitchFamily="18" charset="0"/>
                                </a:rPr>
                              </m:ctrlPr>
                            </m:dPr>
                            <m:e>
                              <m:r>
                                <a:rPr lang="en-US" sz="1600" i="1">
                                  <a:latin typeface="Cambria Math" panose="02040503050406030204" pitchFamily="18" charset="0"/>
                                </a:rPr>
                                <m:t>𝑤</m:t>
                              </m:r>
                            </m:e>
                          </m:d>
                        </m:num>
                        <m:den>
                          <m:r>
                            <a:rPr lang="en-US" sz="1600" i="1">
                              <a:latin typeface="Cambria Math" panose="02040503050406030204" pitchFamily="18" charset="0"/>
                            </a:rPr>
                            <m:t>𝑑</m:t>
                          </m:r>
                          <m:sSub>
                            <m:sSubPr>
                              <m:ctrlPr>
                                <a:rPr lang="en-US" sz="1600" i="1">
                                  <a:latin typeface="Cambria Math" panose="02040503050406030204" pitchFamily="18" charset="0"/>
                                </a:rPr>
                              </m:ctrlPr>
                            </m:sSubPr>
                            <m:e>
                              <m:r>
                                <a:rPr lang="en-US" sz="1600" i="1">
                                  <a:latin typeface="Cambria Math" panose="02040503050406030204" pitchFamily="18" charset="0"/>
                                </a:rPr>
                                <m:t>𝑤</m:t>
                              </m:r>
                            </m:e>
                            <m:sub>
                              <m:r>
                                <a:rPr lang="en-US" sz="1600" i="1">
                                  <a:latin typeface="Cambria Math" panose="02040503050406030204" pitchFamily="18" charset="0"/>
                                </a:rPr>
                                <m:t>𝑗</m:t>
                              </m:r>
                            </m:sub>
                          </m:sSub>
                        </m:den>
                      </m:f>
                      <m:r>
                        <a:rPr lang="en-US" sz="1600" i="1">
                          <a:latin typeface="Cambria Math" panose="02040503050406030204" pitchFamily="18" charset="0"/>
                        </a:rPr>
                        <m:t>=</m:t>
                      </m:r>
                      <m:f>
                        <m:fPr>
                          <m:ctrlPr>
                            <a:rPr lang="en-US" sz="1600" i="1">
                              <a:latin typeface="Cambria Math" panose="02040503050406030204" pitchFamily="18" charset="0"/>
                            </a:rPr>
                          </m:ctrlPr>
                        </m:fPr>
                        <m:num>
                          <m:r>
                            <a:rPr lang="en-US" sz="1600" i="1">
                              <a:latin typeface="Cambria Math" panose="02040503050406030204" pitchFamily="18" charset="0"/>
                            </a:rPr>
                            <m:t>𝑑𝐿</m:t>
                          </m:r>
                        </m:num>
                        <m:den>
                          <m:r>
                            <a:rPr lang="en-US" sz="1600" i="1">
                              <a:latin typeface="Cambria Math" panose="02040503050406030204" pitchFamily="18" charset="0"/>
                            </a:rPr>
                            <m:t>𝑑</m:t>
                          </m:r>
                          <m:r>
                            <a:rPr lang="en-US" sz="1600" i="1">
                              <a:latin typeface="Cambria Math" panose="02040503050406030204" pitchFamily="18" charset="0"/>
                            </a:rPr>
                            <m:t>𝜎</m:t>
                          </m:r>
                        </m:den>
                      </m:f>
                      <m:f>
                        <m:fPr>
                          <m:ctrlPr>
                            <a:rPr lang="en-US" sz="1600" i="1">
                              <a:latin typeface="Cambria Math" panose="02040503050406030204" pitchFamily="18" charset="0"/>
                            </a:rPr>
                          </m:ctrlPr>
                        </m:fPr>
                        <m:num>
                          <m:r>
                            <a:rPr lang="en-US" sz="1600" i="1">
                              <a:latin typeface="Cambria Math" panose="02040503050406030204" pitchFamily="18" charset="0"/>
                            </a:rPr>
                            <m:t>𝑑</m:t>
                          </m:r>
                          <m:r>
                            <a:rPr lang="en-US" sz="1600" i="1">
                              <a:latin typeface="Cambria Math" panose="02040503050406030204" pitchFamily="18" charset="0"/>
                            </a:rPr>
                            <m:t>𝜎</m:t>
                          </m:r>
                        </m:num>
                        <m:den>
                          <m:r>
                            <a:rPr lang="en-US" sz="1600" i="1">
                              <a:latin typeface="Cambria Math" panose="02040503050406030204" pitchFamily="18" charset="0"/>
                            </a:rPr>
                            <m:t>𝑑𝑧</m:t>
                          </m:r>
                        </m:den>
                      </m:f>
                      <m:f>
                        <m:fPr>
                          <m:ctrlPr>
                            <a:rPr lang="en-US" sz="1600" i="1">
                              <a:latin typeface="Cambria Math" panose="02040503050406030204" pitchFamily="18" charset="0"/>
                            </a:rPr>
                          </m:ctrlPr>
                        </m:fPr>
                        <m:num>
                          <m:r>
                            <a:rPr lang="en-US" sz="1600" i="1">
                              <a:latin typeface="Cambria Math" panose="02040503050406030204" pitchFamily="18" charset="0"/>
                            </a:rPr>
                            <m:t>𝑑𝑧</m:t>
                          </m:r>
                        </m:num>
                        <m:den>
                          <m:r>
                            <a:rPr lang="en-US" sz="1600" i="1">
                              <a:latin typeface="Cambria Math" panose="02040503050406030204" pitchFamily="18" charset="0"/>
                            </a:rPr>
                            <m:t>𝑑</m:t>
                          </m:r>
                          <m:sSub>
                            <m:sSubPr>
                              <m:ctrlPr>
                                <a:rPr lang="en-US" sz="1600" i="1">
                                  <a:latin typeface="Cambria Math" panose="02040503050406030204" pitchFamily="18" charset="0"/>
                                </a:rPr>
                              </m:ctrlPr>
                            </m:sSubPr>
                            <m:e>
                              <m:r>
                                <a:rPr lang="en-US" sz="1600" i="1">
                                  <a:latin typeface="Cambria Math" panose="02040503050406030204" pitchFamily="18" charset="0"/>
                                </a:rPr>
                                <m:t>𝑤</m:t>
                              </m:r>
                            </m:e>
                            <m:sub>
                              <m:r>
                                <a:rPr lang="en-US" sz="1600" i="1">
                                  <a:latin typeface="Cambria Math" panose="02040503050406030204" pitchFamily="18" charset="0"/>
                                </a:rPr>
                                <m:t>𝑗</m:t>
                              </m:r>
                            </m:sub>
                          </m:sSub>
                        </m:den>
                      </m:f>
                    </m:oMath>
                  </m:oMathPara>
                </a14:m>
                <a:endParaRPr lang="en-US" sz="1600" dirty="0"/>
              </a:p>
            </p:txBody>
          </p:sp>
        </mc:Choice>
        <mc:Fallback>
          <p:sp>
            <p:nvSpPr>
              <p:cNvPr id="50" name="TextBox 49">
                <a:extLst>
                  <a:ext uri="{FF2B5EF4-FFF2-40B4-BE49-F238E27FC236}">
                    <a16:creationId xmlns:a16="http://schemas.microsoft.com/office/drawing/2014/main" id="{E25C96B9-3217-014A-9F83-F00D523E820E}"/>
                  </a:ext>
                </a:extLst>
              </p:cNvPr>
              <p:cNvSpPr txBox="1">
                <a:spLocks noRot="1" noChangeAspect="1" noMove="1" noResize="1" noEditPoints="1" noAdjustHandles="1" noChangeArrowheads="1" noChangeShapeType="1" noTextEdit="1"/>
              </p:cNvSpPr>
              <p:nvPr/>
            </p:nvSpPr>
            <p:spPr>
              <a:xfrm>
                <a:off x="1860909" y="4114185"/>
                <a:ext cx="1778756" cy="547329"/>
              </a:xfrm>
              <a:prstGeom prst="rect">
                <a:avLst/>
              </a:prstGeom>
              <a:blipFill>
                <a:blip r:embed="rId4"/>
                <a:stretch>
                  <a:fillRect l="-2128" r="-709" b="-9091"/>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4A3B12BE-AC1D-DC46-B2DC-34F43A09995F}"/>
              </a:ext>
            </a:extLst>
          </p:cNvPr>
          <p:cNvSpPr txBox="1"/>
          <p:nvPr/>
        </p:nvSpPr>
        <p:spPr>
          <a:xfrm>
            <a:off x="1807335" y="3627222"/>
            <a:ext cx="2180084" cy="369332"/>
          </a:xfrm>
          <a:prstGeom prst="rect">
            <a:avLst/>
          </a:prstGeom>
          <a:noFill/>
        </p:spPr>
        <p:txBody>
          <a:bodyPr wrap="none" rtlCol="0">
            <a:spAutoFit/>
          </a:bodyPr>
          <a:lstStyle/>
          <a:p>
            <a:r>
              <a:rPr lang="en-US" dirty="0"/>
              <a:t>Chain rule of calculus</a:t>
            </a:r>
          </a:p>
        </p:txBody>
      </p:sp>
      <mc:AlternateContent xmlns:mc="http://schemas.openxmlformats.org/markup-compatibility/2006">
        <mc:Choice xmlns:a14="http://schemas.microsoft.com/office/drawing/2010/main" Requires="a14">
          <p:sp>
            <p:nvSpPr>
              <p:cNvPr id="32" name="TextBox 31">
                <a:extLst>
                  <a:ext uri="{FF2B5EF4-FFF2-40B4-BE49-F238E27FC236}">
                    <a16:creationId xmlns:a16="http://schemas.microsoft.com/office/drawing/2014/main" id="{CD81B7FD-B696-F040-B39C-008238A73AEE}"/>
                  </a:ext>
                </a:extLst>
              </p:cNvPr>
              <p:cNvSpPr txBox="1"/>
              <p:nvPr/>
            </p:nvSpPr>
            <p:spPr>
              <a:xfrm>
                <a:off x="5103466" y="2690621"/>
                <a:ext cx="1909754"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rPr>
                        <m:t>𝐿</m:t>
                      </m:r>
                      <m:d>
                        <m:dPr>
                          <m:ctrlPr>
                            <a:rPr lang="en-US" sz="1600" i="1">
                              <a:latin typeface="Cambria Math" panose="02040503050406030204" pitchFamily="18" charset="0"/>
                            </a:rPr>
                          </m:ctrlPr>
                        </m:dPr>
                        <m:e>
                          <m:sSub>
                            <m:sSubPr>
                              <m:ctrlPr>
                                <a:rPr lang="en-US" sz="1600" i="1">
                                  <a:latin typeface="Cambria Math" panose="02040503050406030204" pitchFamily="18" charset="0"/>
                                </a:rPr>
                              </m:ctrlPr>
                            </m:sSubPr>
                            <m:e>
                              <m:r>
                                <a:rPr lang="en-US" sz="1600" i="1">
                                  <a:latin typeface="Cambria Math" panose="02040503050406030204" pitchFamily="18" charset="0"/>
                                </a:rPr>
                                <m:t>𝑤</m:t>
                              </m:r>
                            </m:e>
                            <m:sub>
                              <m:r>
                                <a:rPr lang="en-US" sz="1600" i="1">
                                  <a:latin typeface="Cambria Math" panose="02040503050406030204" pitchFamily="18" charset="0"/>
                                </a:rPr>
                                <m:t>0</m:t>
                              </m:r>
                            </m:sub>
                          </m:sSub>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𝑤</m:t>
                              </m:r>
                            </m:e>
                            <m:sub>
                              <m:r>
                                <a:rPr lang="en-US" sz="1600" i="1">
                                  <a:latin typeface="Cambria Math" panose="02040503050406030204" pitchFamily="18" charset="0"/>
                                </a:rPr>
                                <m:t>1</m:t>
                              </m:r>
                            </m:sub>
                          </m:sSub>
                        </m:e>
                      </m:d>
                      <m:r>
                        <a:rPr lang="en-US" sz="1600" i="1">
                          <a:latin typeface="Cambria Math" panose="02040503050406030204" pitchFamily="18" charset="0"/>
                        </a:rPr>
                        <m:t>=</m:t>
                      </m:r>
                      <m:sSup>
                        <m:sSupPr>
                          <m:ctrlPr>
                            <a:rPr lang="en-US" sz="1600" i="1">
                              <a:latin typeface="Cambria Math" panose="02040503050406030204" pitchFamily="18" charset="0"/>
                            </a:rPr>
                          </m:ctrlPr>
                        </m:sSupPr>
                        <m:e>
                          <m:d>
                            <m:dPr>
                              <m:ctrlPr>
                                <a:rPr lang="en-US" sz="1600" i="1">
                                  <a:latin typeface="Cambria Math" panose="02040503050406030204" pitchFamily="18" charset="0"/>
                                </a:rPr>
                              </m:ctrlPr>
                            </m:dPr>
                            <m:e>
                              <m:acc>
                                <m:accPr>
                                  <m:chr m:val="̂"/>
                                  <m:ctrlPr>
                                    <a:rPr lang="en-US" sz="1600" i="1">
                                      <a:latin typeface="Cambria Math" panose="02040503050406030204" pitchFamily="18" charset="0"/>
                                    </a:rPr>
                                  </m:ctrlPr>
                                </m:accPr>
                                <m:e>
                                  <m:r>
                                    <a:rPr lang="en-US" sz="1600" i="1">
                                      <a:latin typeface="Cambria Math" panose="02040503050406030204" pitchFamily="18" charset="0"/>
                                    </a:rPr>
                                    <m:t>𝑦</m:t>
                                  </m:r>
                                </m:e>
                              </m:acc>
                              <m:r>
                                <a:rPr lang="en-US" sz="1600" i="1">
                                  <a:latin typeface="Cambria Math" panose="02040503050406030204" pitchFamily="18" charset="0"/>
                                </a:rPr>
                                <m:t>−</m:t>
                              </m:r>
                              <m:r>
                                <a:rPr lang="en-US" sz="1600" i="1">
                                  <a:latin typeface="Cambria Math" panose="02040503050406030204" pitchFamily="18" charset="0"/>
                                </a:rPr>
                                <m:t>𝑦</m:t>
                              </m:r>
                            </m:e>
                          </m:d>
                        </m:e>
                        <m:sup>
                          <m:r>
                            <a:rPr lang="en-US" sz="1600" i="1">
                              <a:latin typeface="Cambria Math" panose="02040503050406030204" pitchFamily="18" charset="0"/>
                            </a:rPr>
                            <m:t>2</m:t>
                          </m:r>
                        </m:sup>
                      </m:sSup>
                    </m:oMath>
                  </m:oMathPara>
                </a14:m>
                <a:endParaRPr lang="en-US" sz="1600" dirty="0"/>
              </a:p>
            </p:txBody>
          </p:sp>
        </mc:Choice>
        <mc:Fallback>
          <p:sp>
            <p:nvSpPr>
              <p:cNvPr id="32" name="TextBox 31">
                <a:extLst>
                  <a:ext uri="{FF2B5EF4-FFF2-40B4-BE49-F238E27FC236}">
                    <a16:creationId xmlns:a16="http://schemas.microsoft.com/office/drawing/2014/main" id="{CD81B7FD-B696-F040-B39C-008238A73AEE}"/>
                  </a:ext>
                </a:extLst>
              </p:cNvPr>
              <p:cNvSpPr txBox="1">
                <a:spLocks noRot="1" noChangeAspect="1" noMove="1" noResize="1" noEditPoints="1" noAdjustHandles="1" noChangeArrowheads="1" noChangeShapeType="1" noTextEdit="1"/>
              </p:cNvSpPr>
              <p:nvPr/>
            </p:nvSpPr>
            <p:spPr>
              <a:xfrm>
                <a:off x="5103466" y="2690621"/>
                <a:ext cx="1909754" cy="246221"/>
              </a:xfrm>
              <a:prstGeom prst="rect">
                <a:avLst/>
              </a:prstGeom>
              <a:blipFill>
                <a:blip r:embed="rId5"/>
                <a:stretch>
                  <a:fillRect l="-1987" t="-14286" r="-662" b="-1904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3" name="TextBox 32">
                <a:extLst>
                  <a:ext uri="{FF2B5EF4-FFF2-40B4-BE49-F238E27FC236}">
                    <a16:creationId xmlns:a16="http://schemas.microsoft.com/office/drawing/2014/main" id="{26763B29-8E43-1F4B-8003-54ACE55C171A}"/>
                  </a:ext>
                </a:extLst>
              </p:cNvPr>
              <p:cNvSpPr txBox="1"/>
              <p:nvPr/>
            </p:nvSpPr>
            <p:spPr>
              <a:xfrm>
                <a:off x="5103467" y="2311509"/>
                <a:ext cx="842603"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1600" i="1">
                              <a:latin typeface="Cambria Math" panose="02040503050406030204" pitchFamily="18" charset="0"/>
                            </a:rPr>
                          </m:ctrlPr>
                        </m:accPr>
                        <m:e>
                          <m:r>
                            <a:rPr lang="en-US" sz="1600" i="1">
                              <a:latin typeface="Cambria Math" panose="02040503050406030204" pitchFamily="18" charset="0"/>
                            </a:rPr>
                            <m:t>𝑦</m:t>
                          </m:r>
                        </m:e>
                      </m:acc>
                      <m:r>
                        <a:rPr lang="en-US" sz="1600" i="1">
                          <a:latin typeface="Cambria Math" panose="02040503050406030204" pitchFamily="18" charset="0"/>
                        </a:rPr>
                        <m:t>=</m:t>
                      </m:r>
                      <m:r>
                        <a:rPr lang="en-US" sz="1600" i="1">
                          <a:latin typeface="Cambria Math" panose="02040503050406030204" pitchFamily="18" charset="0"/>
                        </a:rPr>
                        <m:t>𝜎</m:t>
                      </m:r>
                      <m:r>
                        <a:rPr lang="en-US" sz="1600" i="1">
                          <a:latin typeface="Cambria Math" panose="02040503050406030204" pitchFamily="18" charset="0"/>
                        </a:rPr>
                        <m:t>(</m:t>
                      </m:r>
                      <m:r>
                        <a:rPr lang="en-US" sz="1600" i="1">
                          <a:latin typeface="Cambria Math" panose="02040503050406030204" pitchFamily="18" charset="0"/>
                        </a:rPr>
                        <m:t>𝑧</m:t>
                      </m:r>
                      <m:r>
                        <a:rPr lang="en-US" sz="1600" i="1">
                          <a:latin typeface="Cambria Math" panose="02040503050406030204" pitchFamily="18" charset="0"/>
                        </a:rPr>
                        <m:t>)</m:t>
                      </m:r>
                    </m:oMath>
                  </m:oMathPara>
                </a14:m>
                <a:endParaRPr lang="en-US" sz="1600" dirty="0"/>
              </a:p>
            </p:txBody>
          </p:sp>
        </mc:Choice>
        <mc:Fallback>
          <p:sp>
            <p:nvSpPr>
              <p:cNvPr id="33" name="TextBox 32">
                <a:extLst>
                  <a:ext uri="{FF2B5EF4-FFF2-40B4-BE49-F238E27FC236}">
                    <a16:creationId xmlns:a16="http://schemas.microsoft.com/office/drawing/2014/main" id="{26763B29-8E43-1F4B-8003-54ACE55C171A}"/>
                  </a:ext>
                </a:extLst>
              </p:cNvPr>
              <p:cNvSpPr txBox="1">
                <a:spLocks noRot="1" noChangeAspect="1" noMove="1" noResize="1" noEditPoints="1" noAdjustHandles="1" noChangeArrowheads="1" noChangeShapeType="1" noTextEdit="1"/>
              </p:cNvSpPr>
              <p:nvPr/>
            </p:nvSpPr>
            <p:spPr>
              <a:xfrm>
                <a:off x="5103467" y="2311509"/>
                <a:ext cx="842603" cy="246221"/>
              </a:xfrm>
              <a:prstGeom prst="rect">
                <a:avLst/>
              </a:prstGeom>
              <a:blipFill>
                <a:blip r:embed="rId6"/>
                <a:stretch>
                  <a:fillRect l="-4412" t="-14286" r="-7353" b="-3333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4" name="TextBox 33">
                <a:extLst>
                  <a:ext uri="{FF2B5EF4-FFF2-40B4-BE49-F238E27FC236}">
                    <a16:creationId xmlns:a16="http://schemas.microsoft.com/office/drawing/2014/main" id="{86FDF632-8EDD-8A4F-8306-FD54D26A60C1}"/>
                  </a:ext>
                </a:extLst>
              </p:cNvPr>
              <p:cNvSpPr txBox="1"/>
              <p:nvPr/>
            </p:nvSpPr>
            <p:spPr>
              <a:xfrm>
                <a:off x="5103467" y="1396506"/>
                <a:ext cx="1395895" cy="46673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rPr>
                        <m:t>𝜎</m:t>
                      </m:r>
                      <m:d>
                        <m:dPr>
                          <m:ctrlPr>
                            <a:rPr lang="en-US" sz="1600" i="1">
                              <a:latin typeface="Cambria Math" panose="02040503050406030204" pitchFamily="18" charset="0"/>
                            </a:rPr>
                          </m:ctrlPr>
                        </m:dPr>
                        <m:e>
                          <m:r>
                            <a:rPr lang="en-US" sz="1600" i="1">
                              <a:latin typeface="Cambria Math" panose="02040503050406030204" pitchFamily="18" charset="0"/>
                            </a:rPr>
                            <m:t>𝑧</m:t>
                          </m:r>
                        </m:e>
                      </m:d>
                      <m:r>
                        <a:rPr lang="en-US" sz="1600" i="1">
                          <a:latin typeface="Cambria Math" panose="02040503050406030204" pitchFamily="18" charset="0"/>
                        </a:rPr>
                        <m:t>=</m:t>
                      </m:r>
                      <m:f>
                        <m:fPr>
                          <m:ctrlPr>
                            <a:rPr lang="en-US" sz="1600" i="1">
                              <a:latin typeface="Cambria Math" panose="02040503050406030204" pitchFamily="18" charset="0"/>
                            </a:rPr>
                          </m:ctrlPr>
                        </m:fPr>
                        <m:num>
                          <m:r>
                            <a:rPr lang="en-US" sz="1600" i="1">
                              <a:latin typeface="Cambria Math" panose="02040503050406030204" pitchFamily="18" charset="0"/>
                            </a:rPr>
                            <m:t>1</m:t>
                          </m:r>
                        </m:num>
                        <m:den>
                          <m:r>
                            <a:rPr lang="en-US" sz="1600" i="1">
                              <a:latin typeface="Cambria Math" panose="02040503050406030204" pitchFamily="18" charset="0"/>
                            </a:rPr>
                            <m:t>1+</m:t>
                          </m:r>
                          <m:sSup>
                            <m:sSupPr>
                              <m:ctrlPr>
                                <a:rPr lang="en-US" sz="1600" i="1">
                                  <a:latin typeface="Cambria Math" panose="02040503050406030204" pitchFamily="18" charset="0"/>
                                </a:rPr>
                              </m:ctrlPr>
                            </m:sSupPr>
                            <m:e>
                              <m:r>
                                <a:rPr lang="en-US" sz="1600" i="1">
                                  <a:latin typeface="Cambria Math" panose="02040503050406030204" pitchFamily="18" charset="0"/>
                                </a:rPr>
                                <m:t>𝑒</m:t>
                              </m:r>
                            </m:e>
                            <m:sup>
                              <m:r>
                                <a:rPr lang="en-US" sz="1600" i="1">
                                  <a:latin typeface="Cambria Math" panose="02040503050406030204" pitchFamily="18" charset="0"/>
                                </a:rPr>
                                <m:t>−</m:t>
                              </m:r>
                              <m:r>
                                <a:rPr lang="en-US" sz="1600" i="1">
                                  <a:latin typeface="Cambria Math" panose="02040503050406030204" pitchFamily="18" charset="0"/>
                                </a:rPr>
                                <m:t>𝑧</m:t>
                              </m:r>
                            </m:sup>
                          </m:sSup>
                        </m:den>
                      </m:f>
                    </m:oMath>
                  </m:oMathPara>
                </a14:m>
                <a:endParaRPr lang="en-US" sz="1600" dirty="0"/>
              </a:p>
            </p:txBody>
          </p:sp>
        </mc:Choice>
        <mc:Fallback>
          <p:sp>
            <p:nvSpPr>
              <p:cNvPr id="34" name="TextBox 33">
                <a:extLst>
                  <a:ext uri="{FF2B5EF4-FFF2-40B4-BE49-F238E27FC236}">
                    <a16:creationId xmlns:a16="http://schemas.microsoft.com/office/drawing/2014/main" id="{86FDF632-8EDD-8A4F-8306-FD54D26A60C1}"/>
                  </a:ext>
                </a:extLst>
              </p:cNvPr>
              <p:cNvSpPr txBox="1">
                <a:spLocks noRot="1" noChangeAspect="1" noMove="1" noResize="1" noEditPoints="1" noAdjustHandles="1" noChangeArrowheads="1" noChangeShapeType="1" noTextEdit="1"/>
              </p:cNvSpPr>
              <p:nvPr/>
            </p:nvSpPr>
            <p:spPr>
              <a:xfrm>
                <a:off x="5103467" y="1396506"/>
                <a:ext cx="1395895" cy="466731"/>
              </a:xfrm>
              <a:prstGeom prst="rect">
                <a:avLst/>
              </a:prstGeom>
              <a:blipFill>
                <a:blip r:embed="rId7"/>
                <a:stretch>
                  <a:fillRect l="-901" t="-2632" b="-1315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8" name="TextBox 37">
                <a:extLst>
                  <a:ext uri="{FF2B5EF4-FFF2-40B4-BE49-F238E27FC236}">
                    <a16:creationId xmlns:a16="http://schemas.microsoft.com/office/drawing/2014/main" id="{739529CE-2362-7548-8568-8F9BBB12762B}"/>
                  </a:ext>
                </a:extLst>
              </p:cNvPr>
              <p:cNvSpPr txBox="1"/>
              <p:nvPr/>
            </p:nvSpPr>
            <p:spPr>
              <a:xfrm>
                <a:off x="5103466" y="1950903"/>
                <a:ext cx="1265218"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rPr>
                        <m:t>𝑧</m:t>
                      </m:r>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𝑤</m:t>
                          </m:r>
                        </m:e>
                        <m:sub>
                          <m:r>
                            <a:rPr lang="en-US" sz="1600" i="1">
                              <a:latin typeface="Cambria Math" panose="02040503050406030204" pitchFamily="18" charset="0"/>
                            </a:rPr>
                            <m:t>0</m:t>
                          </m:r>
                        </m:sub>
                      </m:sSub>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𝑤</m:t>
                          </m:r>
                        </m:e>
                        <m:sub>
                          <m:r>
                            <a:rPr lang="en-US" sz="1600" i="1">
                              <a:latin typeface="Cambria Math" panose="02040503050406030204" pitchFamily="18" charset="0"/>
                            </a:rPr>
                            <m:t>1</m:t>
                          </m:r>
                        </m:sub>
                      </m:sSub>
                      <m:r>
                        <a:rPr lang="en-US" sz="1600" i="1">
                          <a:latin typeface="Cambria Math" panose="02040503050406030204" pitchFamily="18" charset="0"/>
                        </a:rPr>
                        <m:t>𝑥</m:t>
                      </m:r>
                    </m:oMath>
                  </m:oMathPara>
                </a14:m>
                <a:endParaRPr lang="en-US" sz="1600" dirty="0"/>
              </a:p>
            </p:txBody>
          </p:sp>
        </mc:Choice>
        <mc:Fallback>
          <p:sp>
            <p:nvSpPr>
              <p:cNvPr id="38" name="TextBox 37">
                <a:extLst>
                  <a:ext uri="{FF2B5EF4-FFF2-40B4-BE49-F238E27FC236}">
                    <a16:creationId xmlns:a16="http://schemas.microsoft.com/office/drawing/2014/main" id="{739529CE-2362-7548-8568-8F9BBB12762B}"/>
                  </a:ext>
                </a:extLst>
              </p:cNvPr>
              <p:cNvSpPr txBox="1">
                <a:spLocks noRot="1" noChangeAspect="1" noMove="1" noResize="1" noEditPoints="1" noAdjustHandles="1" noChangeArrowheads="1" noChangeShapeType="1" noTextEdit="1"/>
              </p:cNvSpPr>
              <p:nvPr/>
            </p:nvSpPr>
            <p:spPr>
              <a:xfrm>
                <a:off x="5103466" y="1950903"/>
                <a:ext cx="1265218" cy="246221"/>
              </a:xfrm>
              <a:prstGeom prst="rect">
                <a:avLst/>
              </a:prstGeom>
              <a:blipFill>
                <a:blip r:embed="rId8"/>
                <a:stretch>
                  <a:fillRect l="-990" r="-990" b="-20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9" name="Rectangle 38">
                <a:extLst>
                  <a:ext uri="{FF2B5EF4-FFF2-40B4-BE49-F238E27FC236}">
                    <a16:creationId xmlns:a16="http://schemas.microsoft.com/office/drawing/2014/main" id="{0342CFB8-FE28-4C42-944E-9652D74436EE}"/>
                  </a:ext>
                </a:extLst>
              </p:cNvPr>
              <p:cNvSpPr/>
              <p:nvPr/>
            </p:nvSpPr>
            <p:spPr>
              <a:xfrm>
                <a:off x="3438626" y="1748034"/>
                <a:ext cx="35375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𝑧</m:t>
                      </m:r>
                    </m:oMath>
                  </m:oMathPara>
                </a14:m>
                <a:endParaRPr lang="en-US" dirty="0"/>
              </a:p>
            </p:txBody>
          </p:sp>
        </mc:Choice>
        <mc:Fallback>
          <p:sp>
            <p:nvSpPr>
              <p:cNvPr id="39" name="Rectangle 38">
                <a:extLst>
                  <a:ext uri="{FF2B5EF4-FFF2-40B4-BE49-F238E27FC236}">
                    <a16:creationId xmlns:a16="http://schemas.microsoft.com/office/drawing/2014/main" id="{0342CFB8-FE28-4C42-944E-9652D74436EE}"/>
                  </a:ext>
                </a:extLst>
              </p:cNvPr>
              <p:cNvSpPr>
                <a:spLocks noRot="1" noChangeAspect="1" noMove="1" noResize="1" noEditPoints="1" noAdjustHandles="1" noChangeArrowheads="1" noChangeShapeType="1" noTextEdit="1"/>
              </p:cNvSpPr>
              <p:nvPr/>
            </p:nvSpPr>
            <p:spPr>
              <a:xfrm>
                <a:off x="3438626" y="1748034"/>
                <a:ext cx="353751" cy="369332"/>
              </a:xfrm>
              <a:prstGeom prst="rect">
                <a:avLst/>
              </a:prstGeom>
              <a:blipFill>
                <a:blip r:embed="rId9"/>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23825261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CE8AC8-D7F3-7E48-A50D-8B6161F10EB0}"/>
              </a:ext>
            </a:extLst>
          </p:cNvPr>
          <p:cNvSpPr>
            <a:spLocks noGrp="1"/>
          </p:cNvSpPr>
          <p:nvPr>
            <p:ph type="title" idx="4294967295"/>
          </p:nvPr>
        </p:nvSpPr>
        <p:spPr>
          <a:xfrm>
            <a:off x="1524000" y="-1588"/>
            <a:ext cx="9144000" cy="1143001"/>
          </a:xfrm>
        </p:spPr>
        <p:txBody>
          <a:bodyPr/>
          <a:lstStyle/>
          <a:p>
            <a:r>
              <a:rPr lang="en-US" dirty="0">
                <a:solidFill>
                  <a:schemeClr val="bg1"/>
                </a:solidFill>
              </a:rPr>
              <a:t>Worked out example : activation</a:t>
            </a:r>
          </a:p>
        </p:txBody>
      </p:sp>
      <p:sp>
        <p:nvSpPr>
          <p:cNvPr id="31" name="Oval 30">
            <a:extLst>
              <a:ext uri="{FF2B5EF4-FFF2-40B4-BE49-F238E27FC236}">
                <a16:creationId xmlns:a16="http://schemas.microsoft.com/office/drawing/2014/main" id="{B9F4A4D7-66EC-5B44-801C-05078AC05019}"/>
              </a:ext>
            </a:extLst>
          </p:cNvPr>
          <p:cNvSpPr>
            <a:spLocks noChangeAspect="1"/>
          </p:cNvSpPr>
          <p:nvPr/>
        </p:nvSpPr>
        <p:spPr>
          <a:xfrm>
            <a:off x="3122786" y="1939565"/>
            <a:ext cx="365760" cy="3657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cxnSp>
        <p:nvCxnSpPr>
          <p:cNvPr id="45" name="Straight Arrow Connector 44">
            <a:extLst>
              <a:ext uri="{FF2B5EF4-FFF2-40B4-BE49-F238E27FC236}">
                <a16:creationId xmlns:a16="http://schemas.microsoft.com/office/drawing/2014/main" id="{610302F4-6312-8945-A1D3-AB5F134DA7F6}"/>
              </a:ext>
            </a:extLst>
          </p:cNvPr>
          <p:cNvCxnSpPr>
            <a:cxnSpLocks/>
            <a:stCxn id="31" idx="6"/>
          </p:cNvCxnSpPr>
          <p:nvPr/>
        </p:nvCxnSpPr>
        <p:spPr>
          <a:xfrm>
            <a:off x="3488546" y="2122445"/>
            <a:ext cx="24695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558A7F14-9DE7-CA4F-9C7F-E764E5AF62EF}"/>
              </a:ext>
            </a:extLst>
          </p:cNvPr>
          <p:cNvCxnSpPr>
            <a:cxnSpLocks/>
          </p:cNvCxnSpPr>
          <p:nvPr/>
        </p:nvCxnSpPr>
        <p:spPr>
          <a:xfrm flipV="1">
            <a:off x="2400891" y="2122329"/>
            <a:ext cx="728708" cy="1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F9F43AAE-A270-0C40-B0C2-3DE173BE4437}"/>
              </a:ext>
            </a:extLst>
          </p:cNvPr>
          <p:cNvSpPr txBox="1"/>
          <p:nvPr/>
        </p:nvSpPr>
        <p:spPr>
          <a:xfrm>
            <a:off x="2128572" y="1968440"/>
            <a:ext cx="284052" cy="369332"/>
          </a:xfrm>
          <a:prstGeom prst="rect">
            <a:avLst/>
          </a:prstGeom>
          <a:noFill/>
        </p:spPr>
        <p:txBody>
          <a:bodyPr wrap="none" rtlCol="0">
            <a:spAutoFit/>
          </a:bodyPr>
          <a:lstStyle/>
          <a:p>
            <a:r>
              <a:rPr lang="en-US" dirty="0"/>
              <a:t>x</a:t>
            </a:r>
          </a:p>
        </p:txBody>
      </p:sp>
      <p:sp>
        <p:nvSpPr>
          <p:cNvPr id="52" name="TextBox 51">
            <a:extLst>
              <a:ext uri="{FF2B5EF4-FFF2-40B4-BE49-F238E27FC236}">
                <a16:creationId xmlns:a16="http://schemas.microsoft.com/office/drawing/2014/main" id="{E9F7F365-8D8B-8549-B549-37E40C174845}"/>
              </a:ext>
            </a:extLst>
          </p:cNvPr>
          <p:cNvSpPr txBox="1"/>
          <p:nvPr/>
        </p:nvSpPr>
        <p:spPr>
          <a:xfrm>
            <a:off x="2551438" y="1446664"/>
            <a:ext cx="428322" cy="369332"/>
          </a:xfrm>
          <a:prstGeom prst="rect">
            <a:avLst/>
          </a:prstGeom>
          <a:noFill/>
        </p:spPr>
        <p:txBody>
          <a:bodyPr wrap="none" rtlCol="0">
            <a:spAutoFit/>
          </a:bodyPr>
          <a:lstStyle/>
          <a:p>
            <a:r>
              <a:rPr lang="en-US"/>
              <a:t>w</a:t>
            </a:r>
            <a:r>
              <a:rPr lang="en-US" baseline="-25000"/>
              <a:t>1</a:t>
            </a:r>
            <a:endParaRPr lang="en-US"/>
          </a:p>
        </p:txBody>
      </p:sp>
      <p:cxnSp>
        <p:nvCxnSpPr>
          <p:cNvPr id="54" name="Straight Arrow Connector 53">
            <a:extLst>
              <a:ext uri="{FF2B5EF4-FFF2-40B4-BE49-F238E27FC236}">
                <a16:creationId xmlns:a16="http://schemas.microsoft.com/office/drawing/2014/main" id="{D72E2503-12B1-9147-80C0-DCCE45D2E854}"/>
              </a:ext>
            </a:extLst>
          </p:cNvPr>
          <p:cNvCxnSpPr>
            <a:cxnSpLocks/>
            <a:stCxn id="52" idx="2"/>
          </p:cNvCxnSpPr>
          <p:nvPr/>
        </p:nvCxnSpPr>
        <p:spPr>
          <a:xfrm flipH="1">
            <a:off x="2708695" y="1815996"/>
            <a:ext cx="56905" cy="306332"/>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55" name="TextBox 54">
            <a:extLst>
              <a:ext uri="{FF2B5EF4-FFF2-40B4-BE49-F238E27FC236}">
                <a16:creationId xmlns:a16="http://schemas.microsoft.com/office/drawing/2014/main" id="{9F874A6C-FA52-6547-BBF3-EAA4E32C0E52}"/>
              </a:ext>
            </a:extLst>
          </p:cNvPr>
          <p:cNvSpPr txBox="1"/>
          <p:nvPr/>
        </p:nvSpPr>
        <p:spPr>
          <a:xfrm>
            <a:off x="2919250" y="3036844"/>
            <a:ext cx="898003" cy="369332"/>
          </a:xfrm>
          <a:prstGeom prst="rect">
            <a:avLst/>
          </a:prstGeom>
          <a:noFill/>
        </p:spPr>
        <p:txBody>
          <a:bodyPr wrap="none" rtlCol="0">
            <a:spAutoFit/>
          </a:bodyPr>
          <a:lstStyle/>
          <a:p>
            <a:r>
              <a:rPr lang="en-US" dirty="0"/>
              <a:t>bias = 1</a:t>
            </a:r>
          </a:p>
        </p:txBody>
      </p:sp>
      <p:cxnSp>
        <p:nvCxnSpPr>
          <p:cNvPr id="56" name="Straight Arrow Connector 55">
            <a:extLst>
              <a:ext uri="{FF2B5EF4-FFF2-40B4-BE49-F238E27FC236}">
                <a16:creationId xmlns:a16="http://schemas.microsoft.com/office/drawing/2014/main" id="{4C5746B1-73A9-6944-B858-61DBB7EDED34}"/>
              </a:ext>
            </a:extLst>
          </p:cNvPr>
          <p:cNvCxnSpPr>
            <a:cxnSpLocks/>
            <a:stCxn id="55" idx="0"/>
            <a:endCxn id="31" idx="4"/>
          </p:cNvCxnSpPr>
          <p:nvPr/>
        </p:nvCxnSpPr>
        <p:spPr>
          <a:xfrm flipH="1" flipV="1">
            <a:off x="3305667" y="2305326"/>
            <a:ext cx="62585" cy="7315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496A3817-9923-CC49-9B7D-86B3BC963386}"/>
              </a:ext>
            </a:extLst>
          </p:cNvPr>
          <p:cNvCxnSpPr>
            <a:cxnSpLocks/>
          </p:cNvCxnSpPr>
          <p:nvPr/>
        </p:nvCxnSpPr>
        <p:spPr>
          <a:xfrm>
            <a:off x="2919250" y="2772313"/>
            <a:ext cx="386417" cy="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62" name="TextBox 61">
            <a:extLst>
              <a:ext uri="{FF2B5EF4-FFF2-40B4-BE49-F238E27FC236}">
                <a16:creationId xmlns:a16="http://schemas.microsoft.com/office/drawing/2014/main" id="{E127657E-9C13-2A4A-8554-DCE07C99214A}"/>
              </a:ext>
            </a:extLst>
          </p:cNvPr>
          <p:cNvSpPr txBox="1"/>
          <p:nvPr/>
        </p:nvSpPr>
        <p:spPr>
          <a:xfrm>
            <a:off x="2589939" y="2601696"/>
            <a:ext cx="428322" cy="369332"/>
          </a:xfrm>
          <a:prstGeom prst="rect">
            <a:avLst/>
          </a:prstGeom>
          <a:noFill/>
        </p:spPr>
        <p:txBody>
          <a:bodyPr wrap="none" rtlCol="0">
            <a:spAutoFit/>
          </a:bodyPr>
          <a:lstStyle/>
          <a:p>
            <a:r>
              <a:rPr lang="en-US"/>
              <a:t>w</a:t>
            </a:r>
            <a:r>
              <a:rPr lang="en-US" baseline="-25000"/>
              <a:t>0</a:t>
            </a:r>
            <a:endParaRPr lang="en-US"/>
          </a:p>
        </p:txBody>
      </p:sp>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D223A5B2-78A1-BE4A-8582-1F048E41AECA}"/>
                  </a:ext>
                </a:extLst>
              </p:cNvPr>
              <p:cNvSpPr txBox="1"/>
              <p:nvPr/>
            </p:nvSpPr>
            <p:spPr>
              <a:xfrm>
                <a:off x="4444355" y="2000346"/>
                <a:ext cx="18671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𝑦</m:t>
                          </m:r>
                        </m:e>
                      </m:acc>
                    </m:oMath>
                  </m:oMathPara>
                </a14:m>
                <a:endParaRPr lang="en-US" dirty="0"/>
              </a:p>
            </p:txBody>
          </p:sp>
        </mc:Choice>
        <mc:Fallback>
          <p:sp>
            <p:nvSpPr>
              <p:cNvPr id="15" name="TextBox 14">
                <a:extLst>
                  <a:ext uri="{FF2B5EF4-FFF2-40B4-BE49-F238E27FC236}">
                    <a16:creationId xmlns:a16="http://schemas.microsoft.com/office/drawing/2014/main" id="{D223A5B2-78A1-BE4A-8582-1F048E41AECA}"/>
                  </a:ext>
                </a:extLst>
              </p:cNvPr>
              <p:cNvSpPr txBox="1">
                <a:spLocks noRot="1" noChangeAspect="1" noMove="1" noResize="1" noEditPoints="1" noAdjustHandles="1" noChangeArrowheads="1" noChangeShapeType="1" noTextEdit="1"/>
              </p:cNvSpPr>
              <p:nvPr/>
            </p:nvSpPr>
            <p:spPr>
              <a:xfrm>
                <a:off x="4444355" y="2000346"/>
                <a:ext cx="186718" cy="276999"/>
              </a:xfrm>
              <a:prstGeom prst="rect">
                <a:avLst/>
              </a:prstGeom>
              <a:blipFill>
                <a:blip r:embed="rId2"/>
                <a:stretch>
                  <a:fillRect l="-25000" t="-13043" r="-31250" b="-2608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6" name="TextBox 15">
                <a:extLst>
                  <a:ext uri="{FF2B5EF4-FFF2-40B4-BE49-F238E27FC236}">
                    <a16:creationId xmlns:a16="http://schemas.microsoft.com/office/drawing/2014/main" id="{36C0F2B9-5FD0-0A4D-B10E-70C4CD7B265C}"/>
                  </a:ext>
                </a:extLst>
              </p:cNvPr>
              <p:cNvSpPr txBox="1"/>
              <p:nvPr/>
            </p:nvSpPr>
            <p:spPr>
              <a:xfrm>
                <a:off x="5103466" y="2690621"/>
                <a:ext cx="1909754"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rPr>
                        <m:t>𝐿</m:t>
                      </m:r>
                      <m:d>
                        <m:dPr>
                          <m:ctrlPr>
                            <a:rPr lang="en-US" sz="1600" i="1">
                              <a:latin typeface="Cambria Math" panose="02040503050406030204" pitchFamily="18" charset="0"/>
                            </a:rPr>
                          </m:ctrlPr>
                        </m:dPr>
                        <m:e>
                          <m:sSub>
                            <m:sSubPr>
                              <m:ctrlPr>
                                <a:rPr lang="en-US" sz="1600" i="1">
                                  <a:latin typeface="Cambria Math" panose="02040503050406030204" pitchFamily="18" charset="0"/>
                                </a:rPr>
                              </m:ctrlPr>
                            </m:sSubPr>
                            <m:e>
                              <m:r>
                                <a:rPr lang="en-US" sz="1600" i="1">
                                  <a:latin typeface="Cambria Math" panose="02040503050406030204" pitchFamily="18" charset="0"/>
                                </a:rPr>
                                <m:t>𝑤</m:t>
                              </m:r>
                            </m:e>
                            <m:sub>
                              <m:r>
                                <a:rPr lang="en-US" sz="1600" i="1">
                                  <a:latin typeface="Cambria Math" panose="02040503050406030204" pitchFamily="18" charset="0"/>
                                </a:rPr>
                                <m:t>0</m:t>
                              </m:r>
                            </m:sub>
                          </m:sSub>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𝑤</m:t>
                              </m:r>
                            </m:e>
                            <m:sub>
                              <m:r>
                                <a:rPr lang="en-US" sz="1600" i="1">
                                  <a:latin typeface="Cambria Math" panose="02040503050406030204" pitchFamily="18" charset="0"/>
                                </a:rPr>
                                <m:t>1</m:t>
                              </m:r>
                            </m:sub>
                          </m:sSub>
                        </m:e>
                      </m:d>
                      <m:r>
                        <a:rPr lang="en-US" sz="1600" i="1">
                          <a:latin typeface="Cambria Math" panose="02040503050406030204" pitchFamily="18" charset="0"/>
                        </a:rPr>
                        <m:t>=</m:t>
                      </m:r>
                      <m:sSup>
                        <m:sSupPr>
                          <m:ctrlPr>
                            <a:rPr lang="en-US" sz="1600" i="1">
                              <a:latin typeface="Cambria Math" panose="02040503050406030204" pitchFamily="18" charset="0"/>
                            </a:rPr>
                          </m:ctrlPr>
                        </m:sSupPr>
                        <m:e>
                          <m:d>
                            <m:dPr>
                              <m:ctrlPr>
                                <a:rPr lang="en-US" sz="1600" i="1">
                                  <a:latin typeface="Cambria Math" panose="02040503050406030204" pitchFamily="18" charset="0"/>
                                </a:rPr>
                              </m:ctrlPr>
                            </m:dPr>
                            <m:e>
                              <m:acc>
                                <m:accPr>
                                  <m:chr m:val="̂"/>
                                  <m:ctrlPr>
                                    <a:rPr lang="en-US" sz="1600" i="1">
                                      <a:latin typeface="Cambria Math" panose="02040503050406030204" pitchFamily="18" charset="0"/>
                                    </a:rPr>
                                  </m:ctrlPr>
                                </m:accPr>
                                <m:e>
                                  <m:r>
                                    <a:rPr lang="en-US" sz="1600" i="1">
                                      <a:latin typeface="Cambria Math" panose="02040503050406030204" pitchFamily="18" charset="0"/>
                                    </a:rPr>
                                    <m:t>𝑦</m:t>
                                  </m:r>
                                </m:e>
                              </m:acc>
                              <m:r>
                                <a:rPr lang="en-US" sz="1600" i="1">
                                  <a:latin typeface="Cambria Math" panose="02040503050406030204" pitchFamily="18" charset="0"/>
                                </a:rPr>
                                <m:t>−</m:t>
                              </m:r>
                              <m:r>
                                <a:rPr lang="en-US" sz="1600" i="1">
                                  <a:latin typeface="Cambria Math" panose="02040503050406030204" pitchFamily="18" charset="0"/>
                                </a:rPr>
                                <m:t>𝑦</m:t>
                              </m:r>
                            </m:e>
                          </m:d>
                        </m:e>
                        <m:sup>
                          <m:r>
                            <a:rPr lang="en-US" sz="1600" i="1">
                              <a:latin typeface="Cambria Math" panose="02040503050406030204" pitchFamily="18" charset="0"/>
                            </a:rPr>
                            <m:t>2</m:t>
                          </m:r>
                        </m:sup>
                      </m:sSup>
                    </m:oMath>
                  </m:oMathPara>
                </a14:m>
                <a:endParaRPr lang="en-US" sz="1600" dirty="0"/>
              </a:p>
            </p:txBody>
          </p:sp>
        </mc:Choice>
        <mc:Fallback>
          <p:sp>
            <p:nvSpPr>
              <p:cNvPr id="16" name="TextBox 15">
                <a:extLst>
                  <a:ext uri="{FF2B5EF4-FFF2-40B4-BE49-F238E27FC236}">
                    <a16:creationId xmlns:a16="http://schemas.microsoft.com/office/drawing/2014/main" id="{36C0F2B9-5FD0-0A4D-B10E-70C4CD7B265C}"/>
                  </a:ext>
                </a:extLst>
              </p:cNvPr>
              <p:cNvSpPr txBox="1">
                <a:spLocks noRot="1" noChangeAspect="1" noMove="1" noResize="1" noEditPoints="1" noAdjustHandles="1" noChangeArrowheads="1" noChangeShapeType="1" noTextEdit="1"/>
              </p:cNvSpPr>
              <p:nvPr/>
            </p:nvSpPr>
            <p:spPr>
              <a:xfrm>
                <a:off x="5103466" y="2690621"/>
                <a:ext cx="1909754" cy="246221"/>
              </a:xfrm>
              <a:prstGeom prst="rect">
                <a:avLst/>
              </a:prstGeom>
              <a:blipFill>
                <a:blip r:embed="rId3"/>
                <a:stretch>
                  <a:fillRect l="-1987" t="-14286" r="-662" b="-1904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 name="Rectangle 3">
                <a:extLst>
                  <a:ext uri="{FF2B5EF4-FFF2-40B4-BE49-F238E27FC236}">
                    <a16:creationId xmlns:a16="http://schemas.microsoft.com/office/drawing/2014/main" id="{0183DE03-96F9-EC42-A2B7-ABBD9C49413B}"/>
                  </a:ext>
                </a:extLst>
              </p:cNvPr>
              <p:cNvSpPr/>
              <p:nvPr/>
            </p:nvSpPr>
            <p:spPr>
              <a:xfrm>
                <a:off x="7424582" y="1922273"/>
                <a:ext cx="2601546" cy="338554"/>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
                        <m:sSubPr>
                          <m:ctrlPr>
                            <a:rPr lang="en-US" sz="1600" i="1">
                              <a:latin typeface="Cambria Math" panose="02040503050406030204" pitchFamily="18" charset="0"/>
                            </a:rPr>
                          </m:ctrlPr>
                        </m:sSubPr>
                        <m:e>
                          <m:r>
                            <m:rPr>
                              <m:sty m:val="p"/>
                            </m:rPr>
                            <a:rPr lang="en-US" sz="1600">
                              <a:latin typeface="Cambria Math" charset="0"/>
                            </a:rPr>
                            <m:t>Θ</m:t>
                          </m:r>
                        </m:e>
                        <m:sub>
                          <m:r>
                            <a:rPr lang="en-US" sz="1600" i="1">
                              <a:latin typeface="Cambria Math" charset="0"/>
                            </a:rPr>
                            <m:t>𝑡</m:t>
                          </m:r>
                          <m:r>
                            <a:rPr lang="en-US" sz="1600" i="1">
                              <a:latin typeface="Cambria Math" charset="0"/>
                            </a:rPr>
                            <m:t>+1</m:t>
                          </m:r>
                        </m:sub>
                      </m:sSub>
                      <m:r>
                        <a:rPr lang="en-US" sz="1600" i="1">
                          <a:latin typeface="Cambria Math" charset="0"/>
                        </a:rPr>
                        <m:t>=</m:t>
                      </m:r>
                      <m:sSub>
                        <m:sSubPr>
                          <m:ctrlPr>
                            <a:rPr lang="en-US" sz="1600" i="1">
                              <a:latin typeface="Cambria Math" panose="02040503050406030204" pitchFamily="18" charset="0"/>
                            </a:rPr>
                          </m:ctrlPr>
                        </m:sSubPr>
                        <m:e>
                          <m:r>
                            <m:rPr>
                              <m:sty m:val="p"/>
                            </m:rPr>
                            <a:rPr lang="en-US" sz="1600">
                              <a:latin typeface="Cambria Math" charset="0"/>
                            </a:rPr>
                            <m:t>Θ</m:t>
                          </m:r>
                        </m:e>
                        <m:sub>
                          <m:r>
                            <a:rPr lang="en-US" sz="1600" i="1">
                              <a:latin typeface="Cambria Math" charset="0"/>
                            </a:rPr>
                            <m:t>𝑡</m:t>
                          </m:r>
                        </m:sub>
                      </m:sSub>
                      <m:r>
                        <a:rPr lang="en-US" sz="1600" i="1">
                          <a:latin typeface="Cambria Math" charset="0"/>
                        </a:rPr>
                        <m:t>−</m:t>
                      </m:r>
                      <m:r>
                        <a:rPr lang="en-US" sz="1600" i="1">
                          <a:latin typeface="Cambria Math" charset="0"/>
                        </a:rPr>
                        <m:t>𝜂</m:t>
                      </m:r>
                      <m:r>
                        <a:rPr lang="en-US" sz="1600" i="1">
                          <a:latin typeface="Cambria Math" charset="0"/>
                        </a:rPr>
                        <m:t> </m:t>
                      </m:r>
                      <m:r>
                        <a:rPr lang="en-US" sz="1600">
                          <a:latin typeface="Cambria Math" charset="0"/>
                        </a:rPr>
                        <m:t>𝛻</m:t>
                      </m:r>
                      <m:r>
                        <a:rPr lang="en-US" sz="1600" i="1">
                          <a:latin typeface="Cambria Math" charset="0"/>
                        </a:rPr>
                        <m:t>𝑙</m:t>
                      </m:r>
                      <m:r>
                        <a:rPr lang="en-US" sz="1600" i="1">
                          <a:latin typeface="Cambria Math" charset="0"/>
                        </a:rPr>
                        <m:t>(</m:t>
                      </m:r>
                      <m:sSub>
                        <m:sSubPr>
                          <m:ctrlPr>
                            <a:rPr lang="en-US" sz="1600" i="1">
                              <a:latin typeface="Cambria Math" panose="02040503050406030204" pitchFamily="18" charset="0"/>
                            </a:rPr>
                          </m:ctrlPr>
                        </m:sSubPr>
                        <m:e>
                          <m:r>
                            <a:rPr lang="en-US" sz="1600" i="1">
                              <a:latin typeface="Cambria Math" charset="0"/>
                            </a:rPr>
                            <m:t>𝑓</m:t>
                          </m:r>
                        </m:e>
                        <m:sub>
                          <m:r>
                            <m:rPr>
                              <m:sty m:val="p"/>
                            </m:rPr>
                            <a:rPr lang="en-US" sz="1600">
                              <a:latin typeface="Cambria Math" charset="0"/>
                            </a:rPr>
                            <m:t>Θ</m:t>
                          </m:r>
                        </m:sub>
                      </m:sSub>
                      <m:d>
                        <m:dPr>
                          <m:ctrlPr>
                            <a:rPr lang="en-US" sz="1600" i="1">
                              <a:latin typeface="Cambria Math" panose="02040503050406030204" pitchFamily="18" charset="0"/>
                            </a:rPr>
                          </m:ctrlPr>
                        </m:dPr>
                        <m:e>
                          <m:r>
                            <a:rPr lang="en-US" sz="1600" i="1">
                              <a:latin typeface="Cambria Math" charset="0"/>
                            </a:rPr>
                            <m:t>𝑋</m:t>
                          </m:r>
                        </m:e>
                      </m:d>
                      <m:r>
                        <a:rPr lang="en-US" sz="1600" i="1">
                          <a:latin typeface="Cambria Math" charset="0"/>
                        </a:rPr>
                        <m:t>,</m:t>
                      </m:r>
                      <m:r>
                        <a:rPr lang="en-US" sz="1600" i="1">
                          <a:latin typeface="Cambria Math" charset="0"/>
                        </a:rPr>
                        <m:t>𝑦</m:t>
                      </m:r>
                      <m:r>
                        <a:rPr lang="en-US" sz="1600" i="1">
                          <a:latin typeface="Cambria Math" charset="0"/>
                        </a:rPr>
                        <m:t>)</m:t>
                      </m:r>
                    </m:oMath>
                  </m:oMathPara>
                </a14:m>
                <a:endParaRPr lang="en-US" sz="1600" dirty="0"/>
              </a:p>
            </p:txBody>
          </p:sp>
        </mc:Choice>
        <mc:Fallback>
          <p:sp>
            <p:nvSpPr>
              <p:cNvPr id="4" name="Rectangle 3">
                <a:extLst>
                  <a:ext uri="{FF2B5EF4-FFF2-40B4-BE49-F238E27FC236}">
                    <a16:creationId xmlns:a16="http://schemas.microsoft.com/office/drawing/2014/main" id="{0183DE03-96F9-EC42-A2B7-ABBD9C49413B}"/>
                  </a:ext>
                </a:extLst>
              </p:cNvPr>
              <p:cNvSpPr>
                <a:spLocks noRot="1" noChangeAspect="1" noMove="1" noResize="1" noEditPoints="1" noAdjustHandles="1" noChangeArrowheads="1" noChangeShapeType="1" noTextEdit="1"/>
              </p:cNvSpPr>
              <p:nvPr/>
            </p:nvSpPr>
            <p:spPr>
              <a:xfrm>
                <a:off x="7424582" y="1922273"/>
                <a:ext cx="2601546" cy="338554"/>
              </a:xfrm>
              <a:prstGeom prst="rect">
                <a:avLst/>
              </a:prstGeom>
              <a:blipFill>
                <a:blip r:embed="rId4"/>
                <a:stretch>
                  <a:fillRect b="-10714"/>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BECC2D1E-EA41-2046-8E14-EB0E923AB9E9}"/>
              </a:ext>
            </a:extLst>
          </p:cNvPr>
          <p:cNvSpPr txBox="1"/>
          <p:nvPr/>
        </p:nvSpPr>
        <p:spPr>
          <a:xfrm>
            <a:off x="7349765" y="1527142"/>
            <a:ext cx="1793120" cy="369332"/>
          </a:xfrm>
          <a:prstGeom prst="rect">
            <a:avLst/>
          </a:prstGeom>
          <a:noFill/>
        </p:spPr>
        <p:txBody>
          <a:bodyPr wrap="none" rtlCol="0">
            <a:spAutoFit/>
          </a:bodyPr>
          <a:lstStyle/>
          <a:p>
            <a:r>
              <a:rPr lang="en-US" dirty="0"/>
              <a:t>Gradient descent</a:t>
            </a:r>
          </a:p>
        </p:txBody>
      </p:sp>
      <mc:AlternateContent xmlns:mc="http://schemas.openxmlformats.org/markup-compatibility/2006">
        <mc:Choice xmlns:a14="http://schemas.microsoft.com/office/drawing/2010/main" Requires="a14">
          <p:sp>
            <p:nvSpPr>
              <p:cNvPr id="36" name="TextBox 35">
                <a:extLst>
                  <a:ext uri="{FF2B5EF4-FFF2-40B4-BE49-F238E27FC236}">
                    <a16:creationId xmlns:a16="http://schemas.microsoft.com/office/drawing/2014/main" id="{2E0A658D-1919-BF48-A5B1-459ADA7A8EF3}"/>
                  </a:ext>
                </a:extLst>
              </p:cNvPr>
              <p:cNvSpPr txBox="1"/>
              <p:nvPr/>
            </p:nvSpPr>
            <p:spPr>
              <a:xfrm>
                <a:off x="5103467" y="2311509"/>
                <a:ext cx="842603"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1600" i="1">
                              <a:latin typeface="Cambria Math" panose="02040503050406030204" pitchFamily="18" charset="0"/>
                            </a:rPr>
                          </m:ctrlPr>
                        </m:accPr>
                        <m:e>
                          <m:r>
                            <a:rPr lang="en-US" sz="1600" i="1">
                              <a:latin typeface="Cambria Math" panose="02040503050406030204" pitchFamily="18" charset="0"/>
                            </a:rPr>
                            <m:t>𝑦</m:t>
                          </m:r>
                        </m:e>
                      </m:acc>
                      <m:r>
                        <a:rPr lang="en-US" sz="1600" i="1">
                          <a:latin typeface="Cambria Math" panose="02040503050406030204" pitchFamily="18" charset="0"/>
                        </a:rPr>
                        <m:t>=</m:t>
                      </m:r>
                      <m:r>
                        <a:rPr lang="en-US" sz="1600" i="1">
                          <a:latin typeface="Cambria Math" panose="02040503050406030204" pitchFamily="18" charset="0"/>
                        </a:rPr>
                        <m:t>𝜎</m:t>
                      </m:r>
                      <m:r>
                        <a:rPr lang="en-US" sz="1600" i="1">
                          <a:latin typeface="Cambria Math" panose="02040503050406030204" pitchFamily="18" charset="0"/>
                        </a:rPr>
                        <m:t>(</m:t>
                      </m:r>
                      <m:r>
                        <a:rPr lang="en-US" sz="1600" i="1">
                          <a:latin typeface="Cambria Math" panose="02040503050406030204" pitchFamily="18" charset="0"/>
                        </a:rPr>
                        <m:t>𝑧</m:t>
                      </m:r>
                      <m:r>
                        <a:rPr lang="en-US" sz="1600" i="1">
                          <a:latin typeface="Cambria Math" panose="02040503050406030204" pitchFamily="18" charset="0"/>
                        </a:rPr>
                        <m:t>)</m:t>
                      </m:r>
                    </m:oMath>
                  </m:oMathPara>
                </a14:m>
                <a:endParaRPr lang="en-US" sz="1600" dirty="0"/>
              </a:p>
            </p:txBody>
          </p:sp>
        </mc:Choice>
        <mc:Fallback>
          <p:sp>
            <p:nvSpPr>
              <p:cNvPr id="36" name="TextBox 35">
                <a:extLst>
                  <a:ext uri="{FF2B5EF4-FFF2-40B4-BE49-F238E27FC236}">
                    <a16:creationId xmlns:a16="http://schemas.microsoft.com/office/drawing/2014/main" id="{2E0A658D-1919-BF48-A5B1-459ADA7A8EF3}"/>
                  </a:ext>
                </a:extLst>
              </p:cNvPr>
              <p:cNvSpPr txBox="1">
                <a:spLocks noRot="1" noChangeAspect="1" noMove="1" noResize="1" noEditPoints="1" noAdjustHandles="1" noChangeArrowheads="1" noChangeShapeType="1" noTextEdit="1"/>
              </p:cNvSpPr>
              <p:nvPr/>
            </p:nvSpPr>
            <p:spPr>
              <a:xfrm>
                <a:off x="5103467" y="2311509"/>
                <a:ext cx="842603" cy="246221"/>
              </a:xfrm>
              <a:prstGeom prst="rect">
                <a:avLst/>
              </a:prstGeom>
              <a:blipFill>
                <a:blip r:embed="rId5"/>
                <a:stretch>
                  <a:fillRect l="-4412" t="-14286" r="-7353" b="-3333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0" name="TextBox 29">
                <a:extLst>
                  <a:ext uri="{FF2B5EF4-FFF2-40B4-BE49-F238E27FC236}">
                    <a16:creationId xmlns:a16="http://schemas.microsoft.com/office/drawing/2014/main" id="{B932C38B-0FD3-0E40-96B7-0B55F7D73BD1}"/>
                  </a:ext>
                </a:extLst>
              </p:cNvPr>
              <p:cNvSpPr txBox="1"/>
              <p:nvPr/>
            </p:nvSpPr>
            <p:spPr>
              <a:xfrm>
                <a:off x="5103467" y="1396506"/>
                <a:ext cx="1395895" cy="46673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rPr>
                        <m:t>𝜎</m:t>
                      </m:r>
                      <m:d>
                        <m:dPr>
                          <m:ctrlPr>
                            <a:rPr lang="en-US" sz="1600" i="1">
                              <a:latin typeface="Cambria Math" panose="02040503050406030204" pitchFamily="18" charset="0"/>
                            </a:rPr>
                          </m:ctrlPr>
                        </m:dPr>
                        <m:e>
                          <m:r>
                            <a:rPr lang="en-US" sz="1600" i="1">
                              <a:latin typeface="Cambria Math" panose="02040503050406030204" pitchFamily="18" charset="0"/>
                            </a:rPr>
                            <m:t>𝑧</m:t>
                          </m:r>
                        </m:e>
                      </m:d>
                      <m:r>
                        <a:rPr lang="en-US" sz="1600" i="1">
                          <a:latin typeface="Cambria Math" panose="02040503050406030204" pitchFamily="18" charset="0"/>
                        </a:rPr>
                        <m:t>=</m:t>
                      </m:r>
                      <m:f>
                        <m:fPr>
                          <m:ctrlPr>
                            <a:rPr lang="en-US" sz="1600" i="1">
                              <a:latin typeface="Cambria Math" panose="02040503050406030204" pitchFamily="18" charset="0"/>
                            </a:rPr>
                          </m:ctrlPr>
                        </m:fPr>
                        <m:num>
                          <m:r>
                            <a:rPr lang="en-US" sz="1600" i="1">
                              <a:latin typeface="Cambria Math" panose="02040503050406030204" pitchFamily="18" charset="0"/>
                            </a:rPr>
                            <m:t>1</m:t>
                          </m:r>
                        </m:num>
                        <m:den>
                          <m:r>
                            <a:rPr lang="en-US" sz="1600" i="1">
                              <a:latin typeface="Cambria Math" panose="02040503050406030204" pitchFamily="18" charset="0"/>
                            </a:rPr>
                            <m:t>1+</m:t>
                          </m:r>
                          <m:sSup>
                            <m:sSupPr>
                              <m:ctrlPr>
                                <a:rPr lang="en-US" sz="1600" i="1">
                                  <a:latin typeface="Cambria Math" panose="02040503050406030204" pitchFamily="18" charset="0"/>
                                </a:rPr>
                              </m:ctrlPr>
                            </m:sSupPr>
                            <m:e>
                              <m:r>
                                <a:rPr lang="en-US" sz="1600" i="1">
                                  <a:latin typeface="Cambria Math" panose="02040503050406030204" pitchFamily="18" charset="0"/>
                                </a:rPr>
                                <m:t>𝑒</m:t>
                              </m:r>
                            </m:e>
                            <m:sup>
                              <m:r>
                                <a:rPr lang="en-US" sz="1600" i="1">
                                  <a:latin typeface="Cambria Math" panose="02040503050406030204" pitchFamily="18" charset="0"/>
                                </a:rPr>
                                <m:t>−</m:t>
                              </m:r>
                              <m:r>
                                <a:rPr lang="en-US" sz="1600" i="1">
                                  <a:latin typeface="Cambria Math" panose="02040503050406030204" pitchFamily="18" charset="0"/>
                                </a:rPr>
                                <m:t>𝑧</m:t>
                              </m:r>
                            </m:sup>
                          </m:sSup>
                        </m:den>
                      </m:f>
                    </m:oMath>
                  </m:oMathPara>
                </a14:m>
                <a:endParaRPr lang="en-US" sz="1600" dirty="0"/>
              </a:p>
            </p:txBody>
          </p:sp>
        </mc:Choice>
        <mc:Fallback>
          <p:sp>
            <p:nvSpPr>
              <p:cNvPr id="30" name="TextBox 29">
                <a:extLst>
                  <a:ext uri="{FF2B5EF4-FFF2-40B4-BE49-F238E27FC236}">
                    <a16:creationId xmlns:a16="http://schemas.microsoft.com/office/drawing/2014/main" id="{B932C38B-0FD3-0E40-96B7-0B55F7D73BD1}"/>
                  </a:ext>
                </a:extLst>
              </p:cNvPr>
              <p:cNvSpPr txBox="1">
                <a:spLocks noRot="1" noChangeAspect="1" noMove="1" noResize="1" noEditPoints="1" noAdjustHandles="1" noChangeArrowheads="1" noChangeShapeType="1" noTextEdit="1"/>
              </p:cNvSpPr>
              <p:nvPr/>
            </p:nvSpPr>
            <p:spPr>
              <a:xfrm>
                <a:off x="5103467" y="1396506"/>
                <a:ext cx="1395895" cy="466731"/>
              </a:xfrm>
              <a:prstGeom prst="rect">
                <a:avLst/>
              </a:prstGeom>
              <a:blipFill>
                <a:blip r:embed="rId6"/>
                <a:stretch>
                  <a:fillRect l="-901" t="-2632" b="-13158"/>
                </a:stretch>
              </a:blipFill>
            </p:spPr>
            <p:txBody>
              <a:bodyPr/>
              <a:lstStyle/>
              <a:p>
                <a:r>
                  <a:rPr lang="en-US">
                    <a:noFill/>
                  </a:rPr>
                  <a:t> </a:t>
                </a:r>
              </a:p>
            </p:txBody>
          </p:sp>
        </mc:Fallback>
      </mc:AlternateContent>
      <p:sp>
        <p:nvSpPr>
          <p:cNvPr id="35" name="Oval 34">
            <a:extLst>
              <a:ext uri="{FF2B5EF4-FFF2-40B4-BE49-F238E27FC236}">
                <a16:creationId xmlns:a16="http://schemas.microsoft.com/office/drawing/2014/main" id="{CD249DBF-5D6F-F04A-9B59-C6AEDE56EE5E}"/>
              </a:ext>
            </a:extLst>
          </p:cNvPr>
          <p:cNvSpPr>
            <a:spLocks noChangeAspect="1"/>
          </p:cNvSpPr>
          <p:nvPr/>
        </p:nvSpPr>
        <p:spPr>
          <a:xfrm>
            <a:off x="3728093" y="1939565"/>
            <a:ext cx="365760" cy="3657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dirty="0"/>
              <a:t>σ</a:t>
            </a:r>
          </a:p>
        </p:txBody>
      </p:sp>
      <p:cxnSp>
        <p:nvCxnSpPr>
          <p:cNvPr id="37" name="Straight Arrow Connector 36">
            <a:extLst>
              <a:ext uri="{FF2B5EF4-FFF2-40B4-BE49-F238E27FC236}">
                <a16:creationId xmlns:a16="http://schemas.microsoft.com/office/drawing/2014/main" id="{D5633F4A-23C2-AA4B-B330-DBBA98017B7A}"/>
              </a:ext>
            </a:extLst>
          </p:cNvPr>
          <p:cNvCxnSpPr>
            <a:cxnSpLocks/>
            <a:stCxn id="35" idx="6"/>
          </p:cNvCxnSpPr>
          <p:nvPr/>
        </p:nvCxnSpPr>
        <p:spPr>
          <a:xfrm>
            <a:off x="4093853" y="2122445"/>
            <a:ext cx="24695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40" name="TextBox 39">
                <a:extLst>
                  <a:ext uri="{FF2B5EF4-FFF2-40B4-BE49-F238E27FC236}">
                    <a16:creationId xmlns:a16="http://schemas.microsoft.com/office/drawing/2014/main" id="{A2E57F47-359B-C44B-AB46-9921B10E432B}"/>
                  </a:ext>
                </a:extLst>
              </p:cNvPr>
              <p:cNvSpPr txBox="1"/>
              <p:nvPr/>
            </p:nvSpPr>
            <p:spPr>
              <a:xfrm>
                <a:off x="5121589" y="3787659"/>
                <a:ext cx="1488997"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rPr>
                        <m:t>𝐿</m:t>
                      </m:r>
                      <m:d>
                        <m:dPr>
                          <m:ctrlPr>
                            <a:rPr lang="en-US" sz="1600" i="1">
                              <a:latin typeface="Cambria Math" panose="02040503050406030204" pitchFamily="18" charset="0"/>
                            </a:rPr>
                          </m:ctrlPr>
                        </m:dPr>
                        <m:e>
                          <m:r>
                            <a:rPr lang="en-US" sz="1600" i="1">
                              <a:latin typeface="Cambria Math" panose="02040503050406030204" pitchFamily="18" charset="0"/>
                            </a:rPr>
                            <m:t>𝜎</m:t>
                          </m:r>
                        </m:e>
                      </m:d>
                      <m:r>
                        <a:rPr lang="en-US" sz="1600" i="1">
                          <a:latin typeface="Cambria Math" panose="02040503050406030204" pitchFamily="18" charset="0"/>
                        </a:rPr>
                        <m:t>=</m:t>
                      </m:r>
                      <m:sSup>
                        <m:sSupPr>
                          <m:ctrlPr>
                            <a:rPr lang="en-US" sz="1600" i="1">
                              <a:latin typeface="Cambria Math" panose="02040503050406030204" pitchFamily="18" charset="0"/>
                            </a:rPr>
                          </m:ctrlPr>
                        </m:sSupPr>
                        <m:e>
                          <m:d>
                            <m:dPr>
                              <m:ctrlPr>
                                <a:rPr lang="en-US" sz="1600" i="1">
                                  <a:latin typeface="Cambria Math" panose="02040503050406030204" pitchFamily="18" charset="0"/>
                                </a:rPr>
                              </m:ctrlPr>
                            </m:dPr>
                            <m:e>
                              <m:r>
                                <a:rPr lang="en-US" sz="1600" i="1">
                                  <a:latin typeface="Cambria Math" panose="02040503050406030204" pitchFamily="18" charset="0"/>
                                </a:rPr>
                                <m:t>𝜎</m:t>
                              </m:r>
                              <m:r>
                                <a:rPr lang="en-US" sz="1600" i="1">
                                  <a:latin typeface="Cambria Math" panose="02040503050406030204" pitchFamily="18" charset="0"/>
                                </a:rPr>
                                <m:t>−</m:t>
                              </m:r>
                              <m:r>
                                <a:rPr lang="en-US" sz="1600" i="1">
                                  <a:latin typeface="Cambria Math" panose="02040503050406030204" pitchFamily="18" charset="0"/>
                                </a:rPr>
                                <m:t>𝑦</m:t>
                              </m:r>
                            </m:e>
                          </m:d>
                        </m:e>
                        <m:sup>
                          <m:r>
                            <a:rPr lang="en-US" sz="1600" i="1">
                              <a:latin typeface="Cambria Math" panose="02040503050406030204" pitchFamily="18" charset="0"/>
                            </a:rPr>
                            <m:t>2</m:t>
                          </m:r>
                        </m:sup>
                      </m:sSup>
                    </m:oMath>
                  </m:oMathPara>
                </a14:m>
                <a:endParaRPr lang="en-US" sz="1600" dirty="0"/>
              </a:p>
            </p:txBody>
          </p:sp>
        </mc:Choice>
        <mc:Fallback>
          <p:sp>
            <p:nvSpPr>
              <p:cNvPr id="40" name="TextBox 39">
                <a:extLst>
                  <a:ext uri="{FF2B5EF4-FFF2-40B4-BE49-F238E27FC236}">
                    <a16:creationId xmlns:a16="http://schemas.microsoft.com/office/drawing/2014/main" id="{A2E57F47-359B-C44B-AB46-9921B10E432B}"/>
                  </a:ext>
                </a:extLst>
              </p:cNvPr>
              <p:cNvSpPr txBox="1">
                <a:spLocks noRot="1" noChangeAspect="1" noMove="1" noResize="1" noEditPoints="1" noAdjustHandles="1" noChangeArrowheads="1" noChangeShapeType="1" noTextEdit="1"/>
              </p:cNvSpPr>
              <p:nvPr/>
            </p:nvSpPr>
            <p:spPr>
              <a:xfrm>
                <a:off x="5121589" y="3787659"/>
                <a:ext cx="1488997" cy="246221"/>
              </a:xfrm>
              <a:prstGeom prst="rect">
                <a:avLst/>
              </a:prstGeom>
              <a:blipFill>
                <a:blip r:embed="rId7"/>
                <a:stretch>
                  <a:fillRect l="-2542" t="-5000" r="-847" b="-25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2" name="TextBox 41">
                <a:extLst>
                  <a:ext uri="{FF2B5EF4-FFF2-40B4-BE49-F238E27FC236}">
                    <a16:creationId xmlns:a16="http://schemas.microsoft.com/office/drawing/2014/main" id="{F8E8C38C-0718-3240-8D89-8126BDD4E5BB}"/>
                  </a:ext>
                </a:extLst>
              </p:cNvPr>
              <p:cNvSpPr txBox="1"/>
              <p:nvPr/>
            </p:nvSpPr>
            <p:spPr>
              <a:xfrm>
                <a:off x="5121589" y="4231980"/>
                <a:ext cx="1395895" cy="46673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rPr>
                        <m:t>𝜎</m:t>
                      </m:r>
                      <m:d>
                        <m:dPr>
                          <m:ctrlPr>
                            <a:rPr lang="en-US" sz="1600" i="1">
                              <a:latin typeface="Cambria Math" panose="02040503050406030204" pitchFamily="18" charset="0"/>
                            </a:rPr>
                          </m:ctrlPr>
                        </m:dPr>
                        <m:e>
                          <m:r>
                            <a:rPr lang="en-US" sz="1600" i="1">
                              <a:latin typeface="Cambria Math" panose="02040503050406030204" pitchFamily="18" charset="0"/>
                            </a:rPr>
                            <m:t>𝑧</m:t>
                          </m:r>
                        </m:e>
                      </m:d>
                      <m:r>
                        <a:rPr lang="en-US" sz="1600" i="1">
                          <a:latin typeface="Cambria Math" panose="02040503050406030204" pitchFamily="18" charset="0"/>
                        </a:rPr>
                        <m:t>=</m:t>
                      </m:r>
                      <m:f>
                        <m:fPr>
                          <m:ctrlPr>
                            <a:rPr lang="en-US" sz="1600" i="1">
                              <a:latin typeface="Cambria Math" panose="02040503050406030204" pitchFamily="18" charset="0"/>
                            </a:rPr>
                          </m:ctrlPr>
                        </m:fPr>
                        <m:num>
                          <m:r>
                            <a:rPr lang="en-US" sz="1600" i="1">
                              <a:latin typeface="Cambria Math" panose="02040503050406030204" pitchFamily="18" charset="0"/>
                            </a:rPr>
                            <m:t>1</m:t>
                          </m:r>
                        </m:num>
                        <m:den>
                          <m:r>
                            <a:rPr lang="en-US" sz="1600" i="1">
                              <a:latin typeface="Cambria Math" panose="02040503050406030204" pitchFamily="18" charset="0"/>
                            </a:rPr>
                            <m:t>1+</m:t>
                          </m:r>
                          <m:sSup>
                            <m:sSupPr>
                              <m:ctrlPr>
                                <a:rPr lang="en-US" sz="1600" i="1">
                                  <a:latin typeface="Cambria Math" panose="02040503050406030204" pitchFamily="18" charset="0"/>
                                </a:rPr>
                              </m:ctrlPr>
                            </m:sSupPr>
                            <m:e>
                              <m:r>
                                <a:rPr lang="en-US" sz="1600" i="1">
                                  <a:latin typeface="Cambria Math" panose="02040503050406030204" pitchFamily="18" charset="0"/>
                                </a:rPr>
                                <m:t>𝑒</m:t>
                              </m:r>
                            </m:e>
                            <m:sup>
                              <m:r>
                                <a:rPr lang="en-US" sz="1600" i="1">
                                  <a:latin typeface="Cambria Math" panose="02040503050406030204" pitchFamily="18" charset="0"/>
                                </a:rPr>
                                <m:t>−</m:t>
                              </m:r>
                              <m:r>
                                <a:rPr lang="en-US" sz="1600" i="1">
                                  <a:latin typeface="Cambria Math" panose="02040503050406030204" pitchFamily="18" charset="0"/>
                                </a:rPr>
                                <m:t>𝑧</m:t>
                              </m:r>
                            </m:sup>
                          </m:sSup>
                        </m:den>
                      </m:f>
                    </m:oMath>
                  </m:oMathPara>
                </a14:m>
                <a:endParaRPr lang="en-US" sz="1600" dirty="0"/>
              </a:p>
            </p:txBody>
          </p:sp>
        </mc:Choice>
        <mc:Fallback>
          <p:sp>
            <p:nvSpPr>
              <p:cNvPr id="42" name="TextBox 41">
                <a:extLst>
                  <a:ext uri="{FF2B5EF4-FFF2-40B4-BE49-F238E27FC236}">
                    <a16:creationId xmlns:a16="http://schemas.microsoft.com/office/drawing/2014/main" id="{F8E8C38C-0718-3240-8D89-8126BDD4E5BB}"/>
                  </a:ext>
                </a:extLst>
              </p:cNvPr>
              <p:cNvSpPr txBox="1">
                <a:spLocks noRot="1" noChangeAspect="1" noMove="1" noResize="1" noEditPoints="1" noAdjustHandles="1" noChangeArrowheads="1" noChangeShapeType="1" noTextEdit="1"/>
              </p:cNvSpPr>
              <p:nvPr/>
            </p:nvSpPr>
            <p:spPr>
              <a:xfrm>
                <a:off x="5121589" y="4231980"/>
                <a:ext cx="1395895" cy="466731"/>
              </a:xfrm>
              <a:prstGeom prst="rect">
                <a:avLst/>
              </a:prstGeom>
              <a:blipFill>
                <a:blip r:embed="rId8"/>
                <a:stretch>
                  <a:fillRect l="-901" t="-2632" b="-1315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3" name="TextBox 42">
                <a:extLst>
                  <a:ext uri="{FF2B5EF4-FFF2-40B4-BE49-F238E27FC236}">
                    <a16:creationId xmlns:a16="http://schemas.microsoft.com/office/drawing/2014/main" id="{06AEBB42-1C9B-5745-AFBC-8785D211BF76}"/>
                  </a:ext>
                </a:extLst>
              </p:cNvPr>
              <p:cNvSpPr txBox="1"/>
              <p:nvPr/>
            </p:nvSpPr>
            <p:spPr>
              <a:xfrm>
                <a:off x="5121589" y="4914559"/>
                <a:ext cx="1287467" cy="2660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rPr>
                        <m:t>𝑧</m:t>
                      </m:r>
                      <m:d>
                        <m:dPr>
                          <m:ctrlPr>
                            <a:rPr lang="en-US" sz="1600" i="1">
                              <a:latin typeface="Cambria Math" panose="02040503050406030204" pitchFamily="18" charset="0"/>
                            </a:rPr>
                          </m:ctrlPr>
                        </m:dPr>
                        <m:e>
                          <m:r>
                            <a:rPr lang="en-US" sz="1600" i="1">
                              <a:latin typeface="Cambria Math" panose="02040503050406030204" pitchFamily="18" charset="0"/>
                            </a:rPr>
                            <m:t>𝑤</m:t>
                          </m:r>
                        </m:e>
                      </m:d>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𝑤</m:t>
                          </m:r>
                        </m:e>
                        <m:sub>
                          <m:r>
                            <a:rPr lang="en-US" sz="1600" i="1">
                              <a:latin typeface="Cambria Math" panose="02040503050406030204" pitchFamily="18" charset="0"/>
                            </a:rPr>
                            <m:t>𝑗</m:t>
                          </m:r>
                        </m:sub>
                      </m:sSub>
                      <m:sSub>
                        <m:sSubPr>
                          <m:ctrlPr>
                            <a:rPr lang="en-US"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𝑗</m:t>
                          </m:r>
                        </m:sub>
                      </m:sSub>
                    </m:oMath>
                  </m:oMathPara>
                </a14:m>
                <a:endParaRPr lang="en-US" sz="1600" dirty="0"/>
              </a:p>
            </p:txBody>
          </p:sp>
        </mc:Choice>
        <mc:Fallback>
          <p:sp>
            <p:nvSpPr>
              <p:cNvPr id="43" name="TextBox 42">
                <a:extLst>
                  <a:ext uri="{FF2B5EF4-FFF2-40B4-BE49-F238E27FC236}">
                    <a16:creationId xmlns:a16="http://schemas.microsoft.com/office/drawing/2014/main" id="{06AEBB42-1C9B-5745-AFBC-8785D211BF76}"/>
                  </a:ext>
                </a:extLst>
              </p:cNvPr>
              <p:cNvSpPr txBox="1">
                <a:spLocks noRot="1" noChangeAspect="1" noMove="1" noResize="1" noEditPoints="1" noAdjustHandles="1" noChangeArrowheads="1" noChangeShapeType="1" noTextEdit="1"/>
              </p:cNvSpPr>
              <p:nvPr/>
            </p:nvSpPr>
            <p:spPr>
              <a:xfrm>
                <a:off x="5121589" y="4914559"/>
                <a:ext cx="1287467" cy="266035"/>
              </a:xfrm>
              <a:prstGeom prst="rect">
                <a:avLst/>
              </a:prstGeom>
              <a:blipFill>
                <a:blip r:embed="rId9"/>
                <a:stretch>
                  <a:fillRect l="-980" r="-980" b="-1739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4" name="TextBox 43">
                <a:extLst>
                  <a:ext uri="{FF2B5EF4-FFF2-40B4-BE49-F238E27FC236}">
                    <a16:creationId xmlns:a16="http://schemas.microsoft.com/office/drawing/2014/main" id="{51BDA6B7-26B2-9041-A350-30E098DE5A7E}"/>
                  </a:ext>
                </a:extLst>
              </p:cNvPr>
              <p:cNvSpPr txBox="1"/>
              <p:nvPr/>
            </p:nvSpPr>
            <p:spPr>
              <a:xfrm>
                <a:off x="7070414" y="3787658"/>
                <a:ext cx="1626343" cy="47788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1600" i="1">
                              <a:latin typeface="Cambria Math" panose="02040503050406030204" pitchFamily="18" charset="0"/>
                            </a:rPr>
                          </m:ctrlPr>
                        </m:fPr>
                        <m:num>
                          <m:r>
                            <a:rPr lang="en-US" sz="1600" i="1">
                              <a:latin typeface="Cambria Math" panose="02040503050406030204" pitchFamily="18" charset="0"/>
                            </a:rPr>
                            <m:t>𝑑𝐿</m:t>
                          </m:r>
                          <m:d>
                            <m:dPr>
                              <m:ctrlPr>
                                <a:rPr lang="en-US" sz="1600" i="1">
                                  <a:latin typeface="Cambria Math" panose="02040503050406030204" pitchFamily="18" charset="0"/>
                                </a:rPr>
                              </m:ctrlPr>
                            </m:dPr>
                            <m:e>
                              <m:r>
                                <a:rPr lang="en-US" sz="1600" i="1">
                                  <a:latin typeface="Cambria Math" panose="02040503050406030204" pitchFamily="18" charset="0"/>
                                </a:rPr>
                                <m:t>𝜎</m:t>
                              </m:r>
                            </m:e>
                          </m:d>
                        </m:num>
                        <m:den>
                          <m:r>
                            <a:rPr lang="en-US" sz="1600" i="1">
                              <a:latin typeface="Cambria Math" panose="02040503050406030204" pitchFamily="18" charset="0"/>
                            </a:rPr>
                            <m:t>𝑑</m:t>
                          </m:r>
                          <m:r>
                            <a:rPr lang="en-US" sz="1600" i="1">
                              <a:latin typeface="Cambria Math" panose="02040503050406030204" pitchFamily="18" charset="0"/>
                            </a:rPr>
                            <m:t>𝜎</m:t>
                          </m:r>
                        </m:den>
                      </m:f>
                      <m:r>
                        <a:rPr lang="en-US" sz="1600" i="1">
                          <a:latin typeface="Cambria Math" panose="02040503050406030204" pitchFamily="18" charset="0"/>
                        </a:rPr>
                        <m:t>=2</m:t>
                      </m:r>
                      <m:d>
                        <m:dPr>
                          <m:ctrlPr>
                            <a:rPr lang="en-US" sz="1600" i="1">
                              <a:latin typeface="Cambria Math" panose="02040503050406030204" pitchFamily="18" charset="0"/>
                            </a:rPr>
                          </m:ctrlPr>
                        </m:dPr>
                        <m:e>
                          <m:r>
                            <a:rPr lang="en-US" sz="1600" i="1">
                              <a:latin typeface="Cambria Math" panose="02040503050406030204" pitchFamily="18" charset="0"/>
                            </a:rPr>
                            <m:t>𝜎</m:t>
                          </m:r>
                          <m:r>
                            <a:rPr lang="en-US" sz="1600" i="1">
                              <a:latin typeface="Cambria Math" panose="02040503050406030204" pitchFamily="18" charset="0"/>
                            </a:rPr>
                            <m:t>−</m:t>
                          </m:r>
                          <m:r>
                            <a:rPr lang="en-US" sz="1600" i="1">
                              <a:latin typeface="Cambria Math" panose="02040503050406030204" pitchFamily="18" charset="0"/>
                            </a:rPr>
                            <m:t>𝑦</m:t>
                          </m:r>
                        </m:e>
                      </m:d>
                    </m:oMath>
                  </m:oMathPara>
                </a14:m>
                <a:endParaRPr lang="en-US" sz="1600" dirty="0"/>
              </a:p>
            </p:txBody>
          </p:sp>
        </mc:Choice>
        <mc:Fallback>
          <p:sp>
            <p:nvSpPr>
              <p:cNvPr id="44" name="TextBox 43">
                <a:extLst>
                  <a:ext uri="{FF2B5EF4-FFF2-40B4-BE49-F238E27FC236}">
                    <a16:creationId xmlns:a16="http://schemas.microsoft.com/office/drawing/2014/main" id="{51BDA6B7-26B2-9041-A350-30E098DE5A7E}"/>
                  </a:ext>
                </a:extLst>
              </p:cNvPr>
              <p:cNvSpPr txBox="1">
                <a:spLocks noRot="1" noChangeAspect="1" noMove="1" noResize="1" noEditPoints="1" noAdjustHandles="1" noChangeArrowheads="1" noChangeShapeType="1" noTextEdit="1"/>
              </p:cNvSpPr>
              <p:nvPr/>
            </p:nvSpPr>
            <p:spPr>
              <a:xfrm>
                <a:off x="7070414" y="3787658"/>
                <a:ext cx="1626343" cy="477888"/>
              </a:xfrm>
              <a:prstGeom prst="rect">
                <a:avLst/>
              </a:prstGeom>
              <a:blipFill>
                <a:blip r:embed="rId10"/>
                <a:stretch>
                  <a:fillRect l="-2326" b="-1315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6" name="TextBox 45">
                <a:extLst>
                  <a:ext uri="{FF2B5EF4-FFF2-40B4-BE49-F238E27FC236}">
                    <a16:creationId xmlns:a16="http://schemas.microsoft.com/office/drawing/2014/main" id="{95BE18BF-18B4-794E-BD17-4F9D94BF6216}"/>
                  </a:ext>
                </a:extLst>
              </p:cNvPr>
              <p:cNvSpPr txBox="1"/>
              <p:nvPr/>
            </p:nvSpPr>
            <p:spPr>
              <a:xfrm>
                <a:off x="7070413" y="4373648"/>
                <a:ext cx="2167966" cy="47788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1600" i="1">
                              <a:latin typeface="Cambria Math" panose="02040503050406030204" pitchFamily="18" charset="0"/>
                            </a:rPr>
                          </m:ctrlPr>
                        </m:fPr>
                        <m:num>
                          <m:r>
                            <a:rPr lang="en-US" sz="1600" i="1">
                              <a:latin typeface="Cambria Math" panose="02040503050406030204" pitchFamily="18" charset="0"/>
                            </a:rPr>
                            <m:t>𝑑</m:t>
                          </m:r>
                          <m:r>
                            <a:rPr lang="en-US" sz="1600" i="1">
                              <a:latin typeface="Cambria Math" panose="02040503050406030204" pitchFamily="18" charset="0"/>
                            </a:rPr>
                            <m:t>𝜎</m:t>
                          </m:r>
                          <m:d>
                            <m:dPr>
                              <m:ctrlPr>
                                <a:rPr lang="en-US" sz="1600" i="1">
                                  <a:latin typeface="Cambria Math" panose="02040503050406030204" pitchFamily="18" charset="0"/>
                                </a:rPr>
                              </m:ctrlPr>
                            </m:dPr>
                            <m:e>
                              <m:r>
                                <a:rPr lang="en-US" sz="1600" i="1">
                                  <a:latin typeface="Cambria Math" panose="02040503050406030204" pitchFamily="18" charset="0"/>
                                </a:rPr>
                                <m:t>𝑧</m:t>
                              </m:r>
                            </m:e>
                          </m:d>
                        </m:num>
                        <m:den>
                          <m:r>
                            <a:rPr lang="en-US" sz="1600" i="1">
                              <a:latin typeface="Cambria Math" panose="02040503050406030204" pitchFamily="18" charset="0"/>
                            </a:rPr>
                            <m:t>𝑑𝑧</m:t>
                          </m:r>
                        </m:den>
                      </m:f>
                      <m:r>
                        <a:rPr lang="en-US" sz="1600" i="1">
                          <a:latin typeface="Cambria Math" panose="02040503050406030204" pitchFamily="18" charset="0"/>
                        </a:rPr>
                        <m:t>=</m:t>
                      </m:r>
                      <m:r>
                        <a:rPr lang="en-US" sz="1600" i="1">
                          <a:latin typeface="Cambria Math" panose="02040503050406030204" pitchFamily="18" charset="0"/>
                        </a:rPr>
                        <m:t>𝜎</m:t>
                      </m:r>
                      <m:r>
                        <a:rPr lang="en-US" sz="1600" i="1">
                          <a:latin typeface="Cambria Math" panose="02040503050406030204" pitchFamily="18" charset="0"/>
                        </a:rPr>
                        <m:t>(</m:t>
                      </m:r>
                      <m:r>
                        <a:rPr lang="en-US" sz="1600" i="1">
                          <a:latin typeface="Cambria Math" panose="02040503050406030204" pitchFamily="18" charset="0"/>
                        </a:rPr>
                        <m:t>𝑧</m:t>
                      </m:r>
                      <m:r>
                        <a:rPr lang="en-US" sz="1600" i="1">
                          <a:latin typeface="Cambria Math" panose="02040503050406030204" pitchFamily="18" charset="0"/>
                        </a:rPr>
                        <m:t>)(1−</m:t>
                      </m:r>
                      <m:r>
                        <a:rPr lang="en-US" sz="1600" i="1">
                          <a:latin typeface="Cambria Math" panose="02040503050406030204" pitchFamily="18" charset="0"/>
                        </a:rPr>
                        <m:t>𝜎</m:t>
                      </m:r>
                      <m:d>
                        <m:dPr>
                          <m:ctrlPr>
                            <a:rPr lang="en-US" sz="1600" i="1">
                              <a:latin typeface="Cambria Math" panose="02040503050406030204" pitchFamily="18" charset="0"/>
                            </a:rPr>
                          </m:ctrlPr>
                        </m:dPr>
                        <m:e>
                          <m:r>
                            <a:rPr lang="en-US" sz="1600" i="1">
                              <a:latin typeface="Cambria Math" panose="02040503050406030204" pitchFamily="18" charset="0"/>
                            </a:rPr>
                            <m:t>𝑧</m:t>
                          </m:r>
                        </m:e>
                      </m:d>
                      <m:r>
                        <a:rPr lang="en-US" sz="1600" i="1">
                          <a:latin typeface="Cambria Math" panose="02040503050406030204" pitchFamily="18" charset="0"/>
                        </a:rPr>
                        <m:t>)</m:t>
                      </m:r>
                    </m:oMath>
                  </m:oMathPara>
                </a14:m>
                <a:endParaRPr lang="en-US" sz="1600" dirty="0"/>
              </a:p>
            </p:txBody>
          </p:sp>
        </mc:Choice>
        <mc:Fallback>
          <p:sp>
            <p:nvSpPr>
              <p:cNvPr id="46" name="TextBox 45">
                <a:extLst>
                  <a:ext uri="{FF2B5EF4-FFF2-40B4-BE49-F238E27FC236}">
                    <a16:creationId xmlns:a16="http://schemas.microsoft.com/office/drawing/2014/main" id="{95BE18BF-18B4-794E-BD17-4F9D94BF6216}"/>
                  </a:ext>
                </a:extLst>
              </p:cNvPr>
              <p:cNvSpPr txBox="1">
                <a:spLocks noRot="1" noChangeAspect="1" noMove="1" noResize="1" noEditPoints="1" noAdjustHandles="1" noChangeArrowheads="1" noChangeShapeType="1" noTextEdit="1"/>
              </p:cNvSpPr>
              <p:nvPr/>
            </p:nvSpPr>
            <p:spPr>
              <a:xfrm>
                <a:off x="7070413" y="4373648"/>
                <a:ext cx="2167966" cy="477888"/>
              </a:xfrm>
              <a:prstGeom prst="rect">
                <a:avLst/>
              </a:prstGeom>
              <a:blipFill>
                <a:blip r:embed="rId11"/>
                <a:stretch>
                  <a:fillRect l="-1744" r="-2326" b="-1025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7" name="TextBox 46">
                <a:extLst>
                  <a:ext uri="{FF2B5EF4-FFF2-40B4-BE49-F238E27FC236}">
                    <a16:creationId xmlns:a16="http://schemas.microsoft.com/office/drawing/2014/main" id="{FC55C841-58D5-6346-96FB-1D03B1CC4979}"/>
                  </a:ext>
                </a:extLst>
              </p:cNvPr>
              <p:cNvSpPr txBox="1"/>
              <p:nvPr/>
            </p:nvSpPr>
            <p:spPr>
              <a:xfrm>
                <a:off x="7070414" y="4998272"/>
                <a:ext cx="1048749" cy="54732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1600" i="1">
                              <a:latin typeface="Cambria Math" panose="02040503050406030204" pitchFamily="18" charset="0"/>
                            </a:rPr>
                          </m:ctrlPr>
                        </m:fPr>
                        <m:num>
                          <m:r>
                            <a:rPr lang="en-US" sz="1600" i="1">
                              <a:latin typeface="Cambria Math" panose="02040503050406030204" pitchFamily="18" charset="0"/>
                            </a:rPr>
                            <m:t>𝑑𝑧</m:t>
                          </m:r>
                          <m:d>
                            <m:dPr>
                              <m:ctrlPr>
                                <a:rPr lang="en-US" sz="1600" i="1">
                                  <a:latin typeface="Cambria Math" panose="02040503050406030204" pitchFamily="18" charset="0"/>
                                </a:rPr>
                              </m:ctrlPr>
                            </m:dPr>
                            <m:e>
                              <m:r>
                                <a:rPr lang="en-US" sz="1600" i="1">
                                  <a:latin typeface="Cambria Math" panose="02040503050406030204" pitchFamily="18" charset="0"/>
                                </a:rPr>
                                <m:t>𝑤</m:t>
                              </m:r>
                            </m:e>
                          </m:d>
                        </m:num>
                        <m:den>
                          <m:r>
                            <a:rPr lang="en-US" sz="1600" i="1">
                              <a:latin typeface="Cambria Math" panose="02040503050406030204" pitchFamily="18" charset="0"/>
                            </a:rPr>
                            <m:t>𝑑</m:t>
                          </m:r>
                          <m:sSub>
                            <m:sSubPr>
                              <m:ctrlPr>
                                <a:rPr lang="en-US" sz="1600" i="1">
                                  <a:latin typeface="Cambria Math" panose="02040503050406030204" pitchFamily="18" charset="0"/>
                                </a:rPr>
                              </m:ctrlPr>
                            </m:sSubPr>
                            <m:e>
                              <m:r>
                                <a:rPr lang="en-US" sz="1600" i="1">
                                  <a:latin typeface="Cambria Math" panose="02040503050406030204" pitchFamily="18" charset="0"/>
                                </a:rPr>
                                <m:t>𝑤</m:t>
                              </m:r>
                            </m:e>
                            <m:sub>
                              <m:r>
                                <a:rPr lang="en-US" sz="1600" i="1">
                                  <a:latin typeface="Cambria Math" panose="02040503050406030204" pitchFamily="18" charset="0"/>
                                </a:rPr>
                                <m:t>𝑗</m:t>
                              </m:r>
                            </m:sub>
                          </m:sSub>
                        </m:den>
                      </m:f>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𝑗</m:t>
                          </m:r>
                        </m:sub>
                      </m:sSub>
                    </m:oMath>
                  </m:oMathPara>
                </a14:m>
                <a:endParaRPr lang="en-US" sz="1600" dirty="0"/>
              </a:p>
            </p:txBody>
          </p:sp>
        </mc:Choice>
        <mc:Fallback>
          <p:sp>
            <p:nvSpPr>
              <p:cNvPr id="47" name="TextBox 46">
                <a:extLst>
                  <a:ext uri="{FF2B5EF4-FFF2-40B4-BE49-F238E27FC236}">
                    <a16:creationId xmlns:a16="http://schemas.microsoft.com/office/drawing/2014/main" id="{FC55C841-58D5-6346-96FB-1D03B1CC4979}"/>
                  </a:ext>
                </a:extLst>
              </p:cNvPr>
              <p:cNvSpPr txBox="1">
                <a:spLocks noRot="1" noChangeAspect="1" noMove="1" noResize="1" noEditPoints="1" noAdjustHandles="1" noChangeArrowheads="1" noChangeShapeType="1" noTextEdit="1"/>
              </p:cNvSpPr>
              <p:nvPr/>
            </p:nvSpPr>
            <p:spPr>
              <a:xfrm>
                <a:off x="7070414" y="4998272"/>
                <a:ext cx="1048749" cy="547329"/>
              </a:xfrm>
              <a:prstGeom prst="rect">
                <a:avLst/>
              </a:prstGeom>
              <a:blipFill>
                <a:blip r:embed="rId12"/>
                <a:stretch>
                  <a:fillRect l="-3571" r="-1190" b="-909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8" name="TextBox 47">
                <a:extLst>
                  <a:ext uri="{FF2B5EF4-FFF2-40B4-BE49-F238E27FC236}">
                    <a16:creationId xmlns:a16="http://schemas.microsoft.com/office/drawing/2014/main" id="{A655B29D-8D15-674C-8F08-76772A7C31F3}"/>
                  </a:ext>
                </a:extLst>
              </p:cNvPr>
              <p:cNvSpPr txBox="1"/>
              <p:nvPr/>
            </p:nvSpPr>
            <p:spPr>
              <a:xfrm>
                <a:off x="7070413" y="6150933"/>
                <a:ext cx="3457228" cy="54732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1600" i="1">
                              <a:latin typeface="Cambria Math" panose="02040503050406030204" pitchFamily="18" charset="0"/>
                            </a:rPr>
                          </m:ctrlPr>
                        </m:fPr>
                        <m:num>
                          <m:r>
                            <a:rPr lang="en-US" sz="1600" i="1">
                              <a:latin typeface="Cambria Math" panose="02040503050406030204" pitchFamily="18" charset="0"/>
                            </a:rPr>
                            <m:t>𝑑𝐿</m:t>
                          </m:r>
                          <m:d>
                            <m:dPr>
                              <m:ctrlPr>
                                <a:rPr lang="en-US" sz="1600" i="1">
                                  <a:latin typeface="Cambria Math" panose="02040503050406030204" pitchFamily="18" charset="0"/>
                                </a:rPr>
                              </m:ctrlPr>
                            </m:dPr>
                            <m:e>
                              <m:r>
                                <a:rPr lang="en-US" sz="1600" i="1">
                                  <a:latin typeface="Cambria Math" panose="02040503050406030204" pitchFamily="18" charset="0"/>
                                </a:rPr>
                                <m:t>𝜎</m:t>
                              </m:r>
                            </m:e>
                          </m:d>
                        </m:num>
                        <m:den>
                          <m:r>
                            <a:rPr lang="en-US" sz="1600" i="1">
                              <a:latin typeface="Cambria Math" panose="02040503050406030204" pitchFamily="18" charset="0"/>
                            </a:rPr>
                            <m:t>𝑑</m:t>
                          </m:r>
                          <m:sSub>
                            <m:sSubPr>
                              <m:ctrlPr>
                                <a:rPr lang="en-US" sz="1600" i="1">
                                  <a:latin typeface="Cambria Math" panose="02040503050406030204" pitchFamily="18" charset="0"/>
                                </a:rPr>
                              </m:ctrlPr>
                            </m:sSubPr>
                            <m:e>
                              <m:r>
                                <a:rPr lang="en-US" sz="1600" i="1">
                                  <a:latin typeface="Cambria Math" panose="02040503050406030204" pitchFamily="18" charset="0"/>
                                </a:rPr>
                                <m:t>𝑤</m:t>
                              </m:r>
                            </m:e>
                            <m:sub>
                              <m:r>
                                <a:rPr lang="en-US" sz="1600" i="1">
                                  <a:latin typeface="Cambria Math" panose="02040503050406030204" pitchFamily="18" charset="0"/>
                                </a:rPr>
                                <m:t>𝑗</m:t>
                              </m:r>
                            </m:sub>
                          </m:sSub>
                        </m:den>
                      </m:f>
                      <m:r>
                        <a:rPr lang="en-US" sz="1600" i="1">
                          <a:latin typeface="Cambria Math" panose="02040503050406030204" pitchFamily="18" charset="0"/>
                        </a:rPr>
                        <m:t>=2</m:t>
                      </m:r>
                      <m:d>
                        <m:dPr>
                          <m:ctrlPr>
                            <a:rPr lang="en-US" sz="1600" i="1">
                              <a:latin typeface="Cambria Math" panose="02040503050406030204" pitchFamily="18" charset="0"/>
                            </a:rPr>
                          </m:ctrlPr>
                        </m:dPr>
                        <m:e>
                          <m:r>
                            <a:rPr lang="en-US" sz="1600" i="1">
                              <a:latin typeface="Cambria Math" panose="02040503050406030204" pitchFamily="18" charset="0"/>
                            </a:rPr>
                            <m:t>𝜎</m:t>
                          </m:r>
                          <m:r>
                            <a:rPr lang="en-US" sz="1600" i="1">
                              <a:latin typeface="Cambria Math" panose="02040503050406030204" pitchFamily="18" charset="0"/>
                            </a:rPr>
                            <m:t>(</m:t>
                          </m:r>
                          <m:r>
                            <a:rPr lang="en-US" sz="1600" i="1">
                              <a:latin typeface="Cambria Math" panose="02040503050406030204" pitchFamily="18" charset="0"/>
                            </a:rPr>
                            <m:t>𝑧</m:t>
                          </m:r>
                          <m:r>
                            <a:rPr lang="en-US" sz="1600" i="1">
                              <a:latin typeface="Cambria Math" panose="02040503050406030204" pitchFamily="18" charset="0"/>
                            </a:rPr>
                            <m:t>)−</m:t>
                          </m:r>
                          <m:r>
                            <a:rPr lang="en-US" sz="1600" i="1">
                              <a:latin typeface="Cambria Math" panose="02040503050406030204" pitchFamily="18" charset="0"/>
                            </a:rPr>
                            <m:t>𝑦</m:t>
                          </m:r>
                        </m:e>
                      </m:d>
                      <m:r>
                        <a:rPr lang="en-US" sz="1600" i="1">
                          <a:latin typeface="Cambria Math" panose="02040503050406030204" pitchFamily="18" charset="0"/>
                        </a:rPr>
                        <m:t> </m:t>
                      </m:r>
                      <m:r>
                        <a:rPr lang="en-US" sz="1600" i="1">
                          <a:latin typeface="Cambria Math" panose="02040503050406030204" pitchFamily="18" charset="0"/>
                        </a:rPr>
                        <m:t>𝜎</m:t>
                      </m:r>
                      <m:d>
                        <m:dPr>
                          <m:ctrlPr>
                            <a:rPr lang="en-US" sz="1600" i="1">
                              <a:latin typeface="Cambria Math" panose="02040503050406030204" pitchFamily="18" charset="0"/>
                            </a:rPr>
                          </m:ctrlPr>
                        </m:dPr>
                        <m:e>
                          <m:r>
                            <a:rPr lang="en-US" sz="1600" i="1">
                              <a:latin typeface="Cambria Math" panose="02040503050406030204" pitchFamily="18" charset="0"/>
                            </a:rPr>
                            <m:t>𝑧</m:t>
                          </m:r>
                        </m:e>
                      </m:d>
                      <m:d>
                        <m:dPr>
                          <m:ctrlPr>
                            <a:rPr lang="en-US" sz="1600" i="1">
                              <a:latin typeface="Cambria Math" panose="02040503050406030204" pitchFamily="18" charset="0"/>
                            </a:rPr>
                          </m:ctrlPr>
                        </m:dPr>
                        <m:e>
                          <m:r>
                            <a:rPr lang="en-US" sz="1600" i="1">
                              <a:latin typeface="Cambria Math" panose="02040503050406030204" pitchFamily="18" charset="0"/>
                            </a:rPr>
                            <m:t>1−</m:t>
                          </m:r>
                          <m:r>
                            <a:rPr lang="en-US" sz="1600" i="1">
                              <a:latin typeface="Cambria Math" panose="02040503050406030204" pitchFamily="18" charset="0"/>
                            </a:rPr>
                            <m:t>𝜎</m:t>
                          </m:r>
                          <m:d>
                            <m:dPr>
                              <m:ctrlPr>
                                <a:rPr lang="en-US" sz="1600" i="1">
                                  <a:latin typeface="Cambria Math" panose="02040503050406030204" pitchFamily="18" charset="0"/>
                                </a:rPr>
                              </m:ctrlPr>
                            </m:dPr>
                            <m:e>
                              <m:r>
                                <a:rPr lang="en-US" sz="1600" i="1">
                                  <a:latin typeface="Cambria Math" panose="02040503050406030204" pitchFamily="18" charset="0"/>
                                </a:rPr>
                                <m:t>𝑧</m:t>
                              </m:r>
                            </m:e>
                          </m:d>
                        </m:e>
                      </m:d>
                      <m:sSub>
                        <m:sSubPr>
                          <m:ctrlPr>
                            <a:rPr lang="en-US"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𝑗</m:t>
                          </m:r>
                        </m:sub>
                      </m:sSub>
                    </m:oMath>
                  </m:oMathPara>
                </a14:m>
                <a:endParaRPr lang="en-US" sz="1600" dirty="0"/>
              </a:p>
            </p:txBody>
          </p:sp>
        </mc:Choice>
        <mc:Fallback>
          <p:sp>
            <p:nvSpPr>
              <p:cNvPr id="48" name="TextBox 47">
                <a:extLst>
                  <a:ext uri="{FF2B5EF4-FFF2-40B4-BE49-F238E27FC236}">
                    <a16:creationId xmlns:a16="http://schemas.microsoft.com/office/drawing/2014/main" id="{A655B29D-8D15-674C-8F08-76772A7C31F3}"/>
                  </a:ext>
                </a:extLst>
              </p:cNvPr>
              <p:cNvSpPr txBox="1">
                <a:spLocks noRot="1" noChangeAspect="1" noMove="1" noResize="1" noEditPoints="1" noAdjustHandles="1" noChangeArrowheads="1" noChangeShapeType="1" noTextEdit="1"/>
              </p:cNvSpPr>
              <p:nvPr/>
            </p:nvSpPr>
            <p:spPr>
              <a:xfrm>
                <a:off x="7070413" y="6150933"/>
                <a:ext cx="3457228" cy="547329"/>
              </a:xfrm>
              <a:prstGeom prst="rect">
                <a:avLst/>
              </a:prstGeom>
              <a:blipFill>
                <a:blip r:embed="rId13"/>
                <a:stretch>
                  <a:fillRect l="-733" r="-366" b="-909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0" name="TextBox 49">
                <a:extLst>
                  <a:ext uri="{FF2B5EF4-FFF2-40B4-BE49-F238E27FC236}">
                    <a16:creationId xmlns:a16="http://schemas.microsoft.com/office/drawing/2014/main" id="{E25C96B9-3217-014A-9F83-F00D523E820E}"/>
                  </a:ext>
                </a:extLst>
              </p:cNvPr>
              <p:cNvSpPr txBox="1"/>
              <p:nvPr/>
            </p:nvSpPr>
            <p:spPr>
              <a:xfrm>
                <a:off x="1860909" y="4114185"/>
                <a:ext cx="1778756" cy="54732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1600" i="1">
                              <a:latin typeface="Cambria Math" panose="02040503050406030204" pitchFamily="18" charset="0"/>
                            </a:rPr>
                          </m:ctrlPr>
                        </m:fPr>
                        <m:num>
                          <m:r>
                            <a:rPr lang="en-US" sz="1600" i="1">
                              <a:latin typeface="Cambria Math" panose="02040503050406030204" pitchFamily="18" charset="0"/>
                            </a:rPr>
                            <m:t>𝑑𝐿</m:t>
                          </m:r>
                          <m:d>
                            <m:dPr>
                              <m:ctrlPr>
                                <a:rPr lang="en-US" sz="1600" i="1">
                                  <a:latin typeface="Cambria Math" panose="02040503050406030204" pitchFamily="18" charset="0"/>
                                </a:rPr>
                              </m:ctrlPr>
                            </m:dPr>
                            <m:e>
                              <m:r>
                                <a:rPr lang="en-US" sz="1600" i="1">
                                  <a:latin typeface="Cambria Math" panose="02040503050406030204" pitchFamily="18" charset="0"/>
                                </a:rPr>
                                <m:t>𝑤</m:t>
                              </m:r>
                            </m:e>
                          </m:d>
                        </m:num>
                        <m:den>
                          <m:r>
                            <a:rPr lang="en-US" sz="1600" i="1">
                              <a:latin typeface="Cambria Math" panose="02040503050406030204" pitchFamily="18" charset="0"/>
                            </a:rPr>
                            <m:t>𝑑</m:t>
                          </m:r>
                          <m:sSub>
                            <m:sSubPr>
                              <m:ctrlPr>
                                <a:rPr lang="en-US" sz="1600" i="1">
                                  <a:latin typeface="Cambria Math" panose="02040503050406030204" pitchFamily="18" charset="0"/>
                                </a:rPr>
                              </m:ctrlPr>
                            </m:sSubPr>
                            <m:e>
                              <m:r>
                                <a:rPr lang="en-US" sz="1600" i="1">
                                  <a:latin typeface="Cambria Math" panose="02040503050406030204" pitchFamily="18" charset="0"/>
                                </a:rPr>
                                <m:t>𝑤</m:t>
                              </m:r>
                            </m:e>
                            <m:sub>
                              <m:r>
                                <a:rPr lang="en-US" sz="1600" i="1">
                                  <a:latin typeface="Cambria Math" panose="02040503050406030204" pitchFamily="18" charset="0"/>
                                </a:rPr>
                                <m:t>𝑗</m:t>
                              </m:r>
                            </m:sub>
                          </m:sSub>
                        </m:den>
                      </m:f>
                      <m:r>
                        <a:rPr lang="en-US" sz="1600" i="1">
                          <a:latin typeface="Cambria Math" panose="02040503050406030204" pitchFamily="18" charset="0"/>
                        </a:rPr>
                        <m:t>=</m:t>
                      </m:r>
                      <m:f>
                        <m:fPr>
                          <m:ctrlPr>
                            <a:rPr lang="en-US" sz="1600" i="1">
                              <a:latin typeface="Cambria Math" panose="02040503050406030204" pitchFamily="18" charset="0"/>
                            </a:rPr>
                          </m:ctrlPr>
                        </m:fPr>
                        <m:num>
                          <m:r>
                            <a:rPr lang="en-US" sz="1600" i="1">
                              <a:latin typeface="Cambria Math" panose="02040503050406030204" pitchFamily="18" charset="0"/>
                            </a:rPr>
                            <m:t>𝑑𝐿</m:t>
                          </m:r>
                        </m:num>
                        <m:den>
                          <m:r>
                            <a:rPr lang="en-US" sz="1600" i="1">
                              <a:latin typeface="Cambria Math" panose="02040503050406030204" pitchFamily="18" charset="0"/>
                            </a:rPr>
                            <m:t>𝑑</m:t>
                          </m:r>
                          <m:r>
                            <a:rPr lang="en-US" sz="1600" i="1">
                              <a:latin typeface="Cambria Math" panose="02040503050406030204" pitchFamily="18" charset="0"/>
                            </a:rPr>
                            <m:t>𝜎</m:t>
                          </m:r>
                        </m:den>
                      </m:f>
                      <m:f>
                        <m:fPr>
                          <m:ctrlPr>
                            <a:rPr lang="en-US" sz="1600" i="1">
                              <a:latin typeface="Cambria Math" panose="02040503050406030204" pitchFamily="18" charset="0"/>
                            </a:rPr>
                          </m:ctrlPr>
                        </m:fPr>
                        <m:num>
                          <m:r>
                            <a:rPr lang="en-US" sz="1600" i="1">
                              <a:latin typeface="Cambria Math" panose="02040503050406030204" pitchFamily="18" charset="0"/>
                            </a:rPr>
                            <m:t>𝑑</m:t>
                          </m:r>
                          <m:r>
                            <a:rPr lang="en-US" sz="1600" i="1">
                              <a:latin typeface="Cambria Math" panose="02040503050406030204" pitchFamily="18" charset="0"/>
                            </a:rPr>
                            <m:t>𝜎</m:t>
                          </m:r>
                        </m:num>
                        <m:den>
                          <m:r>
                            <a:rPr lang="en-US" sz="1600" i="1">
                              <a:latin typeface="Cambria Math" panose="02040503050406030204" pitchFamily="18" charset="0"/>
                            </a:rPr>
                            <m:t>𝑑𝑧</m:t>
                          </m:r>
                        </m:den>
                      </m:f>
                      <m:f>
                        <m:fPr>
                          <m:ctrlPr>
                            <a:rPr lang="en-US" sz="1600" i="1">
                              <a:latin typeface="Cambria Math" panose="02040503050406030204" pitchFamily="18" charset="0"/>
                            </a:rPr>
                          </m:ctrlPr>
                        </m:fPr>
                        <m:num>
                          <m:r>
                            <a:rPr lang="en-US" sz="1600" i="1">
                              <a:latin typeface="Cambria Math" panose="02040503050406030204" pitchFamily="18" charset="0"/>
                            </a:rPr>
                            <m:t>𝑑𝑧</m:t>
                          </m:r>
                        </m:num>
                        <m:den>
                          <m:r>
                            <a:rPr lang="en-US" sz="1600" i="1">
                              <a:latin typeface="Cambria Math" panose="02040503050406030204" pitchFamily="18" charset="0"/>
                            </a:rPr>
                            <m:t>𝑑</m:t>
                          </m:r>
                          <m:sSub>
                            <m:sSubPr>
                              <m:ctrlPr>
                                <a:rPr lang="en-US" sz="1600" i="1">
                                  <a:latin typeface="Cambria Math" panose="02040503050406030204" pitchFamily="18" charset="0"/>
                                </a:rPr>
                              </m:ctrlPr>
                            </m:sSubPr>
                            <m:e>
                              <m:r>
                                <a:rPr lang="en-US" sz="1600" i="1">
                                  <a:latin typeface="Cambria Math" panose="02040503050406030204" pitchFamily="18" charset="0"/>
                                </a:rPr>
                                <m:t>𝑤</m:t>
                              </m:r>
                            </m:e>
                            <m:sub>
                              <m:r>
                                <a:rPr lang="en-US" sz="1600" i="1">
                                  <a:latin typeface="Cambria Math" panose="02040503050406030204" pitchFamily="18" charset="0"/>
                                </a:rPr>
                                <m:t>𝑗</m:t>
                              </m:r>
                            </m:sub>
                          </m:sSub>
                        </m:den>
                      </m:f>
                    </m:oMath>
                  </m:oMathPara>
                </a14:m>
                <a:endParaRPr lang="en-US" sz="1600" dirty="0"/>
              </a:p>
            </p:txBody>
          </p:sp>
        </mc:Choice>
        <mc:Fallback>
          <p:sp>
            <p:nvSpPr>
              <p:cNvPr id="50" name="TextBox 49">
                <a:extLst>
                  <a:ext uri="{FF2B5EF4-FFF2-40B4-BE49-F238E27FC236}">
                    <a16:creationId xmlns:a16="http://schemas.microsoft.com/office/drawing/2014/main" id="{E25C96B9-3217-014A-9F83-F00D523E820E}"/>
                  </a:ext>
                </a:extLst>
              </p:cNvPr>
              <p:cNvSpPr txBox="1">
                <a:spLocks noRot="1" noChangeAspect="1" noMove="1" noResize="1" noEditPoints="1" noAdjustHandles="1" noChangeArrowheads="1" noChangeShapeType="1" noTextEdit="1"/>
              </p:cNvSpPr>
              <p:nvPr/>
            </p:nvSpPr>
            <p:spPr>
              <a:xfrm>
                <a:off x="1860909" y="4114185"/>
                <a:ext cx="1778756" cy="547329"/>
              </a:xfrm>
              <a:prstGeom prst="rect">
                <a:avLst/>
              </a:prstGeom>
              <a:blipFill>
                <a:blip r:embed="rId14"/>
                <a:stretch>
                  <a:fillRect l="-2128" r="-709" b="-9091"/>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4A3B12BE-AC1D-DC46-B2DC-34F43A09995F}"/>
              </a:ext>
            </a:extLst>
          </p:cNvPr>
          <p:cNvSpPr txBox="1"/>
          <p:nvPr/>
        </p:nvSpPr>
        <p:spPr>
          <a:xfrm>
            <a:off x="1807335" y="3627222"/>
            <a:ext cx="2180084" cy="369332"/>
          </a:xfrm>
          <a:prstGeom prst="rect">
            <a:avLst/>
          </a:prstGeom>
          <a:noFill/>
        </p:spPr>
        <p:txBody>
          <a:bodyPr wrap="none" rtlCol="0">
            <a:spAutoFit/>
          </a:bodyPr>
          <a:lstStyle/>
          <a:p>
            <a:r>
              <a:rPr lang="en-US" dirty="0"/>
              <a:t>Chain rule of calculus</a:t>
            </a:r>
          </a:p>
        </p:txBody>
      </p:sp>
      <mc:AlternateContent xmlns:mc="http://schemas.openxmlformats.org/markup-compatibility/2006">
        <mc:Choice xmlns:a14="http://schemas.microsoft.com/office/drawing/2010/main" Requires="a14">
          <p:sp>
            <p:nvSpPr>
              <p:cNvPr id="53" name="TextBox 52">
                <a:extLst>
                  <a:ext uri="{FF2B5EF4-FFF2-40B4-BE49-F238E27FC236}">
                    <a16:creationId xmlns:a16="http://schemas.microsoft.com/office/drawing/2014/main" id="{D6940336-C228-8942-AA06-5583F3E41A1A}"/>
                  </a:ext>
                </a:extLst>
              </p:cNvPr>
              <p:cNvSpPr txBox="1"/>
              <p:nvPr/>
            </p:nvSpPr>
            <p:spPr>
              <a:xfrm>
                <a:off x="5103466" y="1950903"/>
                <a:ext cx="1265218"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rPr>
                        <m:t>𝑧</m:t>
                      </m:r>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𝑤</m:t>
                          </m:r>
                        </m:e>
                        <m:sub>
                          <m:r>
                            <a:rPr lang="en-US" sz="1600" i="1">
                              <a:latin typeface="Cambria Math" panose="02040503050406030204" pitchFamily="18" charset="0"/>
                            </a:rPr>
                            <m:t>0</m:t>
                          </m:r>
                        </m:sub>
                      </m:sSub>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𝑤</m:t>
                          </m:r>
                        </m:e>
                        <m:sub>
                          <m:r>
                            <a:rPr lang="en-US" sz="1600" i="1">
                              <a:latin typeface="Cambria Math" panose="02040503050406030204" pitchFamily="18" charset="0"/>
                            </a:rPr>
                            <m:t>1</m:t>
                          </m:r>
                        </m:sub>
                      </m:sSub>
                      <m:r>
                        <a:rPr lang="en-US" sz="1600" i="1">
                          <a:latin typeface="Cambria Math" panose="02040503050406030204" pitchFamily="18" charset="0"/>
                        </a:rPr>
                        <m:t>𝑥</m:t>
                      </m:r>
                    </m:oMath>
                  </m:oMathPara>
                </a14:m>
                <a:endParaRPr lang="en-US" sz="1600" dirty="0"/>
              </a:p>
            </p:txBody>
          </p:sp>
        </mc:Choice>
        <mc:Fallback>
          <p:sp>
            <p:nvSpPr>
              <p:cNvPr id="53" name="TextBox 52">
                <a:extLst>
                  <a:ext uri="{FF2B5EF4-FFF2-40B4-BE49-F238E27FC236}">
                    <a16:creationId xmlns:a16="http://schemas.microsoft.com/office/drawing/2014/main" id="{D6940336-C228-8942-AA06-5583F3E41A1A}"/>
                  </a:ext>
                </a:extLst>
              </p:cNvPr>
              <p:cNvSpPr txBox="1">
                <a:spLocks noRot="1" noChangeAspect="1" noMove="1" noResize="1" noEditPoints="1" noAdjustHandles="1" noChangeArrowheads="1" noChangeShapeType="1" noTextEdit="1"/>
              </p:cNvSpPr>
              <p:nvPr/>
            </p:nvSpPr>
            <p:spPr>
              <a:xfrm>
                <a:off x="5103466" y="1950903"/>
                <a:ext cx="1265218" cy="246221"/>
              </a:xfrm>
              <a:prstGeom prst="rect">
                <a:avLst/>
              </a:prstGeom>
              <a:blipFill>
                <a:blip r:embed="rId15"/>
                <a:stretch>
                  <a:fillRect l="-990" r="-990" b="-20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7" name="Rectangle 56">
                <a:extLst>
                  <a:ext uri="{FF2B5EF4-FFF2-40B4-BE49-F238E27FC236}">
                    <a16:creationId xmlns:a16="http://schemas.microsoft.com/office/drawing/2014/main" id="{918A8A63-40BE-6B4E-8881-960C3CC5B005}"/>
                  </a:ext>
                </a:extLst>
              </p:cNvPr>
              <p:cNvSpPr/>
              <p:nvPr/>
            </p:nvSpPr>
            <p:spPr>
              <a:xfrm>
                <a:off x="3438626" y="1748034"/>
                <a:ext cx="35375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𝑧</m:t>
                      </m:r>
                    </m:oMath>
                  </m:oMathPara>
                </a14:m>
                <a:endParaRPr lang="en-US" dirty="0"/>
              </a:p>
            </p:txBody>
          </p:sp>
        </mc:Choice>
        <mc:Fallback>
          <p:sp>
            <p:nvSpPr>
              <p:cNvPr id="57" name="Rectangle 56">
                <a:extLst>
                  <a:ext uri="{FF2B5EF4-FFF2-40B4-BE49-F238E27FC236}">
                    <a16:creationId xmlns:a16="http://schemas.microsoft.com/office/drawing/2014/main" id="{918A8A63-40BE-6B4E-8881-960C3CC5B005}"/>
                  </a:ext>
                </a:extLst>
              </p:cNvPr>
              <p:cNvSpPr>
                <a:spLocks noRot="1" noChangeAspect="1" noMove="1" noResize="1" noEditPoints="1" noAdjustHandles="1" noChangeArrowheads="1" noChangeShapeType="1" noTextEdit="1"/>
              </p:cNvSpPr>
              <p:nvPr/>
            </p:nvSpPr>
            <p:spPr>
              <a:xfrm>
                <a:off x="3438626" y="1748034"/>
                <a:ext cx="353751" cy="369332"/>
              </a:xfrm>
              <a:prstGeom prst="rect">
                <a:avLst/>
              </a:prstGeom>
              <a:blipFill>
                <a:blip r:embed="rId1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05716189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CE8AC8-D7F3-7E48-A50D-8B6161F10EB0}"/>
              </a:ext>
            </a:extLst>
          </p:cNvPr>
          <p:cNvSpPr>
            <a:spLocks noGrp="1"/>
          </p:cNvSpPr>
          <p:nvPr>
            <p:ph type="title" idx="4294967295"/>
          </p:nvPr>
        </p:nvSpPr>
        <p:spPr>
          <a:xfrm>
            <a:off x="1524000" y="-1588"/>
            <a:ext cx="9144000" cy="1143001"/>
          </a:xfrm>
        </p:spPr>
        <p:txBody>
          <a:bodyPr/>
          <a:lstStyle/>
          <a:p>
            <a:r>
              <a:rPr lang="en-US" dirty="0">
                <a:solidFill>
                  <a:schemeClr val="bg1"/>
                </a:solidFill>
              </a:rPr>
              <a:t>Worked out example : two “layers”</a:t>
            </a:r>
          </a:p>
        </p:txBody>
      </p:sp>
      <p:sp>
        <p:nvSpPr>
          <p:cNvPr id="31" name="Oval 30">
            <a:extLst>
              <a:ext uri="{FF2B5EF4-FFF2-40B4-BE49-F238E27FC236}">
                <a16:creationId xmlns:a16="http://schemas.microsoft.com/office/drawing/2014/main" id="{B9F4A4D7-66EC-5B44-801C-05078AC05019}"/>
              </a:ext>
            </a:extLst>
          </p:cNvPr>
          <p:cNvSpPr>
            <a:spLocks noChangeAspect="1"/>
          </p:cNvSpPr>
          <p:nvPr/>
        </p:nvSpPr>
        <p:spPr>
          <a:xfrm>
            <a:off x="3610891" y="2924799"/>
            <a:ext cx="365760" cy="3657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cxnSp>
        <p:nvCxnSpPr>
          <p:cNvPr id="45" name="Straight Arrow Connector 44">
            <a:extLst>
              <a:ext uri="{FF2B5EF4-FFF2-40B4-BE49-F238E27FC236}">
                <a16:creationId xmlns:a16="http://schemas.microsoft.com/office/drawing/2014/main" id="{610302F4-6312-8945-A1D3-AB5F134DA7F6}"/>
              </a:ext>
            </a:extLst>
          </p:cNvPr>
          <p:cNvCxnSpPr>
            <a:cxnSpLocks/>
            <a:stCxn id="31" idx="6"/>
          </p:cNvCxnSpPr>
          <p:nvPr/>
        </p:nvCxnSpPr>
        <p:spPr>
          <a:xfrm>
            <a:off x="3976651" y="3107679"/>
            <a:ext cx="24695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558A7F14-9DE7-CA4F-9C7F-E764E5AF62EF}"/>
              </a:ext>
            </a:extLst>
          </p:cNvPr>
          <p:cNvCxnSpPr>
            <a:cxnSpLocks/>
          </p:cNvCxnSpPr>
          <p:nvPr/>
        </p:nvCxnSpPr>
        <p:spPr>
          <a:xfrm flipV="1">
            <a:off x="2888996" y="3107563"/>
            <a:ext cx="728708" cy="1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F9F43AAE-A270-0C40-B0C2-3DE173BE4437}"/>
              </a:ext>
            </a:extLst>
          </p:cNvPr>
          <p:cNvSpPr txBox="1"/>
          <p:nvPr/>
        </p:nvSpPr>
        <p:spPr>
          <a:xfrm>
            <a:off x="2629555" y="2953674"/>
            <a:ext cx="284052" cy="369332"/>
          </a:xfrm>
          <a:prstGeom prst="rect">
            <a:avLst/>
          </a:prstGeom>
          <a:noFill/>
        </p:spPr>
        <p:txBody>
          <a:bodyPr wrap="none" rtlCol="0">
            <a:spAutoFit/>
          </a:bodyPr>
          <a:lstStyle/>
          <a:p>
            <a:r>
              <a:rPr lang="en-US" i="1" dirty="0"/>
              <a:t>x</a:t>
            </a:r>
          </a:p>
        </p:txBody>
      </p:sp>
      <mc:AlternateContent xmlns:mc="http://schemas.openxmlformats.org/markup-compatibility/2006">
        <mc:Choice xmlns:a14="http://schemas.microsoft.com/office/drawing/2010/main" Requires="a14">
          <p:sp>
            <p:nvSpPr>
              <p:cNvPr id="52" name="TextBox 51">
                <a:extLst>
                  <a:ext uri="{FF2B5EF4-FFF2-40B4-BE49-F238E27FC236}">
                    <a16:creationId xmlns:a16="http://schemas.microsoft.com/office/drawing/2014/main" id="{E9F7F365-8D8B-8549-B549-37E40C174845}"/>
                  </a:ext>
                </a:extLst>
              </p:cNvPr>
              <p:cNvSpPr txBox="1"/>
              <p:nvPr/>
            </p:nvSpPr>
            <p:spPr>
              <a:xfrm>
                <a:off x="3057714" y="2431899"/>
                <a:ext cx="523926" cy="37196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𝑤</m:t>
                          </m:r>
                        </m:e>
                        <m:sub>
                          <m:r>
                            <a:rPr lang="en-US">
                              <a:latin typeface="Cambria Math" panose="02040503050406030204" pitchFamily="18" charset="0"/>
                            </a:rPr>
                            <m:t>1</m:t>
                          </m:r>
                        </m:sub>
                        <m:sup>
                          <m:r>
                            <a:rPr lang="en-US">
                              <a:latin typeface="Cambria Math" panose="02040503050406030204" pitchFamily="18" charset="0"/>
                            </a:rPr>
                            <m:t>1</m:t>
                          </m:r>
                        </m:sup>
                      </m:sSubSup>
                    </m:oMath>
                  </m:oMathPara>
                </a14:m>
                <a:endParaRPr lang="en-US" dirty="0"/>
              </a:p>
            </p:txBody>
          </p:sp>
        </mc:Choice>
        <mc:Fallback>
          <p:sp>
            <p:nvSpPr>
              <p:cNvPr id="52" name="TextBox 51">
                <a:extLst>
                  <a:ext uri="{FF2B5EF4-FFF2-40B4-BE49-F238E27FC236}">
                    <a16:creationId xmlns:a16="http://schemas.microsoft.com/office/drawing/2014/main" id="{E9F7F365-8D8B-8549-B549-37E40C174845}"/>
                  </a:ext>
                </a:extLst>
              </p:cNvPr>
              <p:cNvSpPr txBox="1">
                <a:spLocks noRot="1" noChangeAspect="1" noMove="1" noResize="1" noEditPoints="1" noAdjustHandles="1" noChangeArrowheads="1" noChangeShapeType="1" noTextEdit="1"/>
              </p:cNvSpPr>
              <p:nvPr/>
            </p:nvSpPr>
            <p:spPr>
              <a:xfrm>
                <a:off x="3057714" y="2431899"/>
                <a:ext cx="523926" cy="371961"/>
              </a:xfrm>
              <a:prstGeom prst="rect">
                <a:avLst/>
              </a:prstGeom>
              <a:blipFill>
                <a:blip r:embed="rId2"/>
                <a:stretch>
                  <a:fillRect/>
                </a:stretch>
              </a:blipFill>
            </p:spPr>
            <p:txBody>
              <a:bodyPr/>
              <a:lstStyle/>
              <a:p>
                <a:r>
                  <a:rPr lang="en-US">
                    <a:noFill/>
                  </a:rPr>
                  <a:t> </a:t>
                </a:r>
              </a:p>
            </p:txBody>
          </p:sp>
        </mc:Fallback>
      </mc:AlternateContent>
      <p:cxnSp>
        <p:nvCxnSpPr>
          <p:cNvPr id="54" name="Straight Arrow Connector 53">
            <a:extLst>
              <a:ext uri="{FF2B5EF4-FFF2-40B4-BE49-F238E27FC236}">
                <a16:creationId xmlns:a16="http://schemas.microsoft.com/office/drawing/2014/main" id="{D72E2503-12B1-9147-80C0-DCCE45D2E854}"/>
              </a:ext>
            </a:extLst>
          </p:cNvPr>
          <p:cNvCxnSpPr>
            <a:cxnSpLocks/>
          </p:cNvCxnSpPr>
          <p:nvPr/>
        </p:nvCxnSpPr>
        <p:spPr>
          <a:xfrm>
            <a:off x="3237219" y="2739675"/>
            <a:ext cx="0" cy="367888"/>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55" name="TextBox 54">
            <a:extLst>
              <a:ext uri="{FF2B5EF4-FFF2-40B4-BE49-F238E27FC236}">
                <a16:creationId xmlns:a16="http://schemas.microsoft.com/office/drawing/2014/main" id="{9F874A6C-FA52-6547-BBF3-EAA4E32C0E52}"/>
              </a:ext>
            </a:extLst>
          </p:cNvPr>
          <p:cNvSpPr txBox="1"/>
          <p:nvPr/>
        </p:nvSpPr>
        <p:spPr>
          <a:xfrm>
            <a:off x="3407355" y="4022078"/>
            <a:ext cx="898003" cy="369332"/>
          </a:xfrm>
          <a:prstGeom prst="rect">
            <a:avLst/>
          </a:prstGeom>
          <a:noFill/>
        </p:spPr>
        <p:txBody>
          <a:bodyPr wrap="none" rtlCol="0">
            <a:spAutoFit/>
          </a:bodyPr>
          <a:lstStyle/>
          <a:p>
            <a:r>
              <a:rPr lang="en-US" dirty="0"/>
              <a:t>bias = 1</a:t>
            </a:r>
          </a:p>
        </p:txBody>
      </p:sp>
      <p:cxnSp>
        <p:nvCxnSpPr>
          <p:cNvPr id="56" name="Straight Arrow Connector 55">
            <a:extLst>
              <a:ext uri="{FF2B5EF4-FFF2-40B4-BE49-F238E27FC236}">
                <a16:creationId xmlns:a16="http://schemas.microsoft.com/office/drawing/2014/main" id="{4C5746B1-73A9-6944-B858-61DBB7EDED34}"/>
              </a:ext>
            </a:extLst>
          </p:cNvPr>
          <p:cNvCxnSpPr>
            <a:cxnSpLocks/>
            <a:stCxn id="55" idx="0"/>
            <a:endCxn id="31" idx="4"/>
          </p:cNvCxnSpPr>
          <p:nvPr/>
        </p:nvCxnSpPr>
        <p:spPr>
          <a:xfrm flipH="1" flipV="1">
            <a:off x="3793772" y="3290560"/>
            <a:ext cx="62585" cy="7315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496A3817-9923-CC49-9B7D-86B3BC963386}"/>
              </a:ext>
            </a:extLst>
          </p:cNvPr>
          <p:cNvCxnSpPr>
            <a:cxnSpLocks/>
          </p:cNvCxnSpPr>
          <p:nvPr/>
        </p:nvCxnSpPr>
        <p:spPr>
          <a:xfrm>
            <a:off x="3407355" y="3757547"/>
            <a:ext cx="386417" cy="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mc:Choice xmlns:a14="http://schemas.microsoft.com/office/drawing/2010/main" Requires="a14">
          <p:sp>
            <p:nvSpPr>
              <p:cNvPr id="62" name="TextBox 61">
                <a:extLst>
                  <a:ext uri="{FF2B5EF4-FFF2-40B4-BE49-F238E27FC236}">
                    <a16:creationId xmlns:a16="http://schemas.microsoft.com/office/drawing/2014/main" id="{E127657E-9C13-2A4A-8554-DCE07C99214A}"/>
                  </a:ext>
                </a:extLst>
              </p:cNvPr>
              <p:cNvSpPr txBox="1"/>
              <p:nvPr/>
            </p:nvSpPr>
            <p:spPr>
              <a:xfrm>
                <a:off x="3026531" y="3561175"/>
                <a:ext cx="523926" cy="37420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𝑤</m:t>
                          </m:r>
                        </m:e>
                        <m:sub>
                          <m:r>
                            <a:rPr lang="en-US">
                              <a:latin typeface="Cambria Math" panose="02040503050406030204" pitchFamily="18" charset="0"/>
                            </a:rPr>
                            <m:t>0</m:t>
                          </m:r>
                        </m:sub>
                        <m:sup>
                          <m:r>
                            <a:rPr lang="en-US">
                              <a:latin typeface="Cambria Math" panose="02040503050406030204" pitchFamily="18" charset="0"/>
                            </a:rPr>
                            <m:t>1</m:t>
                          </m:r>
                        </m:sup>
                      </m:sSubSup>
                    </m:oMath>
                  </m:oMathPara>
                </a14:m>
                <a:endParaRPr lang="en-US" dirty="0"/>
              </a:p>
            </p:txBody>
          </p:sp>
        </mc:Choice>
        <mc:Fallback>
          <p:sp>
            <p:nvSpPr>
              <p:cNvPr id="62" name="TextBox 61">
                <a:extLst>
                  <a:ext uri="{FF2B5EF4-FFF2-40B4-BE49-F238E27FC236}">
                    <a16:creationId xmlns:a16="http://schemas.microsoft.com/office/drawing/2014/main" id="{E127657E-9C13-2A4A-8554-DCE07C99214A}"/>
                  </a:ext>
                </a:extLst>
              </p:cNvPr>
              <p:cNvSpPr txBox="1">
                <a:spLocks noRot="1" noChangeAspect="1" noMove="1" noResize="1" noEditPoints="1" noAdjustHandles="1" noChangeArrowheads="1" noChangeShapeType="1" noTextEdit="1"/>
              </p:cNvSpPr>
              <p:nvPr/>
            </p:nvSpPr>
            <p:spPr>
              <a:xfrm>
                <a:off x="3026531" y="3561175"/>
                <a:ext cx="523926" cy="374205"/>
              </a:xfrm>
              <a:prstGeom prst="rect">
                <a:avLst/>
              </a:prstGeom>
              <a:blipFill>
                <a:blip r:embed="rId3"/>
                <a:stretch>
                  <a:fillRect/>
                </a:stretch>
              </a:blipFill>
            </p:spPr>
            <p:txBody>
              <a:bodyPr/>
              <a:lstStyle/>
              <a:p>
                <a:r>
                  <a:rPr lang="en-US">
                    <a:noFill/>
                  </a:rPr>
                  <a:t> </a:t>
                </a:r>
              </a:p>
            </p:txBody>
          </p:sp>
        </mc:Fallback>
      </mc:AlternateContent>
      <p:sp>
        <p:nvSpPr>
          <p:cNvPr id="35" name="Oval 34">
            <a:extLst>
              <a:ext uri="{FF2B5EF4-FFF2-40B4-BE49-F238E27FC236}">
                <a16:creationId xmlns:a16="http://schemas.microsoft.com/office/drawing/2014/main" id="{CD249DBF-5D6F-F04A-9B59-C6AEDE56EE5E}"/>
              </a:ext>
            </a:extLst>
          </p:cNvPr>
          <p:cNvSpPr>
            <a:spLocks noChangeAspect="1"/>
          </p:cNvSpPr>
          <p:nvPr/>
        </p:nvSpPr>
        <p:spPr>
          <a:xfrm>
            <a:off x="4216198" y="2924799"/>
            <a:ext cx="365760" cy="3657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dirty="0"/>
              <a:t>σ</a:t>
            </a:r>
          </a:p>
        </p:txBody>
      </p:sp>
      <p:sp>
        <p:nvSpPr>
          <p:cNvPr id="32" name="Oval 31">
            <a:extLst>
              <a:ext uri="{FF2B5EF4-FFF2-40B4-BE49-F238E27FC236}">
                <a16:creationId xmlns:a16="http://schemas.microsoft.com/office/drawing/2014/main" id="{8D5D4696-361E-1441-8179-A03EAEA5EE36}"/>
              </a:ext>
            </a:extLst>
          </p:cNvPr>
          <p:cNvSpPr>
            <a:spLocks noChangeAspect="1"/>
          </p:cNvSpPr>
          <p:nvPr/>
        </p:nvSpPr>
        <p:spPr>
          <a:xfrm>
            <a:off x="5782273" y="2924799"/>
            <a:ext cx="365760" cy="3657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cxnSp>
        <p:nvCxnSpPr>
          <p:cNvPr id="33" name="Straight Arrow Connector 32">
            <a:extLst>
              <a:ext uri="{FF2B5EF4-FFF2-40B4-BE49-F238E27FC236}">
                <a16:creationId xmlns:a16="http://schemas.microsoft.com/office/drawing/2014/main" id="{12AD2CC8-5FBC-3D4D-B5F2-7EEBD48C6131}"/>
              </a:ext>
            </a:extLst>
          </p:cNvPr>
          <p:cNvCxnSpPr>
            <a:cxnSpLocks/>
            <a:stCxn id="32" idx="6"/>
          </p:cNvCxnSpPr>
          <p:nvPr/>
        </p:nvCxnSpPr>
        <p:spPr>
          <a:xfrm>
            <a:off x="6148033" y="3107679"/>
            <a:ext cx="24695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Oval 33">
            <a:extLst>
              <a:ext uri="{FF2B5EF4-FFF2-40B4-BE49-F238E27FC236}">
                <a16:creationId xmlns:a16="http://schemas.microsoft.com/office/drawing/2014/main" id="{C22F7685-2FF1-C646-AC75-6386258BC24A}"/>
              </a:ext>
            </a:extLst>
          </p:cNvPr>
          <p:cNvSpPr>
            <a:spLocks noChangeAspect="1"/>
          </p:cNvSpPr>
          <p:nvPr/>
        </p:nvSpPr>
        <p:spPr>
          <a:xfrm>
            <a:off x="6387580" y="2924799"/>
            <a:ext cx="365760" cy="3657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dirty="0"/>
              <a:t>σ</a:t>
            </a:r>
          </a:p>
        </p:txBody>
      </p:sp>
      <p:cxnSp>
        <p:nvCxnSpPr>
          <p:cNvPr id="38" name="Straight Arrow Connector 37">
            <a:extLst>
              <a:ext uri="{FF2B5EF4-FFF2-40B4-BE49-F238E27FC236}">
                <a16:creationId xmlns:a16="http://schemas.microsoft.com/office/drawing/2014/main" id="{C48E9945-8945-364B-8ADA-D48EEA9D8A37}"/>
              </a:ext>
            </a:extLst>
          </p:cNvPr>
          <p:cNvCxnSpPr>
            <a:cxnSpLocks/>
            <a:stCxn id="34" idx="6"/>
          </p:cNvCxnSpPr>
          <p:nvPr/>
        </p:nvCxnSpPr>
        <p:spPr>
          <a:xfrm>
            <a:off x="6753340" y="3107679"/>
            <a:ext cx="24695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6E95D9D5-61BD-7D48-A279-18D96B19108C}"/>
              </a:ext>
            </a:extLst>
          </p:cNvPr>
          <p:cNvSpPr txBox="1"/>
          <p:nvPr/>
        </p:nvSpPr>
        <p:spPr>
          <a:xfrm>
            <a:off x="5604494" y="4022078"/>
            <a:ext cx="898003" cy="369332"/>
          </a:xfrm>
          <a:prstGeom prst="rect">
            <a:avLst/>
          </a:prstGeom>
          <a:noFill/>
        </p:spPr>
        <p:txBody>
          <a:bodyPr wrap="none" rtlCol="0">
            <a:spAutoFit/>
          </a:bodyPr>
          <a:lstStyle/>
          <a:p>
            <a:r>
              <a:rPr lang="en-US" dirty="0"/>
              <a:t>bias = 1</a:t>
            </a:r>
          </a:p>
        </p:txBody>
      </p:sp>
      <p:cxnSp>
        <p:nvCxnSpPr>
          <p:cNvPr id="41" name="Straight Arrow Connector 40">
            <a:extLst>
              <a:ext uri="{FF2B5EF4-FFF2-40B4-BE49-F238E27FC236}">
                <a16:creationId xmlns:a16="http://schemas.microsoft.com/office/drawing/2014/main" id="{4CEEECE8-D3F1-1348-8D79-D122D932D50F}"/>
              </a:ext>
            </a:extLst>
          </p:cNvPr>
          <p:cNvCxnSpPr>
            <a:cxnSpLocks/>
            <a:stCxn id="39" idx="0"/>
          </p:cNvCxnSpPr>
          <p:nvPr/>
        </p:nvCxnSpPr>
        <p:spPr>
          <a:xfrm flipH="1" flipV="1">
            <a:off x="5990911" y="3290560"/>
            <a:ext cx="62585" cy="7315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0B048BF6-5162-F641-838C-89A2F9A69C67}"/>
              </a:ext>
            </a:extLst>
          </p:cNvPr>
          <p:cNvCxnSpPr>
            <a:cxnSpLocks/>
          </p:cNvCxnSpPr>
          <p:nvPr/>
        </p:nvCxnSpPr>
        <p:spPr>
          <a:xfrm>
            <a:off x="5604494" y="3757547"/>
            <a:ext cx="386417" cy="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mc:Choice xmlns:a14="http://schemas.microsoft.com/office/drawing/2010/main" Requires="a14">
          <p:sp>
            <p:nvSpPr>
              <p:cNvPr id="57" name="TextBox 56">
                <a:extLst>
                  <a:ext uri="{FF2B5EF4-FFF2-40B4-BE49-F238E27FC236}">
                    <a16:creationId xmlns:a16="http://schemas.microsoft.com/office/drawing/2014/main" id="{DBA8140C-F68A-754A-9BB7-281111153729}"/>
                  </a:ext>
                </a:extLst>
              </p:cNvPr>
              <p:cNvSpPr txBox="1"/>
              <p:nvPr/>
            </p:nvSpPr>
            <p:spPr>
              <a:xfrm>
                <a:off x="5242989" y="3586931"/>
                <a:ext cx="528863" cy="37478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𝑤</m:t>
                          </m:r>
                        </m:e>
                        <m:sub>
                          <m:r>
                            <a:rPr lang="en-US">
                              <a:latin typeface="Cambria Math" panose="02040503050406030204" pitchFamily="18" charset="0"/>
                            </a:rPr>
                            <m:t>0</m:t>
                          </m:r>
                        </m:sub>
                        <m:sup>
                          <m:r>
                            <a:rPr lang="en-US">
                              <a:latin typeface="Cambria Math" panose="02040503050406030204" pitchFamily="18" charset="0"/>
                            </a:rPr>
                            <m:t>2</m:t>
                          </m:r>
                        </m:sup>
                      </m:sSubSup>
                    </m:oMath>
                  </m:oMathPara>
                </a14:m>
                <a:endParaRPr lang="en-US" dirty="0"/>
              </a:p>
            </p:txBody>
          </p:sp>
        </mc:Choice>
        <mc:Fallback>
          <p:sp>
            <p:nvSpPr>
              <p:cNvPr id="57" name="TextBox 56">
                <a:extLst>
                  <a:ext uri="{FF2B5EF4-FFF2-40B4-BE49-F238E27FC236}">
                    <a16:creationId xmlns:a16="http://schemas.microsoft.com/office/drawing/2014/main" id="{DBA8140C-F68A-754A-9BB7-281111153729}"/>
                  </a:ext>
                </a:extLst>
              </p:cNvPr>
              <p:cNvSpPr txBox="1">
                <a:spLocks noRot="1" noChangeAspect="1" noMove="1" noResize="1" noEditPoints="1" noAdjustHandles="1" noChangeArrowheads="1" noChangeShapeType="1" noTextEdit="1"/>
              </p:cNvSpPr>
              <p:nvPr/>
            </p:nvSpPr>
            <p:spPr>
              <a:xfrm>
                <a:off x="5242989" y="3586931"/>
                <a:ext cx="528863" cy="374783"/>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8" name="TextBox 57">
                <a:extLst>
                  <a:ext uri="{FF2B5EF4-FFF2-40B4-BE49-F238E27FC236}">
                    <a16:creationId xmlns:a16="http://schemas.microsoft.com/office/drawing/2014/main" id="{09D8E51E-1FFD-BC4E-A7BE-FEE7F56E1405}"/>
                  </a:ext>
                </a:extLst>
              </p:cNvPr>
              <p:cNvSpPr txBox="1"/>
              <p:nvPr/>
            </p:nvSpPr>
            <p:spPr>
              <a:xfrm>
                <a:off x="5259475" y="2431898"/>
                <a:ext cx="528863" cy="37253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𝑤</m:t>
                          </m:r>
                        </m:e>
                        <m:sub>
                          <m:r>
                            <a:rPr lang="en-US">
                              <a:latin typeface="Cambria Math" panose="02040503050406030204" pitchFamily="18" charset="0"/>
                            </a:rPr>
                            <m:t>1</m:t>
                          </m:r>
                        </m:sub>
                        <m:sup>
                          <m:r>
                            <a:rPr lang="en-US">
                              <a:latin typeface="Cambria Math" panose="02040503050406030204" pitchFamily="18" charset="0"/>
                            </a:rPr>
                            <m:t>2</m:t>
                          </m:r>
                        </m:sup>
                      </m:sSubSup>
                    </m:oMath>
                  </m:oMathPara>
                </a14:m>
                <a:endParaRPr lang="en-US" dirty="0"/>
              </a:p>
            </p:txBody>
          </p:sp>
        </mc:Choice>
        <mc:Fallback>
          <p:sp>
            <p:nvSpPr>
              <p:cNvPr id="58" name="TextBox 57">
                <a:extLst>
                  <a:ext uri="{FF2B5EF4-FFF2-40B4-BE49-F238E27FC236}">
                    <a16:creationId xmlns:a16="http://schemas.microsoft.com/office/drawing/2014/main" id="{09D8E51E-1FFD-BC4E-A7BE-FEE7F56E1405}"/>
                  </a:ext>
                </a:extLst>
              </p:cNvPr>
              <p:cNvSpPr txBox="1">
                <a:spLocks noRot="1" noChangeAspect="1" noMove="1" noResize="1" noEditPoints="1" noAdjustHandles="1" noChangeArrowheads="1" noChangeShapeType="1" noTextEdit="1"/>
              </p:cNvSpPr>
              <p:nvPr/>
            </p:nvSpPr>
            <p:spPr>
              <a:xfrm>
                <a:off x="5259475" y="2431898"/>
                <a:ext cx="528863" cy="372538"/>
              </a:xfrm>
              <a:prstGeom prst="rect">
                <a:avLst/>
              </a:prstGeom>
              <a:blipFill>
                <a:blip r:embed="rId5"/>
                <a:stretch>
                  <a:fillRect/>
                </a:stretch>
              </a:blipFill>
            </p:spPr>
            <p:txBody>
              <a:bodyPr/>
              <a:lstStyle/>
              <a:p>
                <a:r>
                  <a:rPr lang="en-US">
                    <a:noFill/>
                  </a:rPr>
                  <a:t> </a:t>
                </a:r>
              </a:p>
            </p:txBody>
          </p:sp>
        </mc:Fallback>
      </mc:AlternateContent>
      <p:cxnSp>
        <p:nvCxnSpPr>
          <p:cNvPr id="60" name="Straight Arrow Connector 59">
            <a:extLst>
              <a:ext uri="{FF2B5EF4-FFF2-40B4-BE49-F238E27FC236}">
                <a16:creationId xmlns:a16="http://schemas.microsoft.com/office/drawing/2014/main" id="{279D3D89-AEA0-2140-8C6D-6B5DF92E5099}"/>
              </a:ext>
            </a:extLst>
          </p:cNvPr>
          <p:cNvCxnSpPr>
            <a:cxnSpLocks/>
          </p:cNvCxnSpPr>
          <p:nvPr/>
        </p:nvCxnSpPr>
        <p:spPr>
          <a:xfrm>
            <a:off x="5484055" y="2739675"/>
            <a:ext cx="0" cy="367888"/>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mc:Choice xmlns:a14="http://schemas.microsoft.com/office/drawing/2010/main" Requires="a14">
          <p:sp>
            <p:nvSpPr>
              <p:cNvPr id="61" name="TextBox 60">
                <a:extLst>
                  <a:ext uri="{FF2B5EF4-FFF2-40B4-BE49-F238E27FC236}">
                    <a16:creationId xmlns:a16="http://schemas.microsoft.com/office/drawing/2014/main" id="{85947926-070A-AB43-9F05-2D9193CE3423}"/>
                  </a:ext>
                </a:extLst>
              </p:cNvPr>
              <p:cNvSpPr txBox="1"/>
              <p:nvPr/>
            </p:nvSpPr>
            <p:spPr>
              <a:xfrm>
                <a:off x="7000292" y="2993402"/>
                <a:ext cx="18671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𝑦</m:t>
                          </m:r>
                        </m:e>
                      </m:acc>
                    </m:oMath>
                  </m:oMathPara>
                </a14:m>
                <a:endParaRPr lang="en-US" dirty="0"/>
              </a:p>
            </p:txBody>
          </p:sp>
        </mc:Choice>
        <mc:Fallback>
          <p:sp>
            <p:nvSpPr>
              <p:cNvPr id="61" name="TextBox 60">
                <a:extLst>
                  <a:ext uri="{FF2B5EF4-FFF2-40B4-BE49-F238E27FC236}">
                    <a16:creationId xmlns:a16="http://schemas.microsoft.com/office/drawing/2014/main" id="{85947926-070A-AB43-9F05-2D9193CE3423}"/>
                  </a:ext>
                </a:extLst>
              </p:cNvPr>
              <p:cNvSpPr txBox="1">
                <a:spLocks noRot="1" noChangeAspect="1" noMove="1" noResize="1" noEditPoints="1" noAdjustHandles="1" noChangeArrowheads="1" noChangeShapeType="1" noTextEdit="1"/>
              </p:cNvSpPr>
              <p:nvPr/>
            </p:nvSpPr>
            <p:spPr>
              <a:xfrm>
                <a:off x="7000292" y="2993402"/>
                <a:ext cx="186718" cy="276999"/>
              </a:xfrm>
              <a:prstGeom prst="rect">
                <a:avLst/>
              </a:prstGeom>
              <a:blipFill>
                <a:blip r:embed="rId6"/>
                <a:stretch>
                  <a:fillRect l="-33333" t="-13043" r="-33333" b="-26087"/>
                </a:stretch>
              </a:blipFill>
            </p:spPr>
            <p:txBody>
              <a:bodyPr/>
              <a:lstStyle/>
              <a:p>
                <a:r>
                  <a:rPr lang="en-US">
                    <a:noFill/>
                  </a:rPr>
                  <a:t> </a:t>
                </a:r>
              </a:p>
            </p:txBody>
          </p:sp>
        </mc:Fallback>
      </mc:AlternateContent>
      <p:sp>
        <p:nvSpPr>
          <p:cNvPr id="63" name="TextBox 62">
            <a:extLst>
              <a:ext uri="{FF2B5EF4-FFF2-40B4-BE49-F238E27FC236}">
                <a16:creationId xmlns:a16="http://schemas.microsoft.com/office/drawing/2014/main" id="{571360D5-1C57-E44C-84E9-F889FA6B45B1}"/>
              </a:ext>
            </a:extLst>
          </p:cNvPr>
          <p:cNvSpPr txBox="1"/>
          <p:nvPr/>
        </p:nvSpPr>
        <p:spPr>
          <a:xfrm>
            <a:off x="4902678" y="2793346"/>
            <a:ext cx="381836" cy="369332"/>
          </a:xfrm>
          <a:prstGeom prst="rect">
            <a:avLst/>
          </a:prstGeom>
          <a:noFill/>
        </p:spPr>
        <p:txBody>
          <a:bodyPr wrap="none" rtlCol="0">
            <a:spAutoFit/>
          </a:bodyPr>
          <a:lstStyle/>
          <a:p>
            <a:r>
              <a:rPr lang="en-US" i="1" dirty="0"/>
              <a:t>a</a:t>
            </a:r>
            <a:r>
              <a:rPr lang="en-US" baseline="30000" dirty="0"/>
              <a:t>1</a:t>
            </a:r>
            <a:endParaRPr lang="en-US" dirty="0"/>
          </a:p>
        </p:txBody>
      </p:sp>
      <p:cxnSp>
        <p:nvCxnSpPr>
          <p:cNvPr id="64" name="Straight Arrow Connector 63">
            <a:extLst>
              <a:ext uri="{FF2B5EF4-FFF2-40B4-BE49-F238E27FC236}">
                <a16:creationId xmlns:a16="http://schemas.microsoft.com/office/drawing/2014/main" id="{040596E8-E8D6-5849-B36C-0F6275AABCEA}"/>
              </a:ext>
            </a:extLst>
          </p:cNvPr>
          <p:cNvCxnSpPr>
            <a:cxnSpLocks/>
            <a:stCxn id="35" idx="6"/>
            <a:endCxn id="32" idx="2"/>
          </p:cNvCxnSpPr>
          <p:nvPr/>
        </p:nvCxnSpPr>
        <p:spPr>
          <a:xfrm>
            <a:off x="4581959" y="3107679"/>
            <a:ext cx="120031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6C56F98B-3C29-2747-8F97-71E0767189AC}"/>
              </a:ext>
            </a:extLst>
          </p:cNvPr>
          <p:cNvSpPr txBox="1"/>
          <p:nvPr/>
        </p:nvSpPr>
        <p:spPr>
          <a:xfrm>
            <a:off x="4054191" y="1502437"/>
            <a:ext cx="2480551" cy="369332"/>
          </a:xfrm>
          <a:prstGeom prst="rect">
            <a:avLst/>
          </a:prstGeom>
          <a:noFill/>
        </p:spPr>
        <p:txBody>
          <a:bodyPr wrap="none" rtlCol="0">
            <a:spAutoFit/>
          </a:bodyPr>
          <a:lstStyle/>
          <a:p>
            <a:r>
              <a:rPr lang="en-US" i="1" dirty="0"/>
              <a:t>a</a:t>
            </a:r>
            <a:r>
              <a:rPr lang="en-US" dirty="0"/>
              <a:t>: activation of a neuron</a:t>
            </a:r>
          </a:p>
        </p:txBody>
      </p:sp>
      <mc:AlternateContent xmlns:mc="http://schemas.openxmlformats.org/markup-compatibility/2006">
        <mc:Choice xmlns:a14="http://schemas.microsoft.com/office/drawing/2010/main" Requires="a14">
          <p:sp>
            <p:nvSpPr>
              <p:cNvPr id="65" name="Rectangle 64">
                <a:extLst>
                  <a:ext uri="{FF2B5EF4-FFF2-40B4-BE49-F238E27FC236}">
                    <a16:creationId xmlns:a16="http://schemas.microsoft.com/office/drawing/2014/main" id="{0B4B2150-54D3-A44C-9523-54CD6D8A5165}"/>
                  </a:ext>
                </a:extLst>
              </p:cNvPr>
              <p:cNvSpPr/>
              <p:nvPr/>
            </p:nvSpPr>
            <p:spPr>
              <a:xfrm>
                <a:off x="7424582" y="1922273"/>
                <a:ext cx="2601546" cy="338554"/>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
                        <m:sSubPr>
                          <m:ctrlPr>
                            <a:rPr lang="en-US" sz="1600" i="1">
                              <a:latin typeface="Cambria Math" panose="02040503050406030204" pitchFamily="18" charset="0"/>
                            </a:rPr>
                          </m:ctrlPr>
                        </m:sSubPr>
                        <m:e>
                          <m:r>
                            <m:rPr>
                              <m:sty m:val="p"/>
                            </m:rPr>
                            <a:rPr lang="en-US" sz="1600">
                              <a:latin typeface="Cambria Math" charset="0"/>
                            </a:rPr>
                            <m:t>Θ</m:t>
                          </m:r>
                        </m:e>
                        <m:sub>
                          <m:r>
                            <a:rPr lang="en-US" sz="1600" i="1">
                              <a:latin typeface="Cambria Math" charset="0"/>
                            </a:rPr>
                            <m:t>𝑡</m:t>
                          </m:r>
                          <m:r>
                            <a:rPr lang="en-US" sz="1600" i="1">
                              <a:latin typeface="Cambria Math" charset="0"/>
                            </a:rPr>
                            <m:t>+1</m:t>
                          </m:r>
                        </m:sub>
                      </m:sSub>
                      <m:r>
                        <a:rPr lang="en-US" sz="1600" i="1">
                          <a:latin typeface="Cambria Math" charset="0"/>
                        </a:rPr>
                        <m:t>=</m:t>
                      </m:r>
                      <m:sSub>
                        <m:sSubPr>
                          <m:ctrlPr>
                            <a:rPr lang="en-US" sz="1600" i="1">
                              <a:latin typeface="Cambria Math" panose="02040503050406030204" pitchFamily="18" charset="0"/>
                            </a:rPr>
                          </m:ctrlPr>
                        </m:sSubPr>
                        <m:e>
                          <m:r>
                            <m:rPr>
                              <m:sty m:val="p"/>
                            </m:rPr>
                            <a:rPr lang="en-US" sz="1600">
                              <a:latin typeface="Cambria Math" charset="0"/>
                            </a:rPr>
                            <m:t>Θ</m:t>
                          </m:r>
                        </m:e>
                        <m:sub>
                          <m:r>
                            <a:rPr lang="en-US" sz="1600" i="1">
                              <a:latin typeface="Cambria Math" charset="0"/>
                            </a:rPr>
                            <m:t>𝑡</m:t>
                          </m:r>
                        </m:sub>
                      </m:sSub>
                      <m:r>
                        <a:rPr lang="en-US" sz="1600" i="1">
                          <a:latin typeface="Cambria Math" charset="0"/>
                        </a:rPr>
                        <m:t>−</m:t>
                      </m:r>
                      <m:r>
                        <a:rPr lang="en-US" sz="1600" i="1">
                          <a:latin typeface="Cambria Math" charset="0"/>
                        </a:rPr>
                        <m:t>𝜂</m:t>
                      </m:r>
                      <m:r>
                        <a:rPr lang="en-US" sz="1600" i="1">
                          <a:latin typeface="Cambria Math" charset="0"/>
                        </a:rPr>
                        <m:t> </m:t>
                      </m:r>
                      <m:r>
                        <a:rPr lang="en-US" sz="1600">
                          <a:latin typeface="Cambria Math" charset="0"/>
                        </a:rPr>
                        <m:t>𝛻</m:t>
                      </m:r>
                      <m:r>
                        <a:rPr lang="en-US" sz="1600" i="1">
                          <a:latin typeface="Cambria Math" charset="0"/>
                        </a:rPr>
                        <m:t>𝑙</m:t>
                      </m:r>
                      <m:r>
                        <a:rPr lang="en-US" sz="1600" i="1">
                          <a:latin typeface="Cambria Math" charset="0"/>
                        </a:rPr>
                        <m:t>(</m:t>
                      </m:r>
                      <m:sSub>
                        <m:sSubPr>
                          <m:ctrlPr>
                            <a:rPr lang="en-US" sz="1600" i="1">
                              <a:latin typeface="Cambria Math" panose="02040503050406030204" pitchFamily="18" charset="0"/>
                            </a:rPr>
                          </m:ctrlPr>
                        </m:sSubPr>
                        <m:e>
                          <m:r>
                            <a:rPr lang="en-US" sz="1600" i="1">
                              <a:latin typeface="Cambria Math" charset="0"/>
                            </a:rPr>
                            <m:t>𝑓</m:t>
                          </m:r>
                        </m:e>
                        <m:sub>
                          <m:r>
                            <m:rPr>
                              <m:sty m:val="p"/>
                            </m:rPr>
                            <a:rPr lang="en-US" sz="1600">
                              <a:latin typeface="Cambria Math" charset="0"/>
                            </a:rPr>
                            <m:t>Θ</m:t>
                          </m:r>
                        </m:sub>
                      </m:sSub>
                      <m:d>
                        <m:dPr>
                          <m:ctrlPr>
                            <a:rPr lang="en-US" sz="1600" i="1">
                              <a:latin typeface="Cambria Math" panose="02040503050406030204" pitchFamily="18" charset="0"/>
                            </a:rPr>
                          </m:ctrlPr>
                        </m:dPr>
                        <m:e>
                          <m:r>
                            <a:rPr lang="en-US" sz="1600" i="1">
                              <a:latin typeface="Cambria Math" charset="0"/>
                            </a:rPr>
                            <m:t>𝑋</m:t>
                          </m:r>
                        </m:e>
                      </m:d>
                      <m:r>
                        <a:rPr lang="en-US" sz="1600" i="1">
                          <a:latin typeface="Cambria Math" charset="0"/>
                        </a:rPr>
                        <m:t>,</m:t>
                      </m:r>
                      <m:r>
                        <a:rPr lang="en-US" sz="1600" i="1">
                          <a:latin typeface="Cambria Math" charset="0"/>
                        </a:rPr>
                        <m:t>𝑦</m:t>
                      </m:r>
                      <m:r>
                        <a:rPr lang="en-US" sz="1600" i="1">
                          <a:latin typeface="Cambria Math" charset="0"/>
                        </a:rPr>
                        <m:t>)</m:t>
                      </m:r>
                    </m:oMath>
                  </m:oMathPara>
                </a14:m>
                <a:endParaRPr lang="en-US" sz="1600" dirty="0"/>
              </a:p>
            </p:txBody>
          </p:sp>
        </mc:Choice>
        <mc:Fallback>
          <p:sp>
            <p:nvSpPr>
              <p:cNvPr id="65" name="Rectangle 64">
                <a:extLst>
                  <a:ext uri="{FF2B5EF4-FFF2-40B4-BE49-F238E27FC236}">
                    <a16:creationId xmlns:a16="http://schemas.microsoft.com/office/drawing/2014/main" id="{0B4B2150-54D3-A44C-9523-54CD6D8A5165}"/>
                  </a:ext>
                </a:extLst>
              </p:cNvPr>
              <p:cNvSpPr>
                <a:spLocks noRot="1" noChangeAspect="1" noMove="1" noResize="1" noEditPoints="1" noAdjustHandles="1" noChangeArrowheads="1" noChangeShapeType="1" noTextEdit="1"/>
              </p:cNvSpPr>
              <p:nvPr/>
            </p:nvSpPr>
            <p:spPr>
              <a:xfrm>
                <a:off x="7424582" y="1922273"/>
                <a:ext cx="2601546" cy="338554"/>
              </a:xfrm>
              <a:prstGeom prst="rect">
                <a:avLst/>
              </a:prstGeom>
              <a:blipFill>
                <a:blip r:embed="rId7"/>
                <a:stretch>
                  <a:fillRect b="-10714"/>
                </a:stretch>
              </a:blipFill>
            </p:spPr>
            <p:txBody>
              <a:bodyPr/>
              <a:lstStyle/>
              <a:p>
                <a:r>
                  <a:rPr lang="en-US">
                    <a:noFill/>
                  </a:rPr>
                  <a:t> </a:t>
                </a:r>
              </a:p>
            </p:txBody>
          </p:sp>
        </mc:Fallback>
      </mc:AlternateContent>
      <p:sp>
        <p:nvSpPr>
          <p:cNvPr id="66" name="TextBox 65">
            <a:extLst>
              <a:ext uri="{FF2B5EF4-FFF2-40B4-BE49-F238E27FC236}">
                <a16:creationId xmlns:a16="http://schemas.microsoft.com/office/drawing/2014/main" id="{6821F80D-162A-4C40-9828-A303283A41C8}"/>
              </a:ext>
            </a:extLst>
          </p:cNvPr>
          <p:cNvSpPr txBox="1"/>
          <p:nvPr/>
        </p:nvSpPr>
        <p:spPr>
          <a:xfrm>
            <a:off x="7349765" y="1527142"/>
            <a:ext cx="1793120" cy="369332"/>
          </a:xfrm>
          <a:prstGeom prst="rect">
            <a:avLst/>
          </a:prstGeom>
          <a:noFill/>
        </p:spPr>
        <p:txBody>
          <a:bodyPr wrap="none" rtlCol="0">
            <a:spAutoFit/>
          </a:bodyPr>
          <a:lstStyle/>
          <a:p>
            <a:r>
              <a:rPr lang="en-US" dirty="0"/>
              <a:t>Gradient descent</a:t>
            </a:r>
          </a:p>
        </p:txBody>
      </p:sp>
      <p:sp>
        <p:nvSpPr>
          <p:cNvPr id="72" name="TextBox 71">
            <a:extLst>
              <a:ext uri="{FF2B5EF4-FFF2-40B4-BE49-F238E27FC236}">
                <a16:creationId xmlns:a16="http://schemas.microsoft.com/office/drawing/2014/main" id="{98E46CBA-3513-CA4E-81D4-3B1861C5DCDF}"/>
              </a:ext>
            </a:extLst>
          </p:cNvPr>
          <p:cNvSpPr txBox="1"/>
          <p:nvPr/>
        </p:nvSpPr>
        <p:spPr>
          <a:xfrm>
            <a:off x="3930323" y="2716073"/>
            <a:ext cx="354584" cy="369332"/>
          </a:xfrm>
          <a:prstGeom prst="rect">
            <a:avLst/>
          </a:prstGeom>
          <a:noFill/>
        </p:spPr>
        <p:txBody>
          <a:bodyPr wrap="none" rtlCol="0">
            <a:spAutoFit/>
          </a:bodyPr>
          <a:lstStyle/>
          <a:p>
            <a:r>
              <a:rPr lang="en-US" i="1" dirty="0"/>
              <a:t>z</a:t>
            </a:r>
            <a:r>
              <a:rPr lang="en-US" baseline="30000" dirty="0"/>
              <a:t>1</a:t>
            </a:r>
            <a:endParaRPr lang="en-US" dirty="0"/>
          </a:p>
        </p:txBody>
      </p:sp>
      <p:sp>
        <p:nvSpPr>
          <p:cNvPr id="73" name="TextBox 72">
            <a:extLst>
              <a:ext uri="{FF2B5EF4-FFF2-40B4-BE49-F238E27FC236}">
                <a16:creationId xmlns:a16="http://schemas.microsoft.com/office/drawing/2014/main" id="{9C6272C9-8E95-0F4F-98ED-2FC395457C64}"/>
              </a:ext>
            </a:extLst>
          </p:cNvPr>
          <p:cNvSpPr txBox="1"/>
          <p:nvPr/>
        </p:nvSpPr>
        <p:spPr>
          <a:xfrm>
            <a:off x="6100413" y="2716073"/>
            <a:ext cx="354584" cy="369332"/>
          </a:xfrm>
          <a:prstGeom prst="rect">
            <a:avLst/>
          </a:prstGeom>
          <a:noFill/>
        </p:spPr>
        <p:txBody>
          <a:bodyPr wrap="none" rtlCol="0">
            <a:spAutoFit/>
          </a:bodyPr>
          <a:lstStyle/>
          <a:p>
            <a:r>
              <a:rPr lang="en-US" i="1" dirty="0"/>
              <a:t>z</a:t>
            </a:r>
            <a:r>
              <a:rPr lang="en-US" baseline="30000" dirty="0"/>
              <a:t>2</a:t>
            </a:r>
            <a:endParaRPr lang="en-US" dirty="0"/>
          </a:p>
        </p:txBody>
      </p:sp>
      <mc:AlternateContent xmlns:mc="http://schemas.openxmlformats.org/markup-compatibility/2006">
        <mc:Choice xmlns:a14="http://schemas.microsoft.com/office/drawing/2010/main" Requires="a14">
          <p:sp>
            <p:nvSpPr>
              <p:cNvPr id="74" name="TextBox 73">
                <a:extLst>
                  <a:ext uri="{FF2B5EF4-FFF2-40B4-BE49-F238E27FC236}">
                    <a16:creationId xmlns:a16="http://schemas.microsoft.com/office/drawing/2014/main" id="{93CEC4FB-D727-3046-9981-8F0680BB76DF}"/>
                  </a:ext>
                </a:extLst>
              </p:cNvPr>
              <p:cNvSpPr txBox="1"/>
              <p:nvPr/>
            </p:nvSpPr>
            <p:spPr>
              <a:xfrm>
                <a:off x="7445965" y="2978013"/>
                <a:ext cx="2607380" cy="2505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rPr>
                        <m:t>𝐿</m:t>
                      </m:r>
                      <m:d>
                        <m:dPr>
                          <m:ctrlPr>
                            <a:rPr lang="en-US" sz="1600" i="1">
                              <a:latin typeface="Cambria Math" panose="02040503050406030204" pitchFamily="18" charset="0"/>
                            </a:rPr>
                          </m:ctrlPr>
                        </m:dPr>
                        <m:e>
                          <m:sSubSup>
                            <m:sSubSupPr>
                              <m:ctrlPr>
                                <a:rPr lang="en-US" sz="1600" i="1">
                                  <a:latin typeface="Cambria Math" panose="02040503050406030204" pitchFamily="18" charset="0"/>
                                </a:rPr>
                              </m:ctrlPr>
                            </m:sSubSupPr>
                            <m:e>
                              <m:r>
                                <a:rPr lang="en-US" sz="1600" i="1">
                                  <a:latin typeface="Cambria Math" panose="02040503050406030204" pitchFamily="18" charset="0"/>
                                </a:rPr>
                                <m:t>𝑤</m:t>
                              </m:r>
                            </m:e>
                            <m:sub>
                              <m:r>
                                <a:rPr lang="en-US" sz="1600" i="1">
                                  <a:latin typeface="Cambria Math" panose="02040503050406030204" pitchFamily="18" charset="0"/>
                                </a:rPr>
                                <m:t>0</m:t>
                              </m:r>
                            </m:sub>
                            <m:sup>
                              <m:r>
                                <a:rPr lang="en-US" sz="1600" i="1">
                                  <a:latin typeface="Cambria Math" panose="02040503050406030204" pitchFamily="18" charset="0"/>
                                </a:rPr>
                                <m:t>1</m:t>
                              </m:r>
                            </m:sup>
                          </m:sSubSup>
                          <m:r>
                            <a:rPr lang="en-US" sz="1600" i="1">
                              <a:latin typeface="Cambria Math" panose="02040503050406030204" pitchFamily="18" charset="0"/>
                            </a:rPr>
                            <m:t>,</m:t>
                          </m:r>
                          <m:sSubSup>
                            <m:sSubSupPr>
                              <m:ctrlPr>
                                <a:rPr lang="en-US" sz="1600" i="1">
                                  <a:latin typeface="Cambria Math" panose="02040503050406030204" pitchFamily="18" charset="0"/>
                                </a:rPr>
                              </m:ctrlPr>
                            </m:sSubSupPr>
                            <m:e>
                              <m:r>
                                <a:rPr lang="en-US" sz="1600" i="1">
                                  <a:latin typeface="Cambria Math" panose="02040503050406030204" pitchFamily="18" charset="0"/>
                                </a:rPr>
                                <m:t>𝑤</m:t>
                              </m:r>
                            </m:e>
                            <m:sub>
                              <m:r>
                                <a:rPr lang="en-US" sz="1600" i="1">
                                  <a:latin typeface="Cambria Math" panose="02040503050406030204" pitchFamily="18" charset="0"/>
                                </a:rPr>
                                <m:t>1</m:t>
                              </m:r>
                            </m:sub>
                            <m:sup>
                              <m:r>
                                <a:rPr lang="en-US" sz="1600" i="1">
                                  <a:latin typeface="Cambria Math" panose="02040503050406030204" pitchFamily="18" charset="0"/>
                                </a:rPr>
                                <m:t>1</m:t>
                              </m:r>
                            </m:sup>
                          </m:sSubSup>
                          <m:r>
                            <a:rPr lang="en-US" sz="1600" i="1">
                              <a:latin typeface="Cambria Math" panose="02040503050406030204" pitchFamily="18" charset="0"/>
                            </a:rPr>
                            <m:t>,</m:t>
                          </m:r>
                          <m:sSubSup>
                            <m:sSubSupPr>
                              <m:ctrlPr>
                                <a:rPr lang="en-US" sz="1600" i="1">
                                  <a:latin typeface="Cambria Math" panose="02040503050406030204" pitchFamily="18" charset="0"/>
                                </a:rPr>
                              </m:ctrlPr>
                            </m:sSubSupPr>
                            <m:e>
                              <m:r>
                                <a:rPr lang="en-US" sz="1600" i="1">
                                  <a:latin typeface="Cambria Math" panose="02040503050406030204" pitchFamily="18" charset="0"/>
                                </a:rPr>
                                <m:t>𝑤</m:t>
                              </m:r>
                            </m:e>
                            <m:sub>
                              <m:r>
                                <a:rPr lang="en-US" sz="1600" i="1">
                                  <a:latin typeface="Cambria Math" panose="02040503050406030204" pitchFamily="18" charset="0"/>
                                </a:rPr>
                                <m:t>0</m:t>
                              </m:r>
                            </m:sub>
                            <m:sup>
                              <m:r>
                                <a:rPr lang="en-US" sz="1600" i="1">
                                  <a:latin typeface="Cambria Math" panose="02040503050406030204" pitchFamily="18" charset="0"/>
                                </a:rPr>
                                <m:t>2</m:t>
                              </m:r>
                            </m:sup>
                          </m:sSubSup>
                          <m:r>
                            <a:rPr lang="en-US" sz="1600" i="1">
                              <a:latin typeface="Cambria Math" panose="02040503050406030204" pitchFamily="18" charset="0"/>
                            </a:rPr>
                            <m:t>,</m:t>
                          </m:r>
                          <m:sSubSup>
                            <m:sSubSupPr>
                              <m:ctrlPr>
                                <a:rPr lang="en-US" sz="1600" i="1">
                                  <a:latin typeface="Cambria Math" panose="02040503050406030204" pitchFamily="18" charset="0"/>
                                </a:rPr>
                              </m:ctrlPr>
                            </m:sSubSupPr>
                            <m:e>
                              <m:r>
                                <a:rPr lang="en-US" sz="1600" i="1">
                                  <a:latin typeface="Cambria Math" panose="02040503050406030204" pitchFamily="18" charset="0"/>
                                </a:rPr>
                                <m:t>𝑤</m:t>
                              </m:r>
                            </m:e>
                            <m:sub>
                              <m:r>
                                <a:rPr lang="en-US" sz="1600" i="1">
                                  <a:latin typeface="Cambria Math" panose="02040503050406030204" pitchFamily="18" charset="0"/>
                                </a:rPr>
                                <m:t>1</m:t>
                              </m:r>
                            </m:sub>
                            <m:sup>
                              <m:r>
                                <a:rPr lang="en-US" sz="1600" i="1">
                                  <a:latin typeface="Cambria Math" panose="02040503050406030204" pitchFamily="18" charset="0"/>
                                </a:rPr>
                                <m:t>2</m:t>
                              </m:r>
                            </m:sup>
                          </m:sSubSup>
                        </m:e>
                      </m:d>
                      <m:r>
                        <a:rPr lang="en-US" sz="1600" i="1">
                          <a:latin typeface="Cambria Math" panose="02040503050406030204" pitchFamily="18" charset="0"/>
                        </a:rPr>
                        <m:t>=</m:t>
                      </m:r>
                      <m:sSup>
                        <m:sSupPr>
                          <m:ctrlPr>
                            <a:rPr lang="en-US" sz="1600" i="1">
                              <a:latin typeface="Cambria Math" panose="02040503050406030204" pitchFamily="18" charset="0"/>
                            </a:rPr>
                          </m:ctrlPr>
                        </m:sSupPr>
                        <m:e>
                          <m:d>
                            <m:dPr>
                              <m:ctrlPr>
                                <a:rPr lang="en-US" sz="1600" i="1">
                                  <a:latin typeface="Cambria Math" panose="02040503050406030204" pitchFamily="18" charset="0"/>
                                </a:rPr>
                              </m:ctrlPr>
                            </m:dPr>
                            <m:e>
                              <m:acc>
                                <m:accPr>
                                  <m:chr m:val="̂"/>
                                  <m:ctrlPr>
                                    <a:rPr lang="en-US" sz="1600" i="1">
                                      <a:latin typeface="Cambria Math" panose="02040503050406030204" pitchFamily="18" charset="0"/>
                                    </a:rPr>
                                  </m:ctrlPr>
                                </m:accPr>
                                <m:e>
                                  <m:r>
                                    <a:rPr lang="en-US" sz="1600" i="1">
                                      <a:latin typeface="Cambria Math" panose="02040503050406030204" pitchFamily="18" charset="0"/>
                                    </a:rPr>
                                    <m:t>𝑦</m:t>
                                  </m:r>
                                </m:e>
                              </m:acc>
                              <m:r>
                                <a:rPr lang="en-US" sz="1600" i="1">
                                  <a:latin typeface="Cambria Math" panose="02040503050406030204" pitchFamily="18" charset="0"/>
                                </a:rPr>
                                <m:t>−</m:t>
                              </m:r>
                              <m:r>
                                <a:rPr lang="en-US" sz="1600" i="1">
                                  <a:latin typeface="Cambria Math" panose="02040503050406030204" pitchFamily="18" charset="0"/>
                                </a:rPr>
                                <m:t>𝑦</m:t>
                              </m:r>
                            </m:e>
                          </m:d>
                        </m:e>
                        <m:sup>
                          <m:r>
                            <a:rPr lang="en-US" sz="1600" i="1">
                              <a:latin typeface="Cambria Math" panose="02040503050406030204" pitchFamily="18" charset="0"/>
                            </a:rPr>
                            <m:t>2</m:t>
                          </m:r>
                        </m:sup>
                      </m:sSup>
                    </m:oMath>
                  </m:oMathPara>
                </a14:m>
                <a:endParaRPr lang="en-US" sz="1600" dirty="0"/>
              </a:p>
            </p:txBody>
          </p:sp>
        </mc:Choice>
        <mc:Fallback>
          <p:sp>
            <p:nvSpPr>
              <p:cNvPr id="74" name="TextBox 73">
                <a:extLst>
                  <a:ext uri="{FF2B5EF4-FFF2-40B4-BE49-F238E27FC236}">
                    <a16:creationId xmlns:a16="http://schemas.microsoft.com/office/drawing/2014/main" id="{93CEC4FB-D727-3046-9981-8F0680BB76DF}"/>
                  </a:ext>
                </a:extLst>
              </p:cNvPr>
              <p:cNvSpPr txBox="1">
                <a:spLocks noRot="1" noChangeAspect="1" noMove="1" noResize="1" noEditPoints="1" noAdjustHandles="1" noChangeArrowheads="1" noChangeShapeType="1" noTextEdit="1"/>
              </p:cNvSpPr>
              <p:nvPr/>
            </p:nvSpPr>
            <p:spPr>
              <a:xfrm>
                <a:off x="7445965" y="2978013"/>
                <a:ext cx="2607380" cy="250581"/>
              </a:xfrm>
              <a:prstGeom prst="rect">
                <a:avLst/>
              </a:prstGeom>
              <a:blipFill>
                <a:blip r:embed="rId8"/>
                <a:stretch>
                  <a:fillRect l="-1456" t="-14286" r="-485" b="-19048"/>
                </a:stretch>
              </a:blipFill>
            </p:spPr>
            <p:txBody>
              <a:bodyPr/>
              <a:lstStyle/>
              <a:p>
                <a:r>
                  <a:rPr lang="en-US">
                    <a:noFill/>
                  </a:rPr>
                  <a:t> </a:t>
                </a:r>
              </a:p>
            </p:txBody>
          </p:sp>
        </mc:Fallback>
      </mc:AlternateContent>
    </p:spTree>
    <p:extLst>
      <p:ext uri="{BB962C8B-B14F-4D97-AF65-F5344CB8AC3E}">
        <p14:creationId xmlns:p14="http://schemas.microsoft.com/office/powerpoint/2010/main" val="24517614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CE8AC8-D7F3-7E48-A50D-8B6161F10EB0}"/>
              </a:ext>
            </a:extLst>
          </p:cNvPr>
          <p:cNvSpPr>
            <a:spLocks noGrp="1"/>
          </p:cNvSpPr>
          <p:nvPr>
            <p:ph type="title" idx="4294967295"/>
          </p:nvPr>
        </p:nvSpPr>
        <p:spPr>
          <a:xfrm>
            <a:off x="1524000" y="-1588"/>
            <a:ext cx="9144000" cy="1143001"/>
          </a:xfrm>
        </p:spPr>
        <p:txBody>
          <a:bodyPr/>
          <a:lstStyle/>
          <a:p>
            <a:r>
              <a:rPr lang="en-US" dirty="0">
                <a:solidFill>
                  <a:schemeClr val="bg1"/>
                </a:solidFill>
              </a:rPr>
              <a:t>Worked out example : two “layers”</a:t>
            </a:r>
          </a:p>
        </p:txBody>
      </p:sp>
      <p:sp>
        <p:nvSpPr>
          <p:cNvPr id="31" name="Oval 30">
            <a:extLst>
              <a:ext uri="{FF2B5EF4-FFF2-40B4-BE49-F238E27FC236}">
                <a16:creationId xmlns:a16="http://schemas.microsoft.com/office/drawing/2014/main" id="{B9F4A4D7-66EC-5B44-801C-05078AC05019}"/>
              </a:ext>
            </a:extLst>
          </p:cNvPr>
          <p:cNvSpPr>
            <a:spLocks noChangeAspect="1"/>
          </p:cNvSpPr>
          <p:nvPr/>
        </p:nvSpPr>
        <p:spPr>
          <a:xfrm>
            <a:off x="3610891" y="2924799"/>
            <a:ext cx="365760" cy="3657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cxnSp>
        <p:nvCxnSpPr>
          <p:cNvPr id="45" name="Straight Arrow Connector 44">
            <a:extLst>
              <a:ext uri="{FF2B5EF4-FFF2-40B4-BE49-F238E27FC236}">
                <a16:creationId xmlns:a16="http://schemas.microsoft.com/office/drawing/2014/main" id="{610302F4-6312-8945-A1D3-AB5F134DA7F6}"/>
              </a:ext>
            </a:extLst>
          </p:cNvPr>
          <p:cNvCxnSpPr>
            <a:cxnSpLocks/>
            <a:stCxn id="31" idx="6"/>
          </p:cNvCxnSpPr>
          <p:nvPr/>
        </p:nvCxnSpPr>
        <p:spPr>
          <a:xfrm>
            <a:off x="3976651" y="3107679"/>
            <a:ext cx="24695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558A7F14-9DE7-CA4F-9C7F-E764E5AF62EF}"/>
              </a:ext>
            </a:extLst>
          </p:cNvPr>
          <p:cNvCxnSpPr>
            <a:cxnSpLocks/>
          </p:cNvCxnSpPr>
          <p:nvPr/>
        </p:nvCxnSpPr>
        <p:spPr>
          <a:xfrm flipV="1">
            <a:off x="2888996" y="3107563"/>
            <a:ext cx="728708" cy="1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F9F43AAE-A270-0C40-B0C2-3DE173BE4437}"/>
              </a:ext>
            </a:extLst>
          </p:cNvPr>
          <p:cNvSpPr txBox="1"/>
          <p:nvPr/>
        </p:nvSpPr>
        <p:spPr>
          <a:xfrm>
            <a:off x="2629555" y="2953674"/>
            <a:ext cx="284052" cy="369332"/>
          </a:xfrm>
          <a:prstGeom prst="rect">
            <a:avLst/>
          </a:prstGeom>
          <a:noFill/>
        </p:spPr>
        <p:txBody>
          <a:bodyPr wrap="none" rtlCol="0">
            <a:spAutoFit/>
          </a:bodyPr>
          <a:lstStyle/>
          <a:p>
            <a:r>
              <a:rPr lang="en-US" i="1" dirty="0"/>
              <a:t>x</a:t>
            </a:r>
          </a:p>
        </p:txBody>
      </p:sp>
      <mc:AlternateContent xmlns:mc="http://schemas.openxmlformats.org/markup-compatibility/2006">
        <mc:Choice xmlns:a14="http://schemas.microsoft.com/office/drawing/2010/main" Requires="a14">
          <p:sp>
            <p:nvSpPr>
              <p:cNvPr id="52" name="TextBox 51">
                <a:extLst>
                  <a:ext uri="{FF2B5EF4-FFF2-40B4-BE49-F238E27FC236}">
                    <a16:creationId xmlns:a16="http://schemas.microsoft.com/office/drawing/2014/main" id="{E9F7F365-8D8B-8549-B549-37E40C174845}"/>
                  </a:ext>
                </a:extLst>
              </p:cNvPr>
              <p:cNvSpPr txBox="1"/>
              <p:nvPr/>
            </p:nvSpPr>
            <p:spPr>
              <a:xfrm>
                <a:off x="3057714" y="2431899"/>
                <a:ext cx="523926" cy="37196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𝑤</m:t>
                          </m:r>
                        </m:e>
                        <m:sub>
                          <m:r>
                            <a:rPr lang="en-US">
                              <a:latin typeface="Cambria Math" panose="02040503050406030204" pitchFamily="18" charset="0"/>
                            </a:rPr>
                            <m:t>1</m:t>
                          </m:r>
                        </m:sub>
                        <m:sup>
                          <m:r>
                            <a:rPr lang="en-US">
                              <a:latin typeface="Cambria Math" panose="02040503050406030204" pitchFamily="18" charset="0"/>
                            </a:rPr>
                            <m:t>1</m:t>
                          </m:r>
                        </m:sup>
                      </m:sSubSup>
                    </m:oMath>
                  </m:oMathPara>
                </a14:m>
                <a:endParaRPr lang="en-US" dirty="0"/>
              </a:p>
            </p:txBody>
          </p:sp>
        </mc:Choice>
        <mc:Fallback>
          <p:sp>
            <p:nvSpPr>
              <p:cNvPr id="52" name="TextBox 51">
                <a:extLst>
                  <a:ext uri="{FF2B5EF4-FFF2-40B4-BE49-F238E27FC236}">
                    <a16:creationId xmlns:a16="http://schemas.microsoft.com/office/drawing/2014/main" id="{E9F7F365-8D8B-8549-B549-37E40C174845}"/>
                  </a:ext>
                </a:extLst>
              </p:cNvPr>
              <p:cNvSpPr txBox="1">
                <a:spLocks noRot="1" noChangeAspect="1" noMove="1" noResize="1" noEditPoints="1" noAdjustHandles="1" noChangeArrowheads="1" noChangeShapeType="1" noTextEdit="1"/>
              </p:cNvSpPr>
              <p:nvPr/>
            </p:nvSpPr>
            <p:spPr>
              <a:xfrm>
                <a:off x="3057714" y="2431899"/>
                <a:ext cx="523926" cy="371961"/>
              </a:xfrm>
              <a:prstGeom prst="rect">
                <a:avLst/>
              </a:prstGeom>
              <a:blipFill>
                <a:blip r:embed="rId2"/>
                <a:stretch>
                  <a:fillRect/>
                </a:stretch>
              </a:blipFill>
            </p:spPr>
            <p:txBody>
              <a:bodyPr/>
              <a:lstStyle/>
              <a:p>
                <a:r>
                  <a:rPr lang="en-US">
                    <a:noFill/>
                  </a:rPr>
                  <a:t> </a:t>
                </a:r>
              </a:p>
            </p:txBody>
          </p:sp>
        </mc:Fallback>
      </mc:AlternateContent>
      <p:cxnSp>
        <p:nvCxnSpPr>
          <p:cNvPr id="54" name="Straight Arrow Connector 53">
            <a:extLst>
              <a:ext uri="{FF2B5EF4-FFF2-40B4-BE49-F238E27FC236}">
                <a16:creationId xmlns:a16="http://schemas.microsoft.com/office/drawing/2014/main" id="{D72E2503-12B1-9147-80C0-DCCE45D2E854}"/>
              </a:ext>
            </a:extLst>
          </p:cNvPr>
          <p:cNvCxnSpPr>
            <a:cxnSpLocks/>
          </p:cNvCxnSpPr>
          <p:nvPr/>
        </p:nvCxnSpPr>
        <p:spPr>
          <a:xfrm>
            <a:off x="3237219" y="2739675"/>
            <a:ext cx="0" cy="367888"/>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55" name="TextBox 54">
            <a:extLst>
              <a:ext uri="{FF2B5EF4-FFF2-40B4-BE49-F238E27FC236}">
                <a16:creationId xmlns:a16="http://schemas.microsoft.com/office/drawing/2014/main" id="{9F874A6C-FA52-6547-BBF3-EAA4E32C0E52}"/>
              </a:ext>
            </a:extLst>
          </p:cNvPr>
          <p:cNvSpPr txBox="1"/>
          <p:nvPr/>
        </p:nvSpPr>
        <p:spPr>
          <a:xfrm>
            <a:off x="3407355" y="4022078"/>
            <a:ext cx="898003" cy="369332"/>
          </a:xfrm>
          <a:prstGeom prst="rect">
            <a:avLst/>
          </a:prstGeom>
          <a:noFill/>
        </p:spPr>
        <p:txBody>
          <a:bodyPr wrap="none" rtlCol="0">
            <a:spAutoFit/>
          </a:bodyPr>
          <a:lstStyle/>
          <a:p>
            <a:r>
              <a:rPr lang="en-US" dirty="0"/>
              <a:t>bias = 1</a:t>
            </a:r>
          </a:p>
        </p:txBody>
      </p:sp>
      <p:cxnSp>
        <p:nvCxnSpPr>
          <p:cNvPr id="56" name="Straight Arrow Connector 55">
            <a:extLst>
              <a:ext uri="{FF2B5EF4-FFF2-40B4-BE49-F238E27FC236}">
                <a16:creationId xmlns:a16="http://schemas.microsoft.com/office/drawing/2014/main" id="{4C5746B1-73A9-6944-B858-61DBB7EDED34}"/>
              </a:ext>
            </a:extLst>
          </p:cNvPr>
          <p:cNvCxnSpPr>
            <a:cxnSpLocks/>
            <a:stCxn id="55" idx="0"/>
            <a:endCxn id="31" idx="4"/>
          </p:cNvCxnSpPr>
          <p:nvPr/>
        </p:nvCxnSpPr>
        <p:spPr>
          <a:xfrm flipH="1" flipV="1">
            <a:off x="3793772" y="3290560"/>
            <a:ext cx="62585" cy="7315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496A3817-9923-CC49-9B7D-86B3BC963386}"/>
              </a:ext>
            </a:extLst>
          </p:cNvPr>
          <p:cNvCxnSpPr>
            <a:cxnSpLocks/>
          </p:cNvCxnSpPr>
          <p:nvPr/>
        </p:nvCxnSpPr>
        <p:spPr>
          <a:xfrm>
            <a:off x="3407355" y="3757547"/>
            <a:ext cx="386417" cy="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mc:Choice xmlns:a14="http://schemas.microsoft.com/office/drawing/2010/main" Requires="a14">
          <p:sp>
            <p:nvSpPr>
              <p:cNvPr id="62" name="TextBox 61">
                <a:extLst>
                  <a:ext uri="{FF2B5EF4-FFF2-40B4-BE49-F238E27FC236}">
                    <a16:creationId xmlns:a16="http://schemas.microsoft.com/office/drawing/2014/main" id="{E127657E-9C13-2A4A-8554-DCE07C99214A}"/>
                  </a:ext>
                </a:extLst>
              </p:cNvPr>
              <p:cNvSpPr txBox="1"/>
              <p:nvPr/>
            </p:nvSpPr>
            <p:spPr>
              <a:xfrm>
                <a:off x="3026531" y="3561175"/>
                <a:ext cx="523926" cy="37420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𝑤</m:t>
                          </m:r>
                        </m:e>
                        <m:sub>
                          <m:r>
                            <a:rPr lang="en-US">
                              <a:latin typeface="Cambria Math" panose="02040503050406030204" pitchFamily="18" charset="0"/>
                            </a:rPr>
                            <m:t>0</m:t>
                          </m:r>
                        </m:sub>
                        <m:sup>
                          <m:r>
                            <a:rPr lang="en-US">
                              <a:latin typeface="Cambria Math" panose="02040503050406030204" pitchFamily="18" charset="0"/>
                            </a:rPr>
                            <m:t>1</m:t>
                          </m:r>
                        </m:sup>
                      </m:sSubSup>
                    </m:oMath>
                  </m:oMathPara>
                </a14:m>
                <a:endParaRPr lang="en-US" dirty="0"/>
              </a:p>
            </p:txBody>
          </p:sp>
        </mc:Choice>
        <mc:Fallback>
          <p:sp>
            <p:nvSpPr>
              <p:cNvPr id="62" name="TextBox 61">
                <a:extLst>
                  <a:ext uri="{FF2B5EF4-FFF2-40B4-BE49-F238E27FC236}">
                    <a16:creationId xmlns:a16="http://schemas.microsoft.com/office/drawing/2014/main" id="{E127657E-9C13-2A4A-8554-DCE07C99214A}"/>
                  </a:ext>
                </a:extLst>
              </p:cNvPr>
              <p:cNvSpPr txBox="1">
                <a:spLocks noRot="1" noChangeAspect="1" noMove="1" noResize="1" noEditPoints="1" noAdjustHandles="1" noChangeArrowheads="1" noChangeShapeType="1" noTextEdit="1"/>
              </p:cNvSpPr>
              <p:nvPr/>
            </p:nvSpPr>
            <p:spPr>
              <a:xfrm>
                <a:off x="3026531" y="3561175"/>
                <a:ext cx="523926" cy="374205"/>
              </a:xfrm>
              <a:prstGeom prst="rect">
                <a:avLst/>
              </a:prstGeom>
              <a:blipFill>
                <a:blip r:embed="rId3"/>
                <a:stretch>
                  <a:fillRect/>
                </a:stretch>
              </a:blipFill>
            </p:spPr>
            <p:txBody>
              <a:bodyPr/>
              <a:lstStyle/>
              <a:p>
                <a:r>
                  <a:rPr lang="en-US">
                    <a:noFill/>
                  </a:rPr>
                  <a:t> </a:t>
                </a:r>
              </a:p>
            </p:txBody>
          </p:sp>
        </mc:Fallback>
      </mc:AlternateContent>
      <p:sp>
        <p:nvSpPr>
          <p:cNvPr id="35" name="Oval 34">
            <a:extLst>
              <a:ext uri="{FF2B5EF4-FFF2-40B4-BE49-F238E27FC236}">
                <a16:creationId xmlns:a16="http://schemas.microsoft.com/office/drawing/2014/main" id="{CD249DBF-5D6F-F04A-9B59-C6AEDE56EE5E}"/>
              </a:ext>
            </a:extLst>
          </p:cNvPr>
          <p:cNvSpPr>
            <a:spLocks noChangeAspect="1"/>
          </p:cNvSpPr>
          <p:nvPr/>
        </p:nvSpPr>
        <p:spPr>
          <a:xfrm>
            <a:off x="4216198" y="2924799"/>
            <a:ext cx="365760" cy="3657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dirty="0"/>
              <a:t>σ</a:t>
            </a:r>
          </a:p>
        </p:txBody>
      </p:sp>
      <p:sp>
        <p:nvSpPr>
          <p:cNvPr id="32" name="Oval 31">
            <a:extLst>
              <a:ext uri="{FF2B5EF4-FFF2-40B4-BE49-F238E27FC236}">
                <a16:creationId xmlns:a16="http://schemas.microsoft.com/office/drawing/2014/main" id="{8D5D4696-361E-1441-8179-A03EAEA5EE36}"/>
              </a:ext>
            </a:extLst>
          </p:cNvPr>
          <p:cNvSpPr>
            <a:spLocks noChangeAspect="1"/>
          </p:cNvSpPr>
          <p:nvPr/>
        </p:nvSpPr>
        <p:spPr>
          <a:xfrm>
            <a:off x="5782273" y="2924799"/>
            <a:ext cx="365760" cy="3657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cxnSp>
        <p:nvCxnSpPr>
          <p:cNvPr id="33" name="Straight Arrow Connector 32">
            <a:extLst>
              <a:ext uri="{FF2B5EF4-FFF2-40B4-BE49-F238E27FC236}">
                <a16:creationId xmlns:a16="http://schemas.microsoft.com/office/drawing/2014/main" id="{12AD2CC8-5FBC-3D4D-B5F2-7EEBD48C6131}"/>
              </a:ext>
            </a:extLst>
          </p:cNvPr>
          <p:cNvCxnSpPr>
            <a:cxnSpLocks/>
            <a:stCxn id="32" idx="6"/>
          </p:cNvCxnSpPr>
          <p:nvPr/>
        </p:nvCxnSpPr>
        <p:spPr>
          <a:xfrm>
            <a:off x="6148033" y="3107679"/>
            <a:ext cx="24695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Oval 33">
            <a:extLst>
              <a:ext uri="{FF2B5EF4-FFF2-40B4-BE49-F238E27FC236}">
                <a16:creationId xmlns:a16="http://schemas.microsoft.com/office/drawing/2014/main" id="{C22F7685-2FF1-C646-AC75-6386258BC24A}"/>
              </a:ext>
            </a:extLst>
          </p:cNvPr>
          <p:cNvSpPr>
            <a:spLocks noChangeAspect="1"/>
          </p:cNvSpPr>
          <p:nvPr/>
        </p:nvSpPr>
        <p:spPr>
          <a:xfrm>
            <a:off x="6387580" y="2924799"/>
            <a:ext cx="365760" cy="3657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dirty="0"/>
              <a:t>σ</a:t>
            </a:r>
          </a:p>
        </p:txBody>
      </p:sp>
      <p:cxnSp>
        <p:nvCxnSpPr>
          <p:cNvPr id="38" name="Straight Arrow Connector 37">
            <a:extLst>
              <a:ext uri="{FF2B5EF4-FFF2-40B4-BE49-F238E27FC236}">
                <a16:creationId xmlns:a16="http://schemas.microsoft.com/office/drawing/2014/main" id="{C48E9945-8945-364B-8ADA-D48EEA9D8A37}"/>
              </a:ext>
            </a:extLst>
          </p:cNvPr>
          <p:cNvCxnSpPr>
            <a:cxnSpLocks/>
            <a:stCxn id="34" idx="6"/>
          </p:cNvCxnSpPr>
          <p:nvPr/>
        </p:nvCxnSpPr>
        <p:spPr>
          <a:xfrm>
            <a:off x="6753340" y="3107679"/>
            <a:ext cx="24695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6E95D9D5-61BD-7D48-A279-18D96B19108C}"/>
              </a:ext>
            </a:extLst>
          </p:cNvPr>
          <p:cNvSpPr txBox="1"/>
          <p:nvPr/>
        </p:nvSpPr>
        <p:spPr>
          <a:xfrm>
            <a:off x="5604494" y="4022078"/>
            <a:ext cx="898003" cy="369332"/>
          </a:xfrm>
          <a:prstGeom prst="rect">
            <a:avLst/>
          </a:prstGeom>
          <a:noFill/>
        </p:spPr>
        <p:txBody>
          <a:bodyPr wrap="none" rtlCol="0">
            <a:spAutoFit/>
          </a:bodyPr>
          <a:lstStyle/>
          <a:p>
            <a:r>
              <a:rPr lang="en-US" dirty="0"/>
              <a:t>bias = 1</a:t>
            </a:r>
          </a:p>
        </p:txBody>
      </p:sp>
      <p:cxnSp>
        <p:nvCxnSpPr>
          <p:cNvPr id="41" name="Straight Arrow Connector 40">
            <a:extLst>
              <a:ext uri="{FF2B5EF4-FFF2-40B4-BE49-F238E27FC236}">
                <a16:creationId xmlns:a16="http://schemas.microsoft.com/office/drawing/2014/main" id="{4CEEECE8-D3F1-1348-8D79-D122D932D50F}"/>
              </a:ext>
            </a:extLst>
          </p:cNvPr>
          <p:cNvCxnSpPr>
            <a:cxnSpLocks/>
            <a:stCxn id="39" idx="0"/>
          </p:cNvCxnSpPr>
          <p:nvPr/>
        </p:nvCxnSpPr>
        <p:spPr>
          <a:xfrm flipH="1" flipV="1">
            <a:off x="5990911" y="3290560"/>
            <a:ext cx="62585" cy="7315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0B048BF6-5162-F641-838C-89A2F9A69C67}"/>
              </a:ext>
            </a:extLst>
          </p:cNvPr>
          <p:cNvCxnSpPr>
            <a:cxnSpLocks/>
          </p:cNvCxnSpPr>
          <p:nvPr/>
        </p:nvCxnSpPr>
        <p:spPr>
          <a:xfrm>
            <a:off x="5604494" y="3757547"/>
            <a:ext cx="386417" cy="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mc:Choice xmlns:a14="http://schemas.microsoft.com/office/drawing/2010/main" Requires="a14">
          <p:sp>
            <p:nvSpPr>
              <p:cNvPr id="57" name="TextBox 56">
                <a:extLst>
                  <a:ext uri="{FF2B5EF4-FFF2-40B4-BE49-F238E27FC236}">
                    <a16:creationId xmlns:a16="http://schemas.microsoft.com/office/drawing/2014/main" id="{DBA8140C-F68A-754A-9BB7-281111153729}"/>
                  </a:ext>
                </a:extLst>
              </p:cNvPr>
              <p:cNvSpPr txBox="1"/>
              <p:nvPr/>
            </p:nvSpPr>
            <p:spPr>
              <a:xfrm>
                <a:off x="5242989" y="3586931"/>
                <a:ext cx="528863" cy="37478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𝑤</m:t>
                          </m:r>
                        </m:e>
                        <m:sub>
                          <m:r>
                            <a:rPr lang="en-US">
                              <a:latin typeface="Cambria Math" panose="02040503050406030204" pitchFamily="18" charset="0"/>
                            </a:rPr>
                            <m:t>0</m:t>
                          </m:r>
                        </m:sub>
                        <m:sup>
                          <m:r>
                            <a:rPr lang="en-US">
                              <a:latin typeface="Cambria Math" panose="02040503050406030204" pitchFamily="18" charset="0"/>
                            </a:rPr>
                            <m:t>2</m:t>
                          </m:r>
                        </m:sup>
                      </m:sSubSup>
                    </m:oMath>
                  </m:oMathPara>
                </a14:m>
                <a:endParaRPr lang="en-US" dirty="0"/>
              </a:p>
            </p:txBody>
          </p:sp>
        </mc:Choice>
        <mc:Fallback>
          <p:sp>
            <p:nvSpPr>
              <p:cNvPr id="57" name="TextBox 56">
                <a:extLst>
                  <a:ext uri="{FF2B5EF4-FFF2-40B4-BE49-F238E27FC236}">
                    <a16:creationId xmlns:a16="http://schemas.microsoft.com/office/drawing/2014/main" id="{DBA8140C-F68A-754A-9BB7-281111153729}"/>
                  </a:ext>
                </a:extLst>
              </p:cNvPr>
              <p:cNvSpPr txBox="1">
                <a:spLocks noRot="1" noChangeAspect="1" noMove="1" noResize="1" noEditPoints="1" noAdjustHandles="1" noChangeArrowheads="1" noChangeShapeType="1" noTextEdit="1"/>
              </p:cNvSpPr>
              <p:nvPr/>
            </p:nvSpPr>
            <p:spPr>
              <a:xfrm>
                <a:off x="5242989" y="3586931"/>
                <a:ext cx="528863" cy="374783"/>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8" name="TextBox 57">
                <a:extLst>
                  <a:ext uri="{FF2B5EF4-FFF2-40B4-BE49-F238E27FC236}">
                    <a16:creationId xmlns:a16="http://schemas.microsoft.com/office/drawing/2014/main" id="{09D8E51E-1FFD-BC4E-A7BE-FEE7F56E1405}"/>
                  </a:ext>
                </a:extLst>
              </p:cNvPr>
              <p:cNvSpPr txBox="1"/>
              <p:nvPr/>
            </p:nvSpPr>
            <p:spPr>
              <a:xfrm>
                <a:off x="5259475" y="2431898"/>
                <a:ext cx="528863" cy="37253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𝑤</m:t>
                          </m:r>
                        </m:e>
                        <m:sub>
                          <m:r>
                            <a:rPr lang="en-US">
                              <a:latin typeface="Cambria Math" panose="02040503050406030204" pitchFamily="18" charset="0"/>
                            </a:rPr>
                            <m:t>1</m:t>
                          </m:r>
                        </m:sub>
                        <m:sup>
                          <m:r>
                            <a:rPr lang="en-US">
                              <a:latin typeface="Cambria Math" panose="02040503050406030204" pitchFamily="18" charset="0"/>
                            </a:rPr>
                            <m:t>2</m:t>
                          </m:r>
                        </m:sup>
                      </m:sSubSup>
                    </m:oMath>
                  </m:oMathPara>
                </a14:m>
                <a:endParaRPr lang="en-US" dirty="0"/>
              </a:p>
            </p:txBody>
          </p:sp>
        </mc:Choice>
        <mc:Fallback>
          <p:sp>
            <p:nvSpPr>
              <p:cNvPr id="58" name="TextBox 57">
                <a:extLst>
                  <a:ext uri="{FF2B5EF4-FFF2-40B4-BE49-F238E27FC236}">
                    <a16:creationId xmlns:a16="http://schemas.microsoft.com/office/drawing/2014/main" id="{09D8E51E-1FFD-BC4E-A7BE-FEE7F56E1405}"/>
                  </a:ext>
                </a:extLst>
              </p:cNvPr>
              <p:cNvSpPr txBox="1">
                <a:spLocks noRot="1" noChangeAspect="1" noMove="1" noResize="1" noEditPoints="1" noAdjustHandles="1" noChangeArrowheads="1" noChangeShapeType="1" noTextEdit="1"/>
              </p:cNvSpPr>
              <p:nvPr/>
            </p:nvSpPr>
            <p:spPr>
              <a:xfrm>
                <a:off x="5259475" y="2431898"/>
                <a:ext cx="528863" cy="372538"/>
              </a:xfrm>
              <a:prstGeom prst="rect">
                <a:avLst/>
              </a:prstGeom>
              <a:blipFill>
                <a:blip r:embed="rId5"/>
                <a:stretch>
                  <a:fillRect/>
                </a:stretch>
              </a:blipFill>
            </p:spPr>
            <p:txBody>
              <a:bodyPr/>
              <a:lstStyle/>
              <a:p>
                <a:r>
                  <a:rPr lang="en-US">
                    <a:noFill/>
                  </a:rPr>
                  <a:t> </a:t>
                </a:r>
              </a:p>
            </p:txBody>
          </p:sp>
        </mc:Fallback>
      </mc:AlternateContent>
      <p:cxnSp>
        <p:nvCxnSpPr>
          <p:cNvPr id="60" name="Straight Arrow Connector 59">
            <a:extLst>
              <a:ext uri="{FF2B5EF4-FFF2-40B4-BE49-F238E27FC236}">
                <a16:creationId xmlns:a16="http://schemas.microsoft.com/office/drawing/2014/main" id="{279D3D89-AEA0-2140-8C6D-6B5DF92E5099}"/>
              </a:ext>
            </a:extLst>
          </p:cNvPr>
          <p:cNvCxnSpPr>
            <a:cxnSpLocks/>
          </p:cNvCxnSpPr>
          <p:nvPr/>
        </p:nvCxnSpPr>
        <p:spPr>
          <a:xfrm>
            <a:off x="5484055" y="2739675"/>
            <a:ext cx="0" cy="367888"/>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mc:Choice xmlns:a14="http://schemas.microsoft.com/office/drawing/2010/main" Requires="a14">
          <p:sp>
            <p:nvSpPr>
              <p:cNvPr id="61" name="TextBox 60">
                <a:extLst>
                  <a:ext uri="{FF2B5EF4-FFF2-40B4-BE49-F238E27FC236}">
                    <a16:creationId xmlns:a16="http://schemas.microsoft.com/office/drawing/2014/main" id="{85947926-070A-AB43-9F05-2D9193CE3423}"/>
                  </a:ext>
                </a:extLst>
              </p:cNvPr>
              <p:cNvSpPr txBox="1"/>
              <p:nvPr/>
            </p:nvSpPr>
            <p:spPr>
              <a:xfrm>
                <a:off x="7000292" y="2993402"/>
                <a:ext cx="18671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𝑦</m:t>
                          </m:r>
                        </m:e>
                      </m:acc>
                    </m:oMath>
                  </m:oMathPara>
                </a14:m>
                <a:endParaRPr lang="en-US" dirty="0"/>
              </a:p>
            </p:txBody>
          </p:sp>
        </mc:Choice>
        <mc:Fallback>
          <p:sp>
            <p:nvSpPr>
              <p:cNvPr id="61" name="TextBox 60">
                <a:extLst>
                  <a:ext uri="{FF2B5EF4-FFF2-40B4-BE49-F238E27FC236}">
                    <a16:creationId xmlns:a16="http://schemas.microsoft.com/office/drawing/2014/main" id="{85947926-070A-AB43-9F05-2D9193CE3423}"/>
                  </a:ext>
                </a:extLst>
              </p:cNvPr>
              <p:cNvSpPr txBox="1">
                <a:spLocks noRot="1" noChangeAspect="1" noMove="1" noResize="1" noEditPoints="1" noAdjustHandles="1" noChangeArrowheads="1" noChangeShapeType="1" noTextEdit="1"/>
              </p:cNvSpPr>
              <p:nvPr/>
            </p:nvSpPr>
            <p:spPr>
              <a:xfrm>
                <a:off x="7000292" y="2993402"/>
                <a:ext cx="186718" cy="276999"/>
              </a:xfrm>
              <a:prstGeom prst="rect">
                <a:avLst/>
              </a:prstGeom>
              <a:blipFill>
                <a:blip r:embed="rId6"/>
                <a:stretch>
                  <a:fillRect l="-33333" t="-13043" r="-33333" b="-26087"/>
                </a:stretch>
              </a:blipFill>
            </p:spPr>
            <p:txBody>
              <a:bodyPr/>
              <a:lstStyle/>
              <a:p>
                <a:r>
                  <a:rPr lang="en-US">
                    <a:noFill/>
                  </a:rPr>
                  <a:t> </a:t>
                </a:r>
              </a:p>
            </p:txBody>
          </p:sp>
        </mc:Fallback>
      </mc:AlternateContent>
      <p:sp>
        <p:nvSpPr>
          <p:cNvPr id="63" name="TextBox 62">
            <a:extLst>
              <a:ext uri="{FF2B5EF4-FFF2-40B4-BE49-F238E27FC236}">
                <a16:creationId xmlns:a16="http://schemas.microsoft.com/office/drawing/2014/main" id="{571360D5-1C57-E44C-84E9-F889FA6B45B1}"/>
              </a:ext>
            </a:extLst>
          </p:cNvPr>
          <p:cNvSpPr txBox="1"/>
          <p:nvPr/>
        </p:nvSpPr>
        <p:spPr>
          <a:xfrm>
            <a:off x="4902678" y="2793346"/>
            <a:ext cx="381836" cy="369332"/>
          </a:xfrm>
          <a:prstGeom prst="rect">
            <a:avLst/>
          </a:prstGeom>
          <a:noFill/>
        </p:spPr>
        <p:txBody>
          <a:bodyPr wrap="none" rtlCol="0">
            <a:spAutoFit/>
          </a:bodyPr>
          <a:lstStyle/>
          <a:p>
            <a:r>
              <a:rPr lang="en-US" i="1" dirty="0"/>
              <a:t>a</a:t>
            </a:r>
            <a:r>
              <a:rPr lang="en-US" baseline="30000" dirty="0"/>
              <a:t>1</a:t>
            </a:r>
            <a:endParaRPr lang="en-US" dirty="0"/>
          </a:p>
        </p:txBody>
      </p:sp>
      <p:cxnSp>
        <p:nvCxnSpPr>
          <p:cNvPr id="64" name="Straight Arrow Connector 63">
            <a:extLst>
              <a:ext uri="{FF2B5EF4-FFF2-40B4-BE49-F238E27FC236}">
                <a16:creationId xmlns:a16="http://schemas.microsoft.com/office/drawing/2014/main" id="{040596E8-E8D6-5849-B36C-0F6275AABCEA}"/>
              </a:ext>
            </a:extLst>
          </p:cNvPr>
          <p:cNvCxnSpPr>
            <a:cxnSpLocks/>
            <a:stCxn id="35" idx="6"/>
            <a:endCxn id="32" idx="2"/>
          </p:cNvCxnSpPr>
          <p:nvPr/>
        </p:nvCxnSpPr>
        <p:spPr>
          <a:xfrm>
            <a:off x="4581959" y="3107679"/>
            <a:ext cx="120031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6C56F98B-3C29-2747-8F97-71E0767189AC}"/>
              </a:ext>
            </a:extLst>
          </p:cNvPr>
          <p:cNvSpPr txBox="1"/>
          <p:nvPr/>
        </p:nvSpPr>
        <p:spPr>
          <a:xfrm>
            <a:off x="4054191" y="1502437"/>
            <a:ext cx="2480551" cy="369332"/>
          </a:xfrm>
          <a:prstGeom prst="rect">
            <a:avLst/>
          </a:prstGeom>
          <a:noFill/>
        </p:spPr>
        <p:txBody>
          <a:bodyPr wrap="none" rtlCol="0">
            <a:spAutoFit/>
          </a:bodyPr>
          <a:lstStyle/>
          <a:p>
            <a:r>
              <a:rPr lang="en-US" i="1" dirty="0"/>
              <a:t>a</a:t>
            </a:r>
            <a:r>
              <a:rPr lang="en-US" dirty="0"/>
              <a:t>: activation of a neuron</a:t>
            </a:r>
          </a:p>
        </p:txBody>
      </p:sp>
      <mc:AlternateContent xmlns:mc="http://schemas.openxmlformats.org/markup-compatibility/2006">
        <mc:Choice xmlns:a14="http://schemas.microsoft.com/office/drawing/2010/main" Requires="a14">
          <p:sp>
            <p:nvSpPr>
              <p:cNvPr id="65" name="Rectangle 64">
                <a:extLst>
                  <a:ext uri="{FF2B5EF4-FFF2-40B4-BE49-F238E27FC236}">
                    <a16:creationId xmlns:a16="http://schemas.microsoft.com/office/drawing/2014/main" id="{0B4B2150-54D3-A44C-9523-54CD6D8A5165}"/>
                  </a:ext>
                </a:extLst>
              </p:cNvPr>
              <p:cNvSpPr/>
              <p:nvPr/>
            </p:nvSpPr>
            <p:spPr>
              <a:xfrm>
                <a:off x="7424582" y="1922273"/>
                <a:ext cx="2601546" cy="338554"/>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
                        <m:sSubPr>
                          <m:ctrlPr>
                            <a:rPr lang="en-US" sz="1600" i="1">
                              <a:latin typeface="Cambria Math" panose="02040503050406030204" pitchFamily="18" charset="0"/>
                            </a:rPr>
                          </m:ctrlPr>
                        </m:sSubPr>
                        <m:e>
                          <m:r>
                            <m:rPr>
                              <m:sty m:val="p"/>
                            </m:rPr>
                            <a:rPr lang="en-US" sz="1600">
                              <a:latin typeface="Cambria Math" charset="0"/>
                            </a:rPr>
                            <m:t>Θ</m:t>
                          </m:r>
                        </m:e>
                        <m:sub>
                          <m:r>
                            <a:rPr lang="en-US" sz="1600" i="1">
                              <a:latin typeface="Cambria Math" charset="0"/>
                            </a:rPr>
                            <m:t>𝑡</m:t>
                          </m:r>
                          <m:r>
                            <a:rPr lang="en-US" sz="1600" i="1">
                              <a:latin typeface="Cambria Math" charset="0"/>
                            </a:rPr>
                            <m:t>+1</m:t>
                          </m:r>
                        </m:sub>
                      </m:sSub>
                      <m:r>
                        <a:rPr lang="en-US" sz="1600" i="1">
                          <a:latin typeface="Cambria Math" charset="0"/>
                        </a:rPr>
                        <m:t>=</m:t>
                      </m:r>
                      <m:sSub>
                        <m:sSubPr>
                          <m:ctrlPr>
                            <a:rPr lang="en-US" sz="1600" i="1">
                              <a:latin typeface="Cambria Math" panose="02040503050406030204" pitchFamily="18" charset="0"/>
                            </a:rPr>
                          </m:ctrlPr>
                        </m:sSubPr>
                        <m:e>
                          <m:r>
                            <m:rPr>
                              <m:sty m:val="p"/>
                            </m:rPr>
                            <a:rPr lang="en-US" sz="1600">
                              <a:latin typeface="Cambria Math" charset="0"/>
                            </a:rPr>
                            <m:t>Θ</m:t>
                          </m:r>
                        </m:e>
                        <m:sub>
                          <m:r>
                            <a:rPr lang="en-US" sz="1600" i="1">
                              <a:latin typeface="Cambria Math" charset="0"/>
                            </a:rPr>
                            <m:t>𝑡</m:t>
                          </m:r>
                        </m:sub>
                      </m:sSub>
                      <m:r>
                        <a:rPr lang="en-US" sz="1600" i="1">
                          <a:latin typeface="Cambria Math" charset="0"/>
                        </a:rPr>
                        <m:t>−</m:t>
                      </m:r>
                      <m:r>
                        <a:rPr lang="en-US" sz="1600" i="1">
                          <a:latin typeface="Cambria Math" charset="0"/>
                        </a:rPr>
                        <m:t>𝜂</m:t>
                      </m:r>
                      <m:r>
                        <a:rPr lang="en-US" sz="1600" i="1">
                          <a:latin typeface="Cambria Math" charset="0"/>
                        </a:rPr>
                        <m:t> </m:t>
                      </m:r>
                      <m:r>
                        <a:rPr lang="en-US" sz="1600">
                          <a:latin typeface="Cambria Math" charset="0"/>
                        </a:rPr>
                        <m:t>𝛻</m:t>
                      </m:r>
                      <m:r>
                        <a:rPr lang="en-US" sz="1600" i="1">
                          <a:latin typeface="Cambria Math" charset="0"/>
                        </a:rPr>
                        <m:t>𝑙</m:t>
                      </m:r>
                      <m:r>
                        <a:rPr lang="en-US" sz="1600" i="1">
                          <a:latin typeface="Cambria Math" charset="0"/>
                        </a:rPr>
                        <m:t>(</m:t>
                      </m:r>
                      <m:sSub>
                        <m:sSubPr>
                          <m:ctrlPr>
                            <a:rPr lang="en-US" sz="1600" i="1">
                              <a:latin typeface="Cambria Math" panose="02040503050406030204" pitchFamily="18" charset="0"/>
                            </a:rPr>
                          </m:ctrlPr>
                        </m:sSubPr>
                        <m:e>
                          <m:r>
                            <a:rPr lang="en-US" sz="1600" i="1">
                              <a:latin typeface="Cambria Math" charset="0"/>
                            </a:rPr>
                            <m:t>𝑓</m:t>
                          </m:r>
                        </m:e>
                        <m:sub>
                          <m:r>
                            <m:rPr>
                              <m:sty m:val="p"/>
                            </m:rPr>
                            <a:rPr lang="en-US" sz="1600">
                              <a:latin typeface="Cambria Math" charset="0"/>
                            </a:rPr>
                            <m:t>Θ</m:t>
                          </m:r>
                        </m:sub>
                      </m:sSub>
                      <m:d>
                        <m:dPr>
                          <m:ctrlPr>
                            <a:rPr lang="en-US" sz="1600" i="1">
                              <a:latin typeface="Cambria Math" panose="02040503050406030204" pitchFamily="18" charset="0"/>
                            </a:rPr>
                          </m:ctrlPr>
                        </m:dPr>
                        <m:e>
                          <m:r>
                            <a:rPr lang="en-US" sz="1600" i="1">
                              <a:latin typeface="Cambria Math" charset="0"/>
                            </a:rPr>
                            <m:t>𝑋</m:t>
                          </m:r>
                        </m:e>
                      </m:d>
                      <m:r>
                        <a:rPr lang="en-US" sz="1600" i="1">
                          <a:latin typeface="Cambria Math" charset="0"/>
                        </a:rPr>
                        <m:t>,</m:t>
                      </m:r>
                      <m:r>
                        <a:rPr lang="en-US" sz="1600" i="1">
                          <a:latin typeface="Cambria Math" charset="0"/>
                        </a:rPr>
                        <m:t>𝑦</m:t>
                      </m:r>
                      <m:r>
                        <a:rPr lang="en-US" sz="1600" i="1">
                          <a:latin typeface="Cambria Math" charset="0"/>
                        </a:rPr>
                        <m:t>)</m:t>
                      </m:r>
                    </m:oMath>
                  </m:oMathPara>
                </a14:m>
                <a:endParaRPr lang="en-US" sz="1600" dirty="0"/>
              </a:p>
            </p:txBody>
          </p:sp>
        </mc:Choice>
        <mc:Fallback>
          <p:sp>
            <p:nvSpPr>
              <p:cNvPr id="65" name="Rectangle 64">
                <a:extLst>
                  <a:ext uri="{FF2B5EF4-FFF2-40B4-BE49-F238E27FC236}">
                    <a16:creationId xmlns:a16="http://schemas.microsoft.com/office/drawing/2014/main" id="{0B4B2150-54D3-A44C-9523-54CD6D8A5165}"/>
                  </a:ext>
                </a:extLst>
              </p:cNvPr>
              <p:cNvSpPr>
                <a:spLocks noRot="1" noChangeAspect="1" noMove="1" noResize="1" noEditPoints="1" noAdjustHandles="1" noChangeArrowheads="1" noChangeShapeType="1" noTextEdit="1"/>
              </p:cNvSpPr>
              <p:nvPr/>
            </p:nvSpPr>
            <p:spPr>
              <a:xfrm>
                <a:off x="7424582" y="1922273"/>
                <a:ext cx="2601546" cy="338554"/>
              </a:xfrm>
              <a:prstGeom prst="rect">
                <a:avLst/>
              </a:prstGeom>
              <a:blipFill>
                <a:blip r:embed="rId7"/>
                <a:stretch>
                  <a:fillRect b="-10714"/>
                </a:stretch>
              </a:blipFill>
            </p:spPr>
            <p:txBody>
              <a:bodyPr/>
              <a:lstStyle/>
              <a:p>
                <a:r>
                  <a:rPr lang="en-US">
                    <a:noFill/>
                  </a:rPr>
                  <a:t> </a:t>
                </a:r>
              </a:p>
            </p:txBody>
          </p:sp>
        </mc:Fallback>
      </mc:AlternateContent>
      <p:sp>
        <p:nvSpPr>
          <p:cNvPr id="66" name="TextBox 65">
            <a:extLst>
              <a:ext uri="{FF2B5EF4-FFF2-40B4-BE49-F238E27FC236}">
                <a16:creationId xmlns:a16="http://schemas.microsoft.com/office/drawing/2014/main" id="{6821F80D-162A-4C40-9828-A303283A41C8}"/>
              </a:ext>
            </a:extLst>
          </p:cNvPr>
          <p:cNvSpPr txBox="1"/>
          <p:nvPr/>
        </p:nvSpPr>
        <p:spPr>
          <a:xfrm>
            <a:off x="7349765" y="1527142"/>
            <a:ext cx="1793120" cy="369332"/>
          </a:xfrm>
          <a:prstGeom prst="rect">
            <a:avLst/>
          </a:prstGeom>
          <a:noFill/>
        </p:spPr>
        <p:txBody>
          <a:bodyPr wrap="none" rtlCol="0">
            <a:spAutoFit/>
          </a:bodyPr>
          <a:lstStyle/>
          <a:p>
            <a:r>
              <a:rPr lang="en-US" dirty="0"/>
              <a:t>Gradient descent</a:t>
            </a:r>
          </a:p>
        </p:txBody>
      </p:sp>
      <p:sp>
        <p:nvSpPr>
          <p:cNvPr id="72" name="TextBox 71">
            <a:extLst>
              <a:ext uri="{FF2B5EF4-FFF2-40B4-BE49-F238E27FC236}">
                <a16:creationId xmlns:a16="http://schemas.microsoft.com/office/drawing/2014/main" id="{98E46CBA-3513-CA4E-81D4-3B1861C5DCDF}"/>
              </a:ext>
            </a:extLst>
          </p:cNvPr>
          <p:cNvSpPr txBox="1"/>
          <p:nvPr/>
        </p:nvSpPr>
        <p:spPr>
          <a:xfrm>
            <a:off x="3930323" y="2716073"/>
            <a:ext cx="354584" cy="369332"/>
          </a:xfrm>
          <a:prstGeom prst="rect">
            <a:avLst/>
          </a:prstGeom>
          <a:noFill/>
        </p:spPr>
        <p:txBody>
          <a:bodyPr wrap="none" rtlCol="0">
            <a:spAutoFit/>
          </a:bodyPr>
          <a:lstStyle/>
          <a:p>
            <a:r>
              <a:rPr lang="en-US" i="1" dirty="0"/>
              <a:t>z</a:t>
            </a:r>
            <a:r>
              <a:rPr lang="en-US" baseline="30000" dirty="0"/>
              <a:t>1</a:t>
            </a:r>
            <a:endParaRPr lang="en-US" dirty="0"/>
          </a:p>
        </p:txBody>
      </p:sp>
      <p:sp>
        <p:nvSpPr>
          <p:cNvPr id="73" name="TextBox 72">
            <a:extLst>
              <a:ext uri="{FF2B5EF4-FFF2-40B4-BE49-F238E27FC236}">
                <a16:creationId xmlns:a16="http://schemas.microsoft.com/office/drawing/2014/main" id="{9C6272C9-8E95-0F4F-98ED-2FC395457C64}"/>
              </a:ext>
            </a:extLst>
          </p:cNvPr>
          <p:cNvSpPr txBox="1"/>
          <p:nvPr/>
        </p:nvSpPr>
        <p:spPr>
          <a:xfrm>
            <a:off x="6100413" y="2716073"/>
            <a:ext cx="354584" cy="369332"/>
          </a:xfrm>
          <a:prstGeom prst="rect">
            <a:avLst/>
          </a:prstGeom>
          <a:noFill/>
        </p:spPr>
        <p:txBody>
          <a:bodyPr wrap="none" rtlCol="0">
            <a:spAutoFit/>
          </a:bodyPr>
          <a:lstStyle/>
          <a:p>
            <a:r>
              <a:rPr lang="en-US" i="1" dirty="0"/>
              <a:t>z</a:t>
            </a:r>
            <a:r>
              <a:rPr lang="en-US" baseline="30000" dirty="0"/>
              <a:t>2</a:t>
            </a:r>
            <a:endParaRPr lang="en-US" dirty="0"/>
          </a:p>
        </p:txBody>
      </p:sp>
      <mc:AlternateContent xmlns:mc="http://schemas.openxmlformats.org/markup-compatibility/2006">
        <mc:Choice xmlns:a14="http://schemas.microsoft.com/office/drawing/2010/main" Requires="a14">
          <p:sp>
            <p:nvSpPr>
              <p:cNvPr id="74" name="TextBox 73">
                <a:extLst>
                  <a:ext uri="{FF2B5EF4-FFF2-40B4-BE49-F238E27FC236}">
                    <a16:creationId xmlns:a16="http://schemas.microsoft.com/office/drawing/2014/main" id="{93CEC4FB-D727-3046-9981-8F0680BB76DF}"/>
                  </a:ext>
                </a:extLst>
              </p:cNvPr>
              <p:cNvSpPr txBox="1"/>
              <p:nvPr/>
            </p:nvSpPr>
            <p:spPr>
              <a:xfrm>
                <a:off x="7445965" y="2978013"/>
                <a:ext cx="2607380" cy="2505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rPr>
                        <m:t>𝐿</m:t>
                      </m:r>
                      <m:d>
                        <m:dPr>
                          <m:ctrlPr>
                            <a:rPr lang="en-US" sz="1600" i="1">
                              <a:latin typeface="Cambria Math" panose="02040503050406030204" pitchFamily="18" charset="0"/>
                            </a:rPr>
                          </m:ctrlPr>
                        </m:dPr>
                        <m:e>
                          <m:sSubSup>
                            <m:sSubSupPr>
                              <m:ctrlPr>
                                <a:rPr lang="en-US" sz="1600" i="1">
                                  <a:latin typeface="Cambria Math" panose="02040503050406030204" pitchFamily="18" charset="0"/>
                                </a:rPr>
                              </m:ctrlPr>
                            </m:sSubSupPr>
                            <m:e>
                              <m:r>
                                <a:rPr lang="en-US" sz="1600" i="1">
                                  <a:latin typeface="Cambria Math" panose="02040503050406030204" pitchFamily="18" charset="0"/>
                                </a:rPr>
                                <m:t>𝑤</m:t>
                              </m:r>
                            </m:e>
                            <m:sub>
                              <m:r>
                                <a:rPr lang="en-US" sz="1600" i="1">
                                  <a:latin typeface="Cambria Math" panose="02040503050406030204" pitchFamily="18" charset="0"/>
                                </a:rPr>
                                <m:t>0</m:t>
                              </m:r>
                            </m:sub>
                            <m:sup>
                              <m:r>
                                <a:rPr lang="en-US" sz="1600" i="1">
                                  <a:latin typeface="Cambria Math" panose="02040503050406030204" pitchFamily="18" charset="0"/>
                                </a:rPr>
                                <m:t>1</m:t>
                              </m:r>
                            </m:sup>
                          </m:sSubSup>
                          <m:r>
                            <a:rPr lang="en-US" sz="1600" i="1">
                              <a:latin typeface="Cambria Math" panose="02040503050406030204" pitchFamily="18" charset="0"/>
                            </a:rPr>
                            <m:t>,</m:t>
                          </m:r>
                          <m:sSubSup>
                            <m:sSubSupPr>
                              <m:ctrlPr>
                                <a:rPr lang="en-US" sz="1600" i="1">
                                  <a:latin typeface="Cambria Math" panose="02040503050406030204" pitchFamily="18" charset="0"/>
                                </a:rPr>
                              </m:ctrlPr>
                            </m:sSubSupPr>
                            <m:e>
                              <m:r>
                                <a:rPr lang="en-US" sz="1600" i="1">
                                  <a:latin typeface="Cambria Math" panose="02040503050406030204" pitchFamily="18" charset="0"/>
                                </a:rPr>
                                <m:t>𝑤</m:t>
                              </m:r>
                            </m:e>
                            <m:sub>
                              <m:r>
                                <a:rPr lang="en-US" sz="1600" i="1">
                                  <a:latin typeface="Cambria Math" panose="02040503050406030204" pitchFamily="18" charset="0"/>
                                </a:rPr>
                                <m:t>1</m:t>
                              </m:r>
                            </m:sub>
                            <m:sup>
                              <m:r>
                                <a:rPr lang="en-US" sz="1600" i="1">
                                  <a:latin typeface="Cambria Math" panose="02040503050406030204" pitchFamily="18" charset="0"/>
                                </a:rPr>
                                <m:t>1</m:t>
                              </m:r>
                            </m:sup>
                          </m:sSubSup>
                          <m:r>
                            <a:rPr lang="en-US" sz="1600" i="1">
                              <a:latin typeface="Cambria Math" panose="02040503050406030204" pitchFamily="18" charset="0"/>
                            </a:rPr>
                            <m:t>,</m:t>
                          </m:r>
                          <m:sSubSup>
                            <m:sSubSupPr>
                              <m:ctrlPr>
                                <a:rPr lang="en-US" sz="1600" i="1">
                                  <a:latin typeface="Cambria Math" panose="02040503050406030204" pitchFamily="18" charset="0"/>
                                </a:rPr>
                              </m:ctrlPr>
                            </m:sSubSupPr>
                            <m:e>
                              <m:r>
                                <a:rPr lang="en-US" sz="1600" i="1">
                                  <a:latin typeface="Cambria Math" panose="02040503050406030204" pitchFamily="18" charset="0"/>
                                </a:rPr>
                                <m:t>𝑤</m:t>
                              </m:r>
                            </m:e>
                            <m:sub>
                              <m:r>
                                <a:rPr lang="en-US" sz="1600" i="1">
                                  <a:latin typeface="Cambria Math" panose="02040503050406030204" pitchFamily="18" charset="0"/>
                                </a:rPr>
                                <m:t>0</m:t>
                              </m:r>
                            </m:sub>
                            <m:sup>
                              <m:r>
                                <a:rPr lang="en-US" sz="1600" i="1">
                                  <a:latin typeface="Cambria Math" panose="02040503050406030204" pitchFamily="18" charset="0"/>
                                </a:rPr>
                                <m:t>2</m:t>
                              </m:r>
                            </m:sup>
                          </m:sSubSup>
                          <m:r>
                            <a:rPr lang="en-US" sz="1600" i="1">
                              <a:latin typeface="Cambria Math" panose="02040503050406030204" pitchFamily="18" charset="0"/>
                            </a:rPr>
                            <m:t>,</m:t>
                          </m:r>
                          <m:sSubSup>
                            <m:sSubSupPr>
                              <m:ctrlPr>
                                <a:rPr lang="en-US" sz="1600" i="1">
                                  <a:latin typeface="Cambria Math" panose="02040503050406030204" pitchFamily="18" charset="0"/>
                                </a:rPr>
                              </m:ctrlPr>
                            </m:sSubSupPr>
                            <m:e>
                              <m:r>
                                <a:rPr lang="en-US" sz="1600" i="1">
                                  <a:latin typeface="Cambria Math" panose="02040503050406030204" pitchFamily="18" charset="0"/>
                                </a:rPr>
                                <m:t>𝑤</m:t>
                              </m:r>
                            </m:e>
                            <m:sub>
                              <m:r>
                                <a:rPr lang="en-US" sz="1600" i="1">
                                  <a:latin typeface="Cambria Math" panose="02040503050406030204" pitchFamily="18" charset="0"/>
                                </a:rPr>
                                <m:t>1</m:t>
                              </m:r>
                            </m:sub>
                            <m:sup>
                              <m:r>
                                <a:rPr lang="en-US" sz="1600" i="1">
                                  <a:latin typeface="Cambria Math" panose="02040503050406030204" pitchFamily="18" charset="0"/>
                                </a:rPr>
                                <m:t>2</m:t>
                              </m:r>
                            </m:sup>
                          </m:sSubSup>
                        </m:e>
                      </m:d>
                      <m:r>
                        <a:rPr lang="en-US" sz="1600" i="1">
                          <a:latin typeface="Cambria Math" panose="02040503050406030204" pitchFamily="18" charset="0"/>
                        </a:rPr>
                        <m:t>=</m:t>
                      </m:r>
                      <m:sSup>
                        <m:sSupPr>
                          <m:ctrlPr>
                            <a:rPr lang="en-US" sz="1600" i="1">
                              <a:latin typeface="Cambria Math" panose="02040503050406030204" pitchFamily="18" charset="0"/>
                            </a:rPr>
                          </m:ctrlPr>
                        </m:sSupPr>
                        <m:e>
                          <m:d>
                            <m:dPr>
                              <m:ctrlPr>
                                <a:rPr lang="en-US" sz="1600" i="1">
                                  <a:latin typeface="Cambria Math" panose="02040503050406030204" pitchFamily="18" charset="0"/>
                                </a:rPr>
                              </m:ctrlPr>
                            </m:dPr>
                            <m:e>
                              <m:acc>
                                <m:accPr>
                                  <m:chr m:val="̂"/>
                                  <m:ctrlPr>
                                    <a:rPr lang="en-US" sz="1600" i="1">
                                      <a:latin typeface="Cambria Math" panose="02040503050406030204" pitchFamily="18" charset="0"/>
                                    </a:rPr>
                                  </m:ctrlPr>
                                </m:accPr>
                                <m:e>
                                  <m:r>
                                    <a:rPr lang="en-US" sz="1600" i="1">
                                      <a:latin typeface="Cambria Math" panose="02040503050406030204" pitchFamily="18" charset="0"/>
                                    </a:rPr>
                                    <m:t>𝑦</m:t>
                                  </m:r>
                                </m:e>
                              </m:acc>
                              <m:r>
                                <a:rPr lang="en-US" sz="1600" i="1">
                                  <a:latin typeface="Cambria Math" panose="02040503050406030204" pitchFamily="18" charset="0"/>
                                </a:rPr>
                                <m:t>−</m:t>
                              </m:r>
                              <m:r>
                                <a:rPr lang="en-US" sz="1600" i="1">
                                  <a:latin typeface="Cambria Math" panose="02040503050406030204" pitchFamily="18" charset="0"/>
                                </a:rPr>
                                <m:t>𝑦</m:t>
                              </m:r>
                            </m:e>
                          </m:d>
                        </m:e>
                        <m:sup>
                          <m:r>
                            <a:rPr lang="en-US" sz="1600" i="1">
                              <a:latin typeface="Cambria Math" panose="02040503050406030204" pitchFamily="18" charset="0"/>
                            </a:rPr>
                            <m:t>2</m:t>
                          </m:r>
                        </m:sup>
                      </m:sSup>
                    </m:oMath>
                  </m:oMathPara>
                </a14:m>
                <a:endParaRPr lang="en-US" sz="1600" dirty="0"/>
              </a:p>
            </p:txBody>
          </p:sp>
        </mc:Choice>
        <mc:Fallback>
          <p:sp>
            <p:nvSpPr>
              <p:cNvPr id="74" name="TextBox 73">
                <a:extLst>
                  <a:ext uri="{FF2B5EF4-FFF2-40B4-BE49-F238E27FC236}">
                    <a16:creationId xmlns:a16="http://schemas.microsoft.com/office/drawing/2014/main" id="{93CEC4FB-D727-3046-9981-8F0680BB76DF}"/>
                  </a:ext>
                </a:extLst>
              </p:cNvPr>
              <p:cNvSpPr txBox="1">
                <a:spLocks noRot="1" noChangeAspect="1" noMove="1" noResize="1" noEditPoints="1" noAdjustHandles="1" noChangeArrowheads="1" noChangeShapeType="1" noTextEdit="1"/>
              </p:cNvSpPr>
              <p:nvPr/>
            </p:nvSpPr>
            <p:spPr>
              <a:xfrm>
                <a:off x="7445965" y="2978013"/>
                <a:ext cx="2607380" cy="250581"/>
              </a:xfrm>
              <a:prstGeom prst="rect">
                <a:avLst/>
              </a:prstGeom>
              <a:blipFill>
                <a:blip r:embed="rId8"/>
                <a:stretch>
                  <a:fillRect l="-1456" t="-14286" r="-485" b="-1904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6" name="TextBox 35">
                <a:extLst>
                  <a:ext uri="{FF2B5EF4-FFF2-40B4-BE49-F238E27FC236}">
                    <a16:creationId xmlns:a16="http://schemas.microsoft.com/office/drawing/2014/main" id="{21C222B8-7BE8-7646-8BA3-A0CFE857FB60}"/>
                  </a:ext>
                </a:extLst>
              </p:cNvPr>
              <p:cNvSpPr txBox="1"/>
              <p:nvPr/>
            </p:nvSpPr>
            <p:spPr>
              <a:xfrm>
                <a:off x="1966005" y="4709544"/>
                <a:ext cx="1913088" cy="5529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1600" i="1">
                              <a:latin typeface="Cambria Math" panose="02040503050406030204" pitchFamily="18" charset="0"/>
                            </a:rPr>
                          </m:ctrlPr>
                        </m:fPr>
                        <m:num>
                          <m:r>
                            <a:rPr lang="en-US" sz="1600" i="1">
                              <a:latin typeface="Cambria Math" panose="02040503050406030204" pitchFamily="18" charset="0"/>
                            </a:rPr>
                            <m:t>𝑑𝐿</m:t>
                          </m:r>
                          <m:d>
                            <m:dPr>
                              <m:ctrlPr>
                                <a:rPr lang="en-US" sz="1600" i="1">
                                  <a:latin typeface="Cambria Math" panose="02040503050406030204" pitchFamily="18" charset="0"/>
                                </a:rPr>
                              </m:ctrlPr>
                            </m:dPr>
                            <m:e>
                              <m:r>
                                <a:rPr lang="en-US" sz="1600" i="1">
                                  <a:latin typeface="Cambria Math" panose="02040503050406030204" pitchFamily="18" charset="0"/>
                                </a:rPr>
                                <m:t>𝑤</m:t>
                              </m:r>
                            </m:e>
                          </m:d>
                        </m:num>
                        <m:den>
                          <m:r>
                            <a:rPr lang="en-US" sz="1600" i="1">
                              <a:latin typeface="Cambria Math" panose="02040503050406030204" pitchFamily="18" charset="0"/>
                            </a:rPr>
                            <m:t>𝑑</m:t>
                          </m:r>
                          <m:sSubSup>
                            <m:sSubSupPr>
                              <m:ctrlPr>
                                <a:rPr lang="en-US" sz="1600" i="1">
                                  <a:latin typeface="Cambria Math" panose="02040503050406030204" pitchFamily="18" charset="0"/>
                                </a:rPr>
                              </m:ctrlPr>
                            </m:sSubSupPr>
                            <m:e>
                              <m:r>
                                <a:rPr lang="en-US" sz="1600" i="1">
                                  <a:latin typeface="Cambria Math" panose="02040503050406030204" pitchFamily="18" charset="0"/>
                                </a:rPr>
                                <m:t>𝑤</m:t>
                              </m:r>
                            </m:e>
                            <m:sub>
                              <m:r>
                                <a:rPr lang="en-US" sz="1600" i="1">
                                  <a:latin typeface="Cambria Math" panose="02040503050406030204" pitchFamily="18" charset="0"/>
                                </a:rPr>
                                <m:t>1</m:t>
                              </m:r>
                            </m:sub>
                            <m:sup>
                              <m:r>
                                <a:rPr lang="en-US" sz="1600" i="1">
                                  <a:latin typeface="Cambria Math" panose="02040503050406030204" pitchFamily="18" charset="0"/>
                                </a:rPr>
                                <m:t>2</m:t>
                              </m:r>
                            </m:sup>
                          </m:sSubSup>
                        </m:den>
                      </m:f>
                      <m:r>
                        <a:rPr lang="en-US" sz="1600" i="1">
                          <a:latin typeface="Cambria Math" panose="02040503050406030204" pitchFamily="18" charset="0"/>
                        </a:rPr>
                        <m:t>=</m:t>
                      </m:r>
                      <m:f>
                        <m:fPr>
                          <m:ctrlPr>
                            <a:rPr lang="en-US" sz="1600" i="1">
                              <a:latin typeface="Cambria Math" panose="02040503050406030204" pitchFamily="18" charset="0"/>
                            </a:rPr>
                          </m:ctrlPr>
                        </m:fPr>
                        <m:num>
                          <m:r>
                            <a:rPr lang="en-US" sz="1600" i="1">
                              <a:latin typeface="Cambria Math" panose="02040503050406030204" pitchFamily="18" charset="0"/>
                            </a:rPr>
                            <m:t>𝑑𝐿</m:t>
                          </m:r>
                        </m:num>
                        <m:den>
                          <m:r>
                            <a:rPr lang="en-US" sz="1600" i="1">
                              <a:latin typeface="Cambria Math" panose="02040503050406030204" pitchFamily="18" charset="0"/>
                            </a:rPr>
                            <m:t>𝑑</m:t>
                          </m:r>
                          <m:r>
                            <a:rPr lang="en-US" sz="1600" i="1">
                              <a:latin typeface="Cambria Math" panose="02040503050406030204" pitchFamily="18" charset="0"/>
                            </a:rPr>
                            <m:t>𝜎</m:t>
                          </m:r>
                        </m:den>
                      </m:f>
                      <m:f>
                        <m:fPr>
                          <m:ctrlPr>
                            <a:rPr lang="en-US" sz="1600" i="1">
                              <a:latin typeface="Cambria Math" panose="02040503050406030204" pitchFamily="18" charset="0"/>
                            </a:rPr>
                          </m:ctrlPr>
                        </m:fPr>
                        <m:num>
                          <m:r>
                            <a:rPr lang="en-US" sz="1600" i="1">
                              <a:latin typeface="Cambria Math" panose="02040503050406030204" pitchFamily="18" charset="0"/>
                            </a:rPr>
                            <m:t>𝑑</m:t>
                          </m:r>
                          <m:r>
                            <a:rPr lang="en-US" sz="1600" i="1">
                              <a:latin typeface="Cambria Math" panose="02040503050406030204" pitchFamily="18" charset="0"/>
                            </a:rPr>
                            <m:t>𝜎</m:t>
                          </m:r>
                        </m:num>
                        <m:den>
                          <m:r>
                            <a:rPr lang="en-US" sz="1600" i="1">
                              <a:latin typeface="Cambria Math" panose="02040503050406030204" pitchFamily="18" charset="0"/>
                            </a:rPr>
                            <m:t>𝑑</m:t>
                          </m:r>
                          <m:sSup>
                            <m:sSupPr>
                              <m:ctrlPr>
                                <a:rPr lang="en-US" sz="1600" i="1">
                                  <a:latin typeface="Cambria Math" panose="02040503050406030204" pitchFamily="18" charset="0"/>
                                </a:rPr>
                              </m:ctrlPr>
                            </m:sSupPr>
                            <m:e>
                              <m:r>
                                <a:rPr lang="en-US" sz="1600" i="1">
                                  <a:latin typeface="Cambria Math" panose="02040503050406030204" pitchFamily="18" charset="0"/>
                                </a:rPr>
                                <m:t>𝑧</m:t>
                              </m:r>
                            </m:e>
                            <m:sup>
                              <m:r>
                                <a:rPr lang="en-US" sz="1600" i="1">
                                  <a:latin typeface="Cambria Math" panose="02040503050406030204" pitchFamily="18" charset="0"/>
                                </a:rPr>
                                <m:t>2</m:t>
                              </m:r>
                            </m:sup>
                          </m:sSup>
                        </m:den>
                      </m:f>
                      <m:f>
                        <m:fPr>
                          <m:ctrlPr>
                            <a:rPr lang="en-US" sz="1600" i="1">
                              <a:latin typeface="Cambria Math" panose="02040503050406030204" pitchFamily="18" charset="0"/>
                            </a:rPr>
                          </m:ctrlPr>
                        </m:fPr>
                        <m:num>
                          <m:r>
                            <a:rPr lang="en-US" sz="1600" i="1">
                              <a:latin typeface="Cambria Math" panose="02040503050406030204" pitchFamily="18" charset="0"/>
                            </a:rPr>
                            <m:t>𝑑</m:t>
                          </m:r>
                          <m:sSup>
                            <m:sSupPr>
                              <m:ctrlPr>
                                <a:rPr lang="en-US" sz="1600" i="1">
                                  <a:latin typeface="Cambria Math" panose="02040503050406030204" pitchFamily="18" charset="0"/>
                                </a:rPr>
                              </m:ctrlPr>
                            </m:sSupPr>
                            <m:e>
                              <m:r>
                                <a:rPr lang="en-US" sz="1600" i="1">
                                  <a:latin typeface="Cambria Math" panose="02040503050406030204" pitchFamily="18" charset="0"/>
                                </a:rPr>
                                <m:t>𝑧</m:t>
                              </m:r>
                            </m:e>
                            <m:sup>
                              <m:r>
                                <a:rPr lang="en-US" sz="1600" i="1">
                                  <a:latin typeface="Cambria Math" panose="02040503050406030204" pitchFamily="18" charset="0"/>
                                </a:rPr>
                                <m:t>2</m:t>
                              </m:r>
                            </m:sup>
                          </m:sSup>
                        </m:num>
                        <m:den>
                          <m:r>
                            <a:rPr lang="en-US" sz="1600" i="1">
                              <a:latin typeface="Cambria Math" panose="02040503050406030204" pitchFamily="18" charset="0"/>
                            </a:rPr>
                            <m:t>𝑑</m:t>
                          </m:r>
                          <m:sSubSup>
                            <m:sSubSupPr>
                              <m:ctrlPr>
                                <a:rPr lang="en-US" sz="1600" i="1">
                                  <a:latin typeface="Cambria Math" panose="02040503050406030204" pitchFamily="18" charset="0"/>
                                </a:rPr>
                              </m:ctrlPr>
                            </m:sSubSupPr>
                            <m:e>
                              <m:r>
                                <a:rPr lang="en-US" sz="1600" i="1">
                                  <a:latin typeface="Cambria Math" panose="02040503050406030204" pitchFamily="18" charset="0"/>
                                </a:rPr>
                                <m:t>𝑤</m:t>
                              </m:r>
                            </m:e>
                            <m:sub>
                              <m:r>
                                <a:rPr lang="en-US" sz="1600" i="1">
                                  <a:latin typeface="Cambria Math" panose="02040503050406030204" pitchFamily="18" charset="0"/>
                                </a:rPr>
                                <m:t>1</m:t>
                              </m:r>
                            </m:sub>
                            <m:sup>
                              <m:r>
                                <a:rPr lang="en-US" sz="1600" i="1">
                                  <a:latin typeface="Cambria Math" panose="02040503050406030204" pitchFamily="18" charset="0"/>
                                </a:rPr>
                                <m:t>2</m:t>
                              </m:r>
                            </m:sup>
                          </m:sSubSup>
                        </m:den>
                      </m:f>
                    </m:oMath>
                  </m:oMathPara>
                </a14:m>
                <a:endParaRPr lang="en-US" sz="1600" dirty="0"/>
              </a:p>
            </p:txBody>
          </p:sp>
        </mc:Choice>
        <mc:Fallback>
          <p:sp>
            <p:nvSpPr>
              <p:cNvPr id="36" name="TextBox 35">
                <a:extLst>
                  <a:ext uri="{FF2B5EF4-FFF2-40B4-BE49-F238E27FC236}">
                    <a16:creationId xmlns:a16="http://schemas.microsoft.com/office/drawing/2014/main" id="{21C222B8-7BE8-7646-8BA3-A0CFE857FB60}"/>
                  </a:ext>
                </a:extLst>
              </p:cNvPr>
              <p:cNvSpPr txBox="1">
                <a:spLocks noRot="1" noChangeAspect="1" noMove="1" noResize="1" noEditPoints="1" noAdjustHandles="1" noChangeArrowheads="1" noChangeShapeType="1" noTextEdit="1"/>
              </p:cNvSpPr>
              <p:nvPr/>
            </p:nvSpPr>
            <p:spPr>
              <a:xfrm>
                <a:off x="1966005" y="4709544"/>
                <a:ext cx="1913088" cy="552908"/>
              </a:xfrm>
              <a:prstGeom prst="rect">
                <a:avLst/>
              </a:prstGeom>
              <a:blipFill>
                <a:blip r:embed="rId9"/>
                <a:stretch>
                  <a:fillRect l="-1987" r="-662" b="-9091"/>
                </a:stretch>
              </a:blipFill>
            </p:spPr>
            <p:txBody>
              <a:bodyPr/>
              <a:lstStyle/>
              <a:p>
                <a:r>
                  <a:rPr lang="en-US">
                    <a:noFill/>
                  </a:rPr>
                  <a:t> </a:t>
                </a:r>
              </a:p>
            </p:txBody>
          </p:sp>
        </mc:Fallback>
      </mc:AlternateContent>
    </p:spTree>
    <p:extLst>
      <p:ext uri="{BB962C8B-B14F-4D97-AF65-F5344CB8AC3E}">
        <p14:creationId xmlns:p14="http://schemas.microsoft.com/office/powerpoint/2010/main" val="314114419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CE8AC8-D7F3-7E48-A50D-8B6161F10EB0}"/>
              </a:ext>
            </a:extLst>
          </p:cNvPr>
          <p:cNvSpPr>
            <a:spLocks noGrp="1"/>
          </p:cNvSpPr>
          <p:nvPr>
            <p:ph type="title" idx="4294967295"/>
          </p:nvPr>
        </p:nvSpPr>
        <p:spPr>
          <a:xfrm>
            <a:off x="1524000" y="-1588"/>
            <a:ext cx="9144000" cy="1143001"/>
          </a:xfrm>
        </p:spPr>
        <p:txBody>
          <a:bodyPr/>
          <a:lstStyle/>
          <a:p>
            <a:r>
              <a:rPr lang="en-US" dirty="0">
                <a:solidFill>
                  <a:schemeClr val="bg1"/>
                </a:solidFill>
              </a:rPr>
              <a:t>Worked out example : two “layers”</a:t>
            </a:r>
          </a:p>
        </p:txBody>
      </p:sp>
      <p:sp>
        <p:nvSpPr>
          <p:cNvPr id="31" name="Oval 30">
            <a:extLst>
              <a:ext uri="{FF2B5EF4-FFF2-40B4-BE49-F238E27FC236}">
                <a16:creationId xmlns:a16="http://schemas.microsoft.com/office/drawing/2014/main" id="{B9F4A4D7-66EC-5B44-801C-05078AC05019}"/>
              </a:ext>
            </a:extLst>
          </p:cNvPr>
          <p:cNvSpPr>
            <a:spLocks noChangeAspect="1"/>
          </p:cNvSpPr>
          <p:nvPr/>
        </p:nvSpPr>
        <p:spPr>
          <a:xfrm>
            <a:off x="3610891" y="2924799"/>
            <a:ext cx="365760" cy="3657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cxnSp>
        <p:nvCxnSpPr>
          <p:cNvPr id="45" name="Straight Arrow Connector 44">
            <a:extLst>
              <a:ext uri="{FF2B5EF4-FFF2-40B4-BE49-F238E27FC236}">
                <a16:creationId xmlns:a16="http://schemas.microsoft.com/office/drawing/2014/main" id="{610302F4-6312-8945-A1D3-AB5F134DA7F6}"/>
              </a:ext>
            </a:extLst>
          </p:cNvPr>
          <p:cNvCxnSpPr>
            <a:cxnSpLocks/>
            <a:stCxn id="31" idx="6"/>
          </p:cNvCxnSpPr>
          <p:nvPr/>
        </p:nvCxnSpPr>
        <p:spPr>
          <a:xfrm>
            <a:off x="3976651" y="3107679"/>
            <a:ext cx="24695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558A7F14-9DE7-CA4F-9C7F-E764E5AF62EF}"/>
              </a:ext>
            </a:extLst>
          </p:cNvPr>
          <p:cNvCxnSpPr>
            <a:cxnSpLocks/>
          </p:cNvCxnSpPr>
          <p:nvPr/>
        </p:nvCxnSpPr>
        <p:spPr>
          <a:xfrm flipV="1">
            <a:off x="2888996" y="3107563"/>
            <a:ext cx="728708" cy="1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F9F43AAE-A270-0C40-B0C2-3DE173BE4437}"/>
              </a:ext>
            </a:extLst>
          </p:cNvPr>
          <p:cNvSpPr txBox="1"/>
          <p:nvPr/>
        </p:nvSpPr>
        <p:spPr>
          <a:xfrm>
            <a:off x="2629555" y="2953674"/>
            <a:ext cx="284052" cy="369332"/>
          </a:xfrm>
          <a:prstGeom prst="rect">
            <a:avLst/>
          </a:prstGeom>
          <a:noFill/>
        </p:spPr>
        <p:txBody>
          <a:bodyPr wrap="none" rtlCol="0">
            <a:spAutoFit/>
          </a:bodyPr>
          <a:lstStyle/>
          <a:p>
            <a:r>
              <a:rPr lang="en-US" i="1" dirty="0"/>
              <a:t>x</a:t>
            </a:r>
          </a:p>
        </p:txBody>
      </p:sp>
      <mc:AlternateContent xmlns:mc="http://schemas.openxmlformats.org/markup-compatibility/2006">
        <mc:Choice xmlns:a14="http://schemas.microsoft.com/office/drawing/2010/main" Requires="a14">
          <p:sp>
            <p:nvSpPr>
              <p:cNvPr id="52" name="TextBox 51">
                <a:extLst>
                  <a:ext uri="{FF2B5EF4-FFF2-40B4-BE49-F238E27FC236}">
                    <a16:creationId xmlns:a16="http://schemas.microsoft.com/office/drawing/2014/main" id="{E9F7F365-8D8B-8549-B549-37E40C174845}"/>
                  </a:ext>
                </a:extLst>
              </p:cNvPr>
              <p:cNvSpPr txBox="1"/>
              <p:nvPr/>
            </p:nvSpPr>
            <p:spPr>
              <a:xfrm>
                <a:off x="3057714" y="2431899"/>
                <a:ext cx="523926" cy="37196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𝑤</m:t>
                          </m:r>
                        </m:e>
                        <m:sub>
                          <m:r>
                            <a:rPr lang="en-US">
                              <a:latin typeface="Cambria Math" panose="02040503050406030204" pitchFamily="18" charset="0"/>
                            </a:rPr>
                            <m:t>1</m:t>
                          </m:r>
                        </m:sub>
                        <m:sup>
                          <m:r>
                            <a:rPr lang="en-US">
                              <a:latin typeface="Cambria Math" panose="02040503050406030204" pitchFamily="18" charset="0"/>
                            </a:rPr>
                            <m:t>1</m:t>
                          </m:r>
                        </m:sup>
                      </m:sSubSup>
                    </m:oMath>
                  </m:oMathPara>
                </a14:m>
                <a:endParaRPr lang="en-US" dirty="0"/>
              </a:p>
            </p:txBody>
          </p:sp>
        </mc:Choice>
        <mc:Fallback>
          <p:sp>
            <p:nvSpPr>
              <p:cNvPr id="52" name="TextBox 51">
                <a:extLst>
                  <a:ext uri="{FF2B5EF4-FFF2-40B4-BE49-F238E27FC236}">
                    <a16:creationId xmlns:a16="http://schemas.microsoft.com/office/drawing/2014/main" id="{E9F7F365-8D8B-8549-B549-37E40C174845}"/>
                  </a:ext>
                </a:extLst>
              </p:cNvPr>
              <p:cNvSpPr txBox="1">
                <a:spLocks noRot="1" noChangeAspect="1" noMove="1" noResize="1" noEditPoints="1" noAdjustHandles="1" noChangeArrowheads="1" noChangeShapeType="1" noTextEdit="1"/>
              </p:cNvSpPr>
              <p:nvPr/>
            </p:nvSpPr>
            <p:spPr>
              <a:xfrm>
                <a:off x="3057714" y="2431899"/>
                <a:ext cx="523926" cy="371961"/>
              </a:xfrm>
              <a:prstGeom prst="rect">
                <a:avLst/>
              </a:prstGeom>
              <a:blipFill>
                <a:blip r:embed="rId2"/>
                <a:stretch>
                  <a:fillRect/>
                </a:stretch>
              </a:blipFill>
            </p:spPr>
            <p:txBody>
              <a:bodyPr/>
              <a:lstStyle/>
              <a:p>
                <a:r>
                  <a:rPr lang="en-US">
                    <a:noFill/>
                  </a:rPr>
                  <a:t> </a:t>
                </a:r>
              </a:p>
            </p:txBody>
          </p:sp>
        </mc:Fallback>
      </mc:AlternateContent>
      <p:cxnSp>
        <p:nvCxnSpPr>
          <p:cNvPr id="54" name="Straight Arrow Connector 53">
            <a:extLst>
              <a:ext uri="{FF2B5EF4-FFF2-40B4-BE49-F238E27FC236}">
                <a16:creationId xmlns:a16="http://schemas.microsoft.com/office/drawing/2014/main" id="{D72E2503-12B1-9147-80C0-DCCE45D2E854}"/>
              </a:ext>
            </a:extLst>
          </p:cNvPr>
          <p:cNvCxnSpPr>
            <a:cxnSpLocks/>
          </p:cNvCxnSpPr>
          <p:nvPr/>
        </p:nvCxnSpPr>
        <p:spPr>
          <a:xfrm>
            <a:off x="3237219" y="2739675"/>
            <a:ext cx="0" cy="367888"/>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55" name="TextBox 54">
            <a:extLst>
              <a:ext uri="{FF2B5EF4-FFF2-40B4-BE49-F238E27FC236}">
                <a16:creationId xmlns:a16="http://schemas.microsoft.com/office/drawing/2014/main" id="{9F874A6C-FA52-6547-BBF3-EAA4E32C0E52}"/>
              </a:ext>
            </a:extLst>
          </p:cNvPr>
          <p:cNvSpPr txBox="1"/>
          <p:nvPr/>
        </p:nvSpPr>
        <p:spPr>
          <a:xfrm>
            <a:off x="3407355" y="4022078"/>
            <a:ext cx="898003" cy="369332"/>
          </a:xfrm>
          <a:prstGeom prst="rect">
            <a:avLst/>
          </a:prstGeom>
          <a:noFill/>
        </p:spPr>
        <p:txBody>
          <a:bodyPr wrap="none" rtlCol="0">
            <a:spAutoFit/>
          </a:bodyPr>
          <a:lstStyle/>
          <a:p>
            <a:r>
              <a:rPr lang="en-US" dirty="0"/>
              <a:t>bias = 1</a:t>
            </a:r>
          </a:p>
        </p:txBody>
      </p:sp>
      <p:cxnSp>
        <p:nvCxnSpPr>
          <p:cNvPr id="56" name="Straight Arrow Connector 55">
            <a:extLst>
              <a:ext uri="{FF2B5EF4-FFF2-40B4-BE49-F238E27FC236}">
                <a16:creationId xmlns:a16="http://schemas.microsoft.com/office/drawing/2014/main" id="{4C5746B1-73A9-6944-B858-61DBB7EDED34}"/>
              </a:ext>
            </a:extLst>
          </p:cNvPr>
          <p:cNvCxnSpPr>
            <a:cxnSpLocks/>
            <a:stCxn id="55" idx="0"/>
            <a:endCxn id="31" idx="4"/>
          </p:cNvCxnSpPr>
          <p:nvPr/>
        </p:nvCxnSpPr>
        <p:spPr>
          <a:xfrm flipH="1" flipV="1">
            <a:off x="3793772" y="3290560"/>
            <a:ext cx="62585" cy="7315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496A3817-9923-CC49-9B7D-86B3BC963386}"/>
              </a:ext>
            </a:extLst>
          </p:cNvPr>
          <p:cNvCxnSpPr>
            <a:cxnSpLocks/>
          </p:cNvCxnSpPr>
          <p:nvPr/>
        </p:nvCxnSpPr>
        <p:spPr>
          <a:xfrm>
            <a:off x="3407355" y="3757547"/>
            <a:ext cx="386417" cy="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mc:Choice xmlns:a14="http://schemas.microsoft.com/office/drawing/2010/main" Requires="a14">
          <p:sp>
            <p:nvSpPr>
              <p:cNvPr id="62" name="TextBox 61">
                <a:extLst>
                  <a:ext uri="{FF2B5EF4-FFF2-40B4-BE49-F238E27FC236}">
                    <a16:creationId xmlns:a16="http://schemas.microsoft.com/office/drawing/2014/main" id="{E127657E-9C13-2A4A-8554-DCE07C99214A}"/>
                  </a:ext>
                </a:extLst>
              </p:cNvPr>
              <p:cNvSpPr txBox="1"/>
              <p:nvPr/>
            </p:nvSpPr>
            <p:spPr>
              <a:xfrm>
                <a:off x="3026531" y="3561175"/>
                <a:ext cx="523926" cy="37420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𝑤</m:t>
                          </m:r>
                        </m:e>
                        <m:sub>
                          <m:r>
                            <a:rPr lang="en-US">
                              <a:latin typeface="Cambria Math" panose="02040503050406030204" pitchFamily="18" charset="0"/>
                            </a:rPr>
                            <m:t>0</m:t>
                          </m:r>
                        </m:sub>
                        <m:sup>
                          <m:r>
                            <a:rPr lang="en-US">
                              <a:latin typeface="Cambria Math" panose="02040503050406030204" pitchFamily="18" charset="0"/>
                            </a:rPr>
                            <m:t>1</m:t>
                          </m:r>
                        </m:sup>
                      </m:sSubSup>
                    </m:oMath>
                  </m:oMathPara>
                </a14:m>
                <a:endParaRPr lang="en-US" dirty="0"/>
              </a:p>
            </p:txBody>
          </p:sp>
        </mc:Choice>
        <mc:Fallback>
          <p:sp>
            <p:nvSpPr>
              <p:cNvPr id="62" name="TextBox 61">
                <a:extLst>
                  <a:ext uri="{FF2B5EF4-FFF2-40B4-BE49-F238E27FC236}">
                    <a16:creationId xmlns:a16="http://schemas.microsoft.com/office/drawing/2014/main" id="{E127657E-9C13-2A4A-8554-DCE07C99214A}"/>
                  </a:ext>
                </a:extLst>
              </p:cNvPr>
              <p:cNvSpPr txBox="1">
                <a:spLocks noRot="1" noChangeAspect="1" noMove="1" noResize="1" noEditPoints="1" noAdjustHandles="1" noChangeArrowheads="1" noChangeShapeType="1" noTextEdit="1"/>
              </p:cNvSpPr>
              <p:nvPr/>
            </p:nvSpPr>
            <p:spPr>
              <a:xfrm>
                <a:off x="3026531" y="3561175"/>
                <a:ext cx="523926" cy="374205"/>
              </a:xfrm>
              <a:prstGeom prst="rect">
                <a:avLst/>
              </a:prstGeom>
              <a:blipFill>
                <a:blip r:embed="rId3"/>
                <a:stretch>
                  <a:fillRect/>
                </a:stretch>
              </a:blipFill>
            </p:spPr>
            <p:txBody>
              <a:bodyPr/>
              <a:lstStyle/>
              <a:p>
                <a:r>
                  <a:rPr lang="en-US">
                    <a:noFill/>
                  </a:rPr>
                  <a:t> </a:t>
                </a:r>
              </a:p>
            </p:txBody>
          </p:sp>
        </mc:Fallback>
      </mc:AlternateContent>
      <p:sp>
        <p:nvSpPr>
          <p:cNvPr id="35" name="Oval 34">
            <a:extLst>
              <a:ext uri="{FF2B5EF4-FFF2-40B4-BE49-F238E27FC236}">
                <a16:creationId xmlns:a16="http://schemas.microsoft.com/office/drawing/2014/main" id="{CD249DBF-5D6F-F04A-9B59-C6AEDE56EE5E}"/>
              </a:ext>
            </a:extLst>
          </p:cNvPr>
          <p:cNvSpPr>
            <a:spLocks noChangeAspect="1"/>
          </p:cNvSpPr>
          <p:nvPr/>
        </p:nvSpPr>
        <p:spPr>
          <a:xfrm>
            <a:off x="4216198" y="2924799"/>
            <a:ext cx="365760" cy="3657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dirty="0"/>
              <a:t>σ</a:t>
            </a:r>
          </a:p>
        </p:txBody>
      </p:sp>
      <p:sp>
        <p:nvSpPr>
          <p:cNvPr id="32" name="Oval 31">
            <a:extLst>
              <a:ext uri="{FF2B5EF4-FFF2-40B4-BE49-F238E27FC236}">
                <a16:creationId xmlns:a16="http://schemas.microsoft.com/office/drawing/2014/main" id="{8D5D4696-361E-1441-8179-A03EAEA5EE36}"/>
              </a:ext>
            </a:extLst>
          </p:cNvPr>
          <p:cNvSpPr>
            <a:spLocks noChangeAspect="1"/>
          </p:cNvSpPr>
          <p:nvPr/>
        </p:nvSpPr>
        <p:spPr>
          <a:xfrm>
            <a:off x="5782273" y="2924799"/>
            <a:ext cx="365760" cy="3657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cxnSp>
        <p:nvCxnSpPr>
          <p:cNvPr id="33" name="Straight Arrow Connector 32">
            <a:extLst>
              <a:ext uri="{FF2B5EF4-FFF2-40B4-BE49-F238E27FC236}">
                <a16:creationId xmlns:a16="http://schemas.microsoft.com/office/drawing/2014/main" id="{12AD2CC8-5FBC-3D4D-B5F2-7EEBD48C6131}"/>
              </a:ext>
            </a:extLst>
          </p:cNvPr>
          <p:cNvCxnSpPr>
            <a:cxnSpLocks/>
            <a:stCxn id="32" idx="6"/>
          </p:cNvCxnSpPr>
          <p:nvPr/>
        </p:nvCxnSpPr>
        <p:spPr>
          <a:xfrm>
            <a:off x="6148033" y="3107679"/>
            <a:ext cx="24695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Oval 33">
            <a:extLst>
              <a:ext uri="{FF2B5EF4-FFF2-40B4-BE49-F238E27FC236}">
                <a16:creationId xmlns:a16="http://schemas.microsoft.com/office/drawing/2014/main" id="{C22F7685-2FF1-C646-AC75-6386258BC24A}"/>
              </a:ext>
            </a:extLst>
          </p:cNvPr>
          <p:cNvSpPr>
            <a:spLocks noChangeAspect="1"/>
          </p:cNvSpPr>
          <p:nvPr/>
        </p:nvSpPr>
        <p:spPr>
          <a:xfrm>
            <a:off x="6387580" y="2924799"/>
            <a:ext cx="365760" cy="3657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dirty="0"/>
              <a:t>σ</a:t>
            </a:r>
          </a:p>
        </p:txBody>
      </p:sp>
      <p:cxnSp>
        <p:nvCxnSpPr>
          <p:cNvPr id="38" name="Straight Arrow Connector 37">
            <a:extLst>
              <a:ext uri="{FF2B5EF4-FFF2-40B4-BE49-F238E27FC236}">
                <a16:creationId xmlns:a16="http://schemas.microsoft.com/office/drawing/2014/main" id="{C48E9945-8945-364B-8ADA-D48EEA9D8A37}"/>
              </a:ext>
            </a:extLst>
          </p:cNvPr>
          <p:cNvCxnSpPr>
            <a:cxnSpLocks/>
            <a:stCxn id="34" idx="6"/>
          </p:cNvCxnSpPr>
          <p:nvPr/>
        </p:nvCxnSpPr>
        <p:spPr>
          <a:xfrm>
            <a:off x="6753340" y="3107679"/>
            <a:ext cx="24695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6E95D9D5-61BD-7D48-A279-18D96B19108C}"/>
              </a:ext>
            </a:extLst>
          </p:cNvPr>
          <p:cNvSpPr txBox="1"/>
          <p:nvPr/>
        </p:nvSpPr>
        <p:spPr>
          <a:xfrm>
            <a:off x="5604494" y="4022078"/>
            <a:ext cx="898003" cy="369332"/>
          </a:xfrm>
          <a:prstGeom prst="rect">
            <a:avLst/>
          </a:prstGeom>
          <a:noFill/>
        </p:spPr>
        <p:txBody>
          <a:bodyPr wrap="none" rtlCol="0">
            <a:spAutoFit/>
          </a:bodyPr>
          <a:lstStyle/>
          <a:p>
            <a:r>
              <a:rPr lang="en-US" dirty="0"/>
              <a:t>bias = 1</a:t>
            </a:r>
          </a:p>
        </p:txBody>
      </p:sp>
      <p:cxnSp>
        <p:nvCxnSpPr>
          <p:cNvPr id="41" name="Straight Arrow Connector 40">
            <a:extLst>
              <a:ext uri="{FF2B5EF4-FFF2-40B4-BE49-F238E27FC236}">
                <a16:creationId xmlns:a16="http://schemas.microsoft.com/office/drawing/2014/main" id="{4CEEECE8-D3F1-1348-8D79-D122D932D50F}"/>
              </a:ext>
            </a:extLst>
          </p:cNvPr>
          <p:cNvCxnSpPr>
            <a:cxnSpLocks/>
            <a:stCxn id="39" idx="0"/>
          </p:cNvCxnSpPr>
          <p:nvPr/>
        </p:nvCxnSpPr>
        <p:spPr>
          <a:xfrm flipH="1" flipV="1">
            <a:off x="5990911" y="3290560"/>
            <a:ext cx="62585" cy="7315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0B048BF6-5162-F641-838C-89A2F9A69C67}"/>
              </a:ext>
            </a:extLst>
          </p:cNvPr>
          <p:cNvCxnSpPr>
            <a:cxnSpLocks/>
          </p:cNvCxnSpPr>
          <p:nvPr/>
        </p:nvCxnSpPr>
        <p:spPr>
          <a:xfrm>
            <a:off x="5604494" y="3757547"/>
            <a:ext cx="386417" cy="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mc:Choice xmlns:a14="http://schemas.microsoft.com/office/drawing/2010/main" Requires="a14">
          <p:sp>
            <p:nvSpPr>
              <p:cNvPr id="57" name="TextBox 56">
                <a:extLst>
                  <a:ext uri="{FF2B5EF4-FFF2-40B4-BE49-F238E27FC236}">
                    <a16:creationId xmlns:a16="http://schemas.microsoft.com/office/drawing/2014/main" id="{DBA8140C-F68A-754A-9BB7-281111153729}"/>
                  </a:ext>
                </a:extLst>
              </p:cNvPr>
              <p:cNvSpPr txBox="1"/>
              <p:nvPr/>
            </p:nvSpPr>
            <p:spPr>
              <a:xfrm>
                <a:off x="5242989" y="3586931"/>
                <a:ext cx="528863" cy="37478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𝑤</m:t>
                          </m:r>
                        </m:e>
                        <m:sub>
                          <m:r>
                            <a:rPr lang="en-US">
                              <a:latin typeface="Cambria Math" panose="02040503050406030204" pitchFamily="18" charset="0"/>
                            </a:rPr>
                            <m:t>0</m:t>
                          </m:r>
                        </m:sub>
                        <m:sup>
                          <m:r>
                            <a:rPr lang="en-US">
                              <a:latin typeface="Cambria Math" panose="02040503050406030204" pitchFamily="18" charset="0"/>
                            </a:rPr>
                            <m:t>2</m:t>
                          </m:r>
                        </m:sup>
                      </m:sSubSup>
                    </m:oMath>
                  </m:oMathPara>
                </a14:m>
                <a:endParaRPr lang="en-US" dirty="0"/>
              </a:p>
            </p:txBody>
          </p:sp>
        </mc:Choice>
        <mc:Fallback>
          <p:sp>
            <p:nvSpPr>
              <p:cNvPr id="57" name="TextBox 56">
                <a:extLst>
                  <a:ext uri="{FF2B5EF4-FFF2-40B4-BE49-F238E27FC236}">
                    <a16:creationId xmlns:a16="http://schemas.microsoft.com/office/drawing/2014/main" id="{DBA8140C-F68A-754A-9BB7-281111153729}"/>
                  </a:ext>
                </a:extLst>
              </p:cNvPr>
              <p:cNvSpPr txBox="1">
                <a:spLocks noRot="1" noChangeAspect="1" noMove="1" noResize="1" noEditPoints="1" noAdjustHandles="1" noChangeArrowheads="1" noChangeShapeType="1" noTextEdit="1"/>
              </p:cNvSpPr>
              <p:nvPr/>
            </p:nvSpPr>
            <p:spPr>
              <a:xfrm>
                <a:off x="5242989" y="3586931"/>
                <a:ext cx="528863" cy="374783"/>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8" name="TextBox 57">
                <a:extLst>
                  <a:ext uri="{FF2B5EF4-FFF2-40B4-BE49-F238E27FC236}">
                    <a16:creationId xmlns:a16="http://schemas.microsoft.com/office/drawing/2014/main" id="{09D8E51E-1FFD-BC4E-A7BE-FEE7F56E1405}"/>
                  </a:ext>
                </a:extLst>
              </p:cNvPr>
              <p:cNvSpPr txBox="1"/>
              <p:nvPr/>
            </p:nvSpPr>
            <p:spPr>
              <a:xfrm>
                <a:off x="5259475" y="2431898"/>
                <a:ext cx="528863" cy="37253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𝑤</m:t>
                          </m:r>
                        </m:e>
                        <m:sub>
                          <m:r>
                            <a:rPr lang="en-US">
                              <a:latin typeface="Cambria Math" panose="02040503050406030204" pitchFamily="18" charset="0"/>
                            </a:rPr>
                            <m:t>1</m:t>
                          </m:r>
                        </m:sub>
                        <m:sup>
                          <m:r>
                            <a:rPr lang="en-US">
                              <a:latin typeface="Cambria Math" panose="02040503050406030204" pitchFamily="18" charset="0"/>
                            </a:rPr>
                            <m:t>2</m:t>
                          </m:r>
                        </m:sup>
                      </m:sSubSup>
                    </m:oMath>
                  </m:oMathPara>
                </a14:m>
                <a:endParaRPr lang="en-US" dirty="0"/>
              </a:p>
            </p:txBody>
          </p:sp>
        </mc:Choice>
        <mc:Fallback>
          <p:sp>
            <p:nvSpPr>
              <p:cNvPr id="58" name="TextBox 57">
                <a:extLst>
                  <a:ext uri="{FF2B5EF4-FFF2-40B4-BE49-F238E27FC236}">
                    <a16:creationId xmlns:a16="http://schemas.microsoft.com/office/drawing/2014/main" id="{09D8E51E-1FFD-BC4E-A7BE-FEE7F56E1405}"/>
                  </a:ext>
                </a:extLst>
              </p:cNvPr>
              <p:cNvSpPr txBox="1">
                <a:spLocks noRot="1" noChangeAspect="1" noMove="1" noResize="1" noEditPoints="1" noAdjustHandles="1" noChangeArrowheads="1" noChangeShapeType="1" noTextEdit="1"/>
              </p:cNvSpPr>
              <p:nvPr/>
            </p:nvSpPr>
            <p:spPr>
              <a:xfrm>
                <a:off x="5259475" y="2431898"/>
                <a:ext cx="528863" cy="372538"/>
              </a:xfrm>
              <a:prstGeom prst="rect">
                <a:avLst/>
              </a:prstGeom>
              <a:blipFill>
                <a:blip r:embed="rId5"/>
                <a:stretch>
                  <a:fillRect/>
                </a:stretch>
              </a:blipFill>
            </p:spPr>
            <p:txBody>
              <a:bodyPr/>
              <a:lstStyle/>
              <a:p>
                <a:r>
                  <a:rPr lang="en-US">
                    <a:noFill/>
                  </a:rPr>
                  <a:t> </a:t>
                </a:r>
              </a:p>
            </p:txBody>
          </p:sp>
        </mc:Fallback>
      </mc:AlternateContent>
      <p:cxnSp>
        <p:nvCxnSpPr>
          <p:cNvPr id="60" name="Straight Arrow Connector 59">
            <a:extLst>
              <a:ext uri="{FF2B5EF4-FFF2-40B4-BE49-F238E27FC236}">
                <a16:creationId xmlns:a16="http://schemas.microsoft.com/office/drawing/2014/main" id="{279D3D89-AEA0-2140-8C6D-6B5DF92E5099}"/>
              </a:ext>
            </a:extLst>
          </p:cNvPr>
          <p:cNvCxnSpPr>
            <a:cxnSpLocks/>
          </p:cNvCxnSpPr>
          <p:nvPr/>
        </p:nvCxnSpPr>
        <p:spPr>
          <a:xfrm>
            <a:off x="5484055" y="2739675"/>
            <a:ext cx="0" cy="367888"/>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mc:Choice xmlns:a14="http://schemas.microsoft.com/office/drawing/2010/main" Requires="a14">
          <p:sp>
            <p:nvSpPr>
              <p:cNvPr id="61" name="TextBox 60">
                <a:extLst>
                  <a:ext uri="{FF2B5EF4-FFF2-40B4-BE49-F238E27FC236}">
                    <a16:creationId xmlns:a16="http://schemas.microsoft.com/office/drawing/2014/main" id="{85947926-070A-AB43-9F05-2D9193CE3423}"/>
                  </a:ext>
                </a:extLst>
              </p:cNvPr>
              <p:cNvSpPr txBox="1"/>
              <p:nvPr/>
            </p:nvSpPr>
            <p:spPr>
              <a:xfrm>
                <a:off x="7000292" y="2993402"/>
                <a:ext cx="18671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𝑦</m:t>
                          </m:r>
                        </m:e>
                      </m:acc>
                    </m:oMath>
                  </m:oMathPara>
                </a14:m>
                <a:endParaRPr lang="en-US" dirty="0"/>
              </a:p>
            </p:txBody>
          </p:sp>
        </mc:Choice>
        <mc:Fallback>
          <p:sp>
            <p:nvSpPr>
              <p:cNvPr id="61" name="TextBox 60">
                <a:extLst>
                  <a:ext uri="{FF2B5EF4-FFF2-40B4-BE49-F238E27FC236}">
                    <a16:creationId xmlns:a16="http://schemas.microsoft.com/office/drawing/2014/main" id="{85947926-070A-AB43-9F05-2D9193CE3423}"/>
                  </a:ext>
                </a:extLst>
              </p:cNvPr>
              <p:cNvSpPr txBox="1">
                <a:spLocks noRot="1" noChangeAspect="1" noMove="1" noResize="1" noEditPoints="1" noAdjustHandles="1" noChangeArrowheads="1" noChangeShapeType="1" noTextEdit="1"/>
              </p:cNvSpPr>
              <p:nvPr/>
            </p:nvSpPr>
            <p:spPr>
              <a:xfrm>
                <a:off x="7000292" y="2993402"/>
                <a:ext cx="186718" cy="276999"/>
              </a:xfrm>
              <a:prstGeom prst="rect">
                <a:avLst/>
              </a:prstGeom>
              <a:blipFill>
                <a:blip r:embed="rId6"/>
                <a:stretch>
                  <a:fillRect l="-33333" t="-13043" r="-33333" b="-26087"/>
                </a:stretch>
              </a:blipFill>
            </p:spPr>
            <p:txBody>
              <a:bodyPr/>
              <a:lstStyle/>
              <a:p>
                <a:r>
                  <a:rPr lang="en-US">
                    <a:noFill/>
                  </a:rPr>
                  <a:t> </a:t>
                </a:r>
              </a:p>
            </p:txBody>
          </p:sp>
        </mc:Fallback>
      </mc:AlternateContent>
      <p:sp>
        <p:nvSpPr>
          <p:cNvPr id="63" name="TextBox 62">
            <a:extLst>
              <a:ext uri="{FF2B5EF4-FFF2-40B4-BE49-F238E27FC236}">
                <a16:creationId xmlns:a16="http://schemas.microsoft.com/office/drawing/2014/main" id="{571360D5-1C57-E44C-84E9-F889FA6B45B1}"/>
              </a:ext>
            </a:extLst>
          </p:cNvPr>
          <p:cNvSpPr txBox="1"/>
          <p:nvPr/>
        </p:nvSpPr>
        <p:spPr>
          <a:xfrm>
            <a:off x="4902678" y="2793346"/>
            <a:ext cx="381836" cy="369332"/>
          </a:xfrm>
          <a:prstGeom prst="rect">
            <a:avLst/>
          </a:prstGeom>
          <a:noFill/>
        </p:spPr>
        <p:txBody>
          <a:bodyPr wrap="none" rtlCol="0">
            <a:spAutoFit/>
          </a:bodyPr>
          <a:lstStyle/>
          <a:p>
            <a:r>
              <a:rPr lang="en-US" i="1" dirty="0"/>
              <a:t>a</a:t>
            </a:r>
            <a:r>
              <a:rPr lang="en-US" baseline="30000" dirty="0"/>
              <a:t>1</a:t>
            </a:r>
            <a:endParaRPr lang="en-US" dirty="0"/>
          </a:p>
        </p:txBody>
      </p:sp>
      <p:cxnSp>
        <p:nvCxnSpPr>
          <p:cNvPr id="64" name="Straight Arrow Connector 63">
            <a:extLst>
              <a:ext uri="{FF2B5EF4-FFF2-40B4-BE49-F238E27FC236}">
                <a16:creationId xmlns:a16="http://schemas.microsoft.com/office/drawing/2014/main" id="{040596E8-E8D6-5849-B36C-0F6275AABCEA}"/>
              </a:ext>
            </a:extLst>
          </p:cNvPr>
          <p:cNvCxnSpPr>
            <a:cxnSpLocks/>
            <a:stCxn id="35" idx="6"/>
            <a:endCxn id="32" idx="2"/>
          </p:cNvCxnSpPr>
          <p:nvPr/>
        </p:nvCxnSpPr>
        <p:spPr>
          <a:xfrm>
            <a:off x="4581959" y="3107679"/>
            <a:ext cx="120031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6C56F98B-3C29-2747-8F97-71E0767189AC}"/>
              </a:ext>
            </a:extLst>
          </p:cNvPr>
          <p:cNvSpPr txBox="1"/>
          <p:nvPr/>
        </p:nvSpPr>
        <p:spPr>
          <a:xfrm>
            <a:off x="4054191" y="1502437"/>
            <a:ext cx="2480551" cy="369332"/>
          </a:xfrm>
          <a:prstGeom prst="rect">
            <a:avLst/>
          </a:prstGeom>
          <a:noFill/>
        </p:spPr>
        <p:txBody>
          <a:bodyPr wrap="none" rtlCol="0">
            <a:spAutoFit/>
          </a:bodyPr>
          <a:lstStyle/>
          <a:p>
            <a:r>
              <a:rPr lang="en-US" i="1" dirty="0"/>
              <a:t>a</a:t>
            </a:r>
            <a:r>
              <a:rPr lang="en-US" dirty="0"/>
              <a:t>: activation of a neuron</a:t>
            </a:r>
          </a:p>
        </p:txBody>
      </p:sp>
      <mc:AlternateContent xmlns:mc="http://schemas.openxmlformats.org/markup-compatibility/2006">
        <mc:Choice xmlns:a14="http://schemas.microsoft.com/office/drawing/2010/main" Requires="a14">
          <p:sp>
            <p:nvSpPr>
              <p:cNvPr id="65" name="Rectangle 64">
                <a:extLst>
                  <a:ext uri="{FF2B5EF4-FFF2-40B4-BE49-F238E27FC236}">
                    <a16:creationId xmlns:a16="http://schemas.microsoft.com/office/drawing/2014/main" id="{0B4B2150-54D3-A44C-9523-54CD6D8A5165}"/>
                  </a:ext>
                </a:extLst>
              </p:cNvPr>
              <p:cNvSpPr/>
              <p:nvPr/>
            </p:nvSpPr>
            <p:spPr>
              <a:xfrm>
                <a:off x="7424582" y="1922273"/>
                <a:ext cx="2601546" cy="338554"/>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
                        <m:sSubPr>
                          <m:ctrlPr>
                            <a:rPr lang="en-US" sz="1600" i="1">
                              <a:latin typeface="Cambria Math" panose="02040503050406030204" pitchFamily="18" charset="0"/>
                            </a:rPr>
                          </m:ctrlPr>
                        </m:sSubPr>
                        <m:e>
                          <m:r>
                            <m:rPr>
                              <m:sty m:val="p"/>
                            </m:rPr>
                            <a:rPr lang="en-US" sz="1600">
                              <a:latin typeface="Cambria Math" charset="0"/>
                            </a:rPr>
                            <m:t>Θ</m:t>
                          </m:r>
                        </m:e>
                        <m:sub>
                          <m:r>
                            <a:rPr lang="en-US" sz="1600" i="1">
                              <a:latin typeface="Cambria Math" charset="0"/>
                            </a:rPr>
                            <m:t>𝑡</m:t>
                          </m:r>
                          <m:r>
                            <a:rPr lang="en-US" sz="1600" i="1">
                              <a:latin typeface="Cambria Math" charset="0"/>
                            </a:rPr>
                            <m:t>+1</m:t>
                          </m:r>
                        </m:sub>
                      </m:sSub>
                      <m:r>
                        <a:rPr lang="en-US" sz="1600" i="1">
                          <a:latin typeface="Cambria Math" charset="0"/>
                        </a:rPr>
                        <m:t>=</m:t>
                      </m:r>
                      <m:sSub>
                        <m:sSubPr>
                          <m:ctrlPr>
                            <a:rPr lang="en-US" sz="1600" i="1">
                              <a:latin typeface="Cambria Math" panose="02040503050406030204" pitchFamily="18" charset="0"/>
                            </a:rPr>
                          </m:ctrlPr>
                        </m:sSubPr>
                        <m:e>
                          <m:r>
                            <m:rPr>
                              <m:sty m:val="p"/>
                            </m:rPr>
                            <a:rPr lang="en-US" sz="1600">
                              <a:latin typeface="Cambria Math" charset="0"/>
                            </a:rPr>
                            <m:t>Θ</m:t>
                          </m:r>
                        </m:e>
                        <m:sub>
                          <m:r>
                            <a:rPr lang="en-US" sz="1600" i="1">
                              <a:latin typeface="Cambria Math" charset="0"/>
                            </a:rPr>
                            <m:t>𝑡</m:t>
                          </m:r>
                        </m:sub>
                      </m:sSub>
                      <m:r>
                        <a:rPr lang="en-US" sz="1600" i="1">
                          <a:latin typeface="Cambria Math" charset="0"/>
                        </a:rPr>
                        <m:t>−</m:t>
                      </m:r>
                      <m:r>
                        <a:rPr lang="en-US" sz="1600" i="1">
                          <a:latin typeface="Cambria Math" charset="0"/>
                        </a:rPr>
                        <m:t>𝜂</m:t>
                      </m:r>
                      <m:r>
                        <a:rPr lang="en-US" sz="1600" i="1">
                          <a:latin typeface="Cambria Math" charset="0"/>
                        </a:rPr>
                        <m:t> </m:t>
                      </m:r>
                      <m:r>
                        <a:rPr lang="en-US" sz="1600">
                          <a:latin typeface="Cambria Math" charset="0"/>
                        </a:rPr>
                        <m:t>𝛻</m:t>
                      </m:r>
                      <m:r>
                        <a:rPr lang="en-US" sz="1600" i="1">
                          <a:latin typeface="Cambria Math" charset="0"/>
                        </a:rPr>
                        <m:t>𝑙</m:t>
                      </m:r>
                      <m:r>
                        <a:rPr lang="en-US" sz="1600" i="1">
                          <a:latin typeface="Cambria Math" charset="0"/>
                        </a:rPr>
                        <m:t>(</m:t>
                      </m:r>
                      <m:sSub>
                        <m:sSubPr>
                          <m:ctrlPr>
                            <a:rPr lang="en-US" sz="1600" i="1">
                              <a:latin typeface="Cambria Math" panose="02040503050406030204" pitchFamily="18" charset="0"/>
                            </a:rPr>
                          </m:ctrlPr>
                        </m:sSubPr>
                        <m:e>
                          <m:r>
                            <a:rPr lang="en-US" sz="1600" i="1">
                              <a:latin typeface="Cambria Math" charset="0"/>
                            </a:rPr>
                            <m:t>𝑓</m:t>
                          </m:r>
                        </m:e>
                        <m:sub>
                          <m:r>
                            <m:rPr>
                              <m:sty m:val="p"/>
                            </m:rPr>
                            <a:rPr lang="en-US" sz="1600">
                              <a:latin typeface="Cambria Math" charset="0"/>
                            </a:rPr>
                            <m:t>Θ</m:t>
                          </m:r>
                        </m:sub>
                      </m:sSub>
                      <m:d>
                        <m:dPr>
                          <m:ctrlPr>
                            <a:rPr lang="en-US" sz="1600" i="1">
                              <a:latin typeface="Cambria Math" panose="02040503050406030204" pitchFamily="18" charset="0"/>
                            </a:rPr>
                          </m:ctrlPr>
                        </m:dPr>
                        <m:e>
                          <m:r>
                            <a:rPr lang="en-US" sz="1600" i="1">
                              <a:latin typeface="Cambria Math" charset="0"/>
                            </a:rPr>
                            <m:t>𝑋</m:t>
                          </m:r>
                        </m:e>
                      </m:d>
                      <m:r>
                        <a:rPr lang="en-US" sz="1600" i="1">
                          <a:latin typeface="Cambria Math" charset="0"/>
                        </a:rPr>
                        <m:t>,</m:t>
                      </m:r>
                      <m:r>
                        <a:rPr lang="en-US" sz="1600" i="1">
                          <a:latin typeface="Cambria Math" charset="0"/>
                        </a:rPr>
                        <m:t>𝑦</m:t>
                      </m:r>
                      <m:r>
                        <a:rPr lang="en-US" sz="1600" i="1">
                          <a:latin typeface="Cambria Math" charset="0"/>
                        </a:rPr>
                        <m:t>)</m:t>
                      </m:r>
                    </m:oMath>
                  </m:oMathPara>
                </a14:m>
                <a:endParaRPr lang="en-US" sz="1600" dirty="0"/>
              </a:p>
            </p:txBody>
          </p:sp>
        </mc:Choice>
        <mc:Fallback>
          <p:sp>
            <p:nvSpPr>
              <p:cNvPr id="65" name="Rectangle 64">
                <a:extLst>
                  <a:ext uri="{FF2B5EF4-FFF2-40B4-BE49-F238E27FC236}">
                    <a16:creationId xmlns:a16="http://schemas.microsoft.com/office/drawing/2014/main" id="{0B4B2150-54D3-A44C-9523-54CD6D8A5165}"/>
                  </a:ext>
                </a:extLst>
              </p:cNvPr>
              <p:cNvSpPr>
                <a:spLocks noRot="1" noChangeAspect="1" noMove="1" noResize="1" noEditPoints="1" noAdjustHandles="1" noChangeArrowheads="1" noChangeShapeType="1" noTextEdit="1"/>
              </p:cNvSpPr>
              <p:nvPr/>
            </p:nvSpPr>
            <p:spPr>
              <a:xfrm>
                <a:off x="7424582" y="1922273"/>
                <a:ext cx="2601546" cy="338554"/>
              </a:xfrm>
              <a:prstGeom prst="rect">
                <a:avLst/>
              </a:prstGeom>
              <a:blipFill>
                <a:blip r:embed="rId7"/>
                <a:stretch>
                  <a:fillRect b="-10714"/>
                </a:stretch>
              </a:blipFill>
            </p:spPr>
            <p:txBody>
              <a:bodyPr/>
              <a:lstStyle/>
              <a:p>
                <a:r>
                  <a:rPr lang="en-US">
                    <a:noFill/>
                  </a:rPr>
                  <a:t> </a:t>
                </a:r>
              </a:p>
            </p:txBody>
          </p:sp>
        </mc:Fallback>
      </mc:AlternateContent>
      <p:sp>
        <p:nvSpPr>
          <p:cNvPr id="66" name="TextBox 65">
            <a:extLst>
              <a:ext uri="{FF2B5EF4-FFF2-40B4-BE49-F238E27FC236}">
                <a16:creationId xmlns:a16="http://schemas.microsoft.com/office/drawing/2014/main" id="{6821F80D-162A-4C40-9828-A303283A41C8}"/>
              </a:ext>
            </a:extLst>
          </p:cNvPr>
          <p:cNvSpPr txBox="1"/>
          <p:nvPr/>
        </p:nvSpPr>
        <p:spPr>
          <a:xfrm>
            <a:off x="7349765" y="1527142"/>
            <a:ext cx="1793120" cy="369332"/>
          </a:xfrm>
          <a:prstGeom prst="rect">
            <a:avLst/>
          </a:prstGeom>
          <a:noFill/>
        </p:spPr>
        <p:txBody>
          <a:bodyPr wrap="none" rtlCol="0">
            <a:spAutoFit/>
          </a:bodyPr>
          <a:lstStyle/>
          <a:p>
            <a:r>
              <a:rPr lang="en-US" dirty="0"/>
              <a:t>Gradient descent</a:t>
            </a:r>
          </a:p>
        </p:txBody>
      </p:sp>
      <p:sp>
        <p:nvSpPr>
          <p:cNvPr id="72" name="TextBox 71">
            <a:extLst>
              <a:ext uri="{FF2B5EF4-FFF2-40B4-BE49-F238E27FC236}">
                <a16:creationId xmlns:a16="http://schemas.microsoft.com/office/drawing/2014/main" id="{98E46CBA-3513-CA4E-81D4-3B1861C5DCDF}"/>
              </a:ext>
            </a:extLst>
          </p:cNvPr>
          <p:cNvSpPr txBox="1"/>
          <p:nvPr/>
        </p:nvSpPr>
        <p:spPr>
          <a:xfrm>
            <a:off x="3930323" y="2716073"/>
            <a:ext cx="354584" cy="369332"/>
          </a:xfrm>
          <a:prstGeom prst="rect">
            <a:avLst/>
          </a:prstGeom>
          <a:noFill/>
        </p:spPr>
        <p:txBody>
          <a:bodyPr wrap="none" rtlCol="0">
            <a:spAutoFit/>
          </a:bodyPr>
          <a:lstStyle/>
          <a:p>
            <a:r>
              <a:rPr lang="en-US" i="1" dirty="0"/>
              <a:t>z</a:t>
            </a:r>
            <a:r>
              <a:rPr lang="en-US" baseline="30000" dirty="0"/>
              <a:t>1</a:t>
            </a:r>
            <a:endParaRPr lang="en-US" dirty="0"/>
          </a:p>
        </p:txBody>
      </p:sp>
      <p:sp>
        <p:nvSpPr>
          <p:cNvPr id="73" name="TextBox 72">
            <a:extLst>
              <a:ext uri="{FF2B5EF4-FFF2-40B4-BE49-F238E27FC236}">
                <a16:creationId xmlns:a16="http://schemas.microsoft.com/office/drawing/2014/main" id="{9C6272C9-8E95-0F4F-98ED-2FC395457C64}"/>
              </a:ext>
            </a:extLst>
          </p:cNvPr>
          <p:cNvSpPr txBox="1"/>
          <p:nvPr/>
        </p:nvSpPr>
        <p:spPr>
          <a:xfrm>
            <a:off x="6100413" y="2716073"/>
            <a:ext cx="354584" cy="369332"/>
          </a:xfrm>
          <a:prstGeom prst="rect">
            <a:avLst/>
          </a:prstGeom>
          <a:noFill/>
        </p:spPr>
        <p:txBody>
          <a:bodyPr wrap="none" rtlCol="0">
            <a:spAutoFit/>
          </a:bodyPr>
          <a:lstStyle/>
          <a:p>
            <a:r>
              <a:rPr lang="en-US" i="1" dirty="0"/>
              <a:t>z</a:t>
            </a:r>
            <a:r>
              <a:rPr lang="en-US" baseline="30000" dirty="0"/>
              <a:t>2</a:t>
            </a:r>
            <a:endParaRPr lang="en-US" dirty="0"/>
          </a:p>
        </p:txBody>
      </p:sp>
      <mc:AlternateContent xmlns:mc="http://schemas.openxmlformats.org/markup-compatibility/2006">
        <mc:Choice xmlns:a14="http://schemas.microsoft.com/office/drawing/2010/main" Requires="a14">
          <p:sp>
            <p:nvSpPr>
              <p:cNvPr id="74" name="TextBox 73">
                <a:extLst>
                  <a:ext uri="{FF2B5EF4-FFF2-40B4-BE49-F238E27FC236}">
                    <a16:creationId xmlns:a16="http://schemas.microsoft.com/office/drawing/2014/main" id="{93CEC4FB-D727-3046-9981-8F0680BB76DF}"/>
                  </a:ext>
                </a:extLst>
              </p:cNvPr>
              <p:cNvSpPr txBox="1"/>
              <p:nvPr/>
            </p:nvSpPr>
            <p:spPr>
              <a:xfrm>
                <a:off x="7445965" y="2978013"/>
                <a:ext cx="2607380" cy="2505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rPr>
                        <m:t>𝐿</m:t>
                      </m:r>
                      <m:d>
                        <m:dPr>
                          <m:ctrlPr>
                            <a:rPr lang="en-US" sz="1600" i="1">
                              <a:latin typeface="Cambria Math" panose="02040503050406030204" pitchFamily="18" charset="0"/>
                            </a:rPr>
                          </m:ctrlPr>
                        </m:dPr>
                        <m:e>
                          <m:sSubSup>
                            <m:sSubSupPr>
                              <m:ctrlPr>
                                <a:rPr lang="en-US" sz="1600" i="1">
                                  <a:latin typeface="Cambria Math" panose="02040503050406030204" pitchFamily="18" charset="0"/>
                                </a:rPr>
                              </m:ctrlPr>
                            </m:sSubSupPr>
                            <m:e>
                              <m:r>
                                <a:rPr lang="en-US" sz="1600" i="1">
                                  <a:latin typeface="Cambria Math" panose="02040503050406030204" pitchFamily="18" charset="0"/>
                                </a:rPr>
                                <m:t>𝑤</m:t>
                              </m:r>
                            </m:e>
                            <m:sub>
                              <m:r>
                                <a:rPr lang="en-US" sz="1600" i="1">
                                  <a:latin typeface="Cambria Math" panose="02040503050406030204" pitchFamily="18" charset="0"/>
                                </a:rPr>
                                <m:t>0</m:t>
                              </m:r>
                            </m:sub>
                            <m:sup>
                              <m:r>
                                <a:rPr lang="en-US" sz="1600" i="1">
                                  <a:latin typeface="Cambria Math" panose="02040503050406030204" pitchFamily="18" charset="0"/>
                                </a:rPr>
                                <m:t>1</m:t>
                              </m:r>
                            </m:sup>
                          </m:sSubSup>
                          <m:r>
                            <a:rPr lang="en-US" sz="1600" i="1">
                              <a:latin typeface="Cambria Math" panose="02040503050406030204" pitchFamily="18" charset="0"/>
                            </a:rPr>
                            <m:t>,</m:t>
                          </m:r>
                          <m:sSubSup>
                            <m:sSubSupPr>
                              <m:ctrlPr>
                                <a:rPr lang="en-US" sz="1600" i="1">
                                  <a:latin typeface="Cambria Math" panose="02040503050406030204" pitchFamily="18" charset="0"/>
                                </a:rPr>
                              </m:ctrlPr>
                            </m:sSubSupPr>
                            <m:e>
                              <m:r>
                                <a:rPr lang="en-US" sz="1600" i="1">
                                  <a:latin typeface="Cambria Math" panose="02040503050406030204" pitchFamily="18" charset="0"/>
                                </a:rPr>
                                <m:t>𝑤</m:t>
                              </m:r>
                            </m:e>
                            <m:sub>
                              <m:r>
                                <a:rPr lang="en-US" sz="1600" i="1">
                                  <a:latin typeface="Cambria Math" panose="02040503050406030204" pitchFamily="18" charset="0"/>
                                </a:rPr>
                                <m:t>1</m:t>
                              </m:r>
                            </m:sub>
                            <m:sup>
                              <m:r>
                                <a:rPr lang="en-US" sz="1600" i="1">
                                  <a:latin typeface="Cambria Math" panose="02040503050406030204" pitchFamily="18" charset="0"/>
                                </a:rPr>
                                <m:t>1</m:t>
                              </m:r>
                            </m:sup>
                          </m:sSubSup>
                          <m:r>
                            <a:rPr lang="en-US" sz="1600" i="1">
                              <a:latin typeface="Cambria Math" panose="02040503050406030204" pitchFamily="18" charset="0"/>
                            </a:rPr>
                            <m:t>,</m:t>
                          </m:r>
                          <m:sSubSup>
                            <m:sSubSupPr>
                              <m:ctrlPr>
                                <a:rPr lang="en-US" sz="1600" i="1">
                                  <a:latin typeface="Cambria Math" panose="02040503050406030204" pitchFamily="18" charset="0"/>
                                </a:rPr>
                              </m:ctrlPr>
                            </m:sSubSupPr>
                            <m:e>
                              <m:r>
                                <a:rPr lang="en-US" sz="1600" i="1">
                                  <a:latin typeface="Cambria Math" panose="02040503050406030204" pitchFamily="18" charset="0"/>
                                </a:rPr>
                                <m:t>𝑤</m:t>
                              </m:r>
                            </m:e>
                            <m:sub>
                              <m:r>
                                <a:rPr lang="en-US" sz="1600" i="1">
                                  <a:latin typeface="Cambria Math" panose="02040503050406030204" pitchFamily="18" charset="0"/>
                                </a:rPr>
                                <m:t>0</m:t>
                              </m:r>
                            </m:sub>
                            <m:sup>
                              <m:r>
                                <a:rPr lang="en-US" sz="1600" i="1">
                                  <a:latin typeface="Cambria Math" panose="02040503050406030204" pitchFamily="18" charset="0"/>
                                </a:rPr>
                                <m:t>2</m:t>
                              </m:r>
                            </m:sup>
                          </m:sSubSup>
                          <m:r>
                            <a:rPr lang="en-US" sz="1600" i="1">
                              <a:latin typeface="Cambria Math" panose="02040503050406030204" pitchFamily="18" charset="0"/>
                            </a:rPr>
                            <m:t>,</m:t>
                          </m:r>
                          <m:sSubSup>
                            <m:sSubSupPr>
                              <m:ctrlPr>
                                <a:rPr lang="en-US" sz="1600" i="1">
                                  <a:latin typeface="Cambria Math" panose="02040503050406030204" pitchFamily="18" charset="0"/>
                                </a:rPr>
                              </m:ctrlPr>
                            </m:sSubSupPr>
                            <m:e>
                              <m:r>
                                <a:rPr lang="en-US" sz="1600" i="1">
                                  <a:latin typeface="Cambria Math" panose="02040503050406030204" pitchFamily="18" charset="0"/>
                                </a:rPr>
                                <m:t>𝑤</m:t>
                              </m:r>
                            </m:e>
                            <m:sub>
                              <m:r>
                                <a:rPr lang="en-US" sz="1600" i="1">
                                  <a:latin typeface="Cambria Math" panose="02040503050406030204" pitchFamily="18" charset="0"/>
                                </a:rPr>
                                <m:t>1</m:t>
                              </m:r>
                            </m:sub>
                            <m:sup>
                              <m:r>
                                <a:rPr lang="en-US" sz="1600" i="1">
                                  <a:latin typeface="Cambria Math" panose="02040503050406030204" pitchFamily="18" charset="0"/>
                                </a:rPr>
                                <m:t>2</m:t>
                              </m:r>
                            </m:sup>
                          </m:sSubSup>
                        </m:e>
                      </m:d>
                      <m:r>
                        <a:rPr lang="en-US" sz="1600" i="1">
                          <a:latin typeface="Cambria Math" panose="02040503050406030204" pitchFamily="18" charset="0"/>
                        </a:rPr>
                        <m:t>=</m:t>
                      </m:r>
                      <m:sSup>
                        <m:sSupPr>
                          <m:ctrlPr>
                            <a:rPr lang="en-US" sz="1600" i="1">
                              <a:latin typeface="Cambria Math" panose="02040503050406030204" pitchFamily="18" charset="0"/>
                            </a:rPr>
                          </m:ctrlPr>
                        </m:sSupPr>
                        <m:e>
                          <m:d>
                            <m:dPr>
                              <m:ctrlPr>
                                <a:rPr lang="en-US" sz="1600" i="1">
                                  <a:latin typeface="Cambria Math" panose="02040503050406030204" pitchFamily="18" charset="0"/>
                                </a:rPr>
                              </m:ctrlPr>
                            </m:dPr>
                            <m:e>
                              <m:acc>
                                <m:accPr>
                                  <m:chr m:val="̂"/>
                                  <m:ctrlPr>
                                    <a:rPr lang="en-US" sz="1600" i="1">
                                      <a:latin typeface="Cambria Math" panose="02040503050406030204" pitchFamily="18" charset="0"/>
                                    </a:rPr>
                                  </m:ctrlPr>
                                </m:accPr>
                                <m:e>
                                  <m:r>
                                    <a:rPr lang="en-US" sz="1600" i="1">
                                      <a:latin typeface="Cambria Math" panose="02040503050406030204" pitchFamily="18" charset="0"/>
                                    </a:rPr>
                                    <m:t>𝑦</m:t>
                                  </m:r>
                                </m:e>
                              </m:acc>
                              <m:r>
                                <a:rPr lang="en-US" sz="1600" i="1">
                                  <a:latin typeface="Cambria Math" panose="02040503050406030204" pitchFamily="18" charset="0"/>
                                </a:rPr>
                                <m:t>−</m:t>
                              </m:r>
                              <m:r>
                                <a:rPr lang="en-US" sz="1600" i="1">
                                  <a:latin typeface="Cambria Math" panose="02040503050406030204" pitchFamily="18" charset="0"/>
                                </a:rPr>
                                <m:t>𝑦</m:t>
                              </m:r>
                            </m:e>
                          </m:d>
                        </m:e>
                        <m:sup>
                          <m:r>
                            <a:rPr lang="en-US" sz="1600" i="1">
                              <a:latin typeface="Cambria Math" panose="02040503050406030204" pitchFamily="18" charset="0"/>
                            </a:rPr>
                            <m:t>2</m:t>
                          </m:r>
                        </m:sup>
                      </m:sSup>
                    </m:oMath>
                  </m:oMathPara>
                </a14:m>
                <a:endParaRPr lang="en-US" sz="1600" dirty="0"/>
              </a:p>
            </p:txBody>
          </p:sp>
        </mc:Choice>
        <mc:Fallback>
          <p:sp>
            <p:nvSpPr>
              <p:cNvPr id="74" name="TextBox 73">
                <a:extLst>
                  <a:ext uri="{FF2B5EF4-FFF2-40B4-BE49-F238E27FC236}">
                    <a16:creationId xmlns:a16="http://schemas.microsoft.com/office/drawing/2014/main" id="{93CEC4FB-D727-3046-9981-8F0680BB76DF}"/>
                  </a:ext>
                </a:extLst>
              </p:cNvPr>
              <p:cNvSpPr txBox="1">
                <a:spLocks noRot="1" noChangeAspect="1" noMove="1" noResize="1" noEditPoints="1" noAdjustHandles="1" noChangeArrowheads="1" noChangeShapeType="1" noTextEdit="1"/>
              </p:cNvSpPr>
              <p:nvPr/>
            </p:nvSpPr>
            <p:spPr>
              <a:xfrm>
                <a:off x="7445965" y="2978013"/>
                <a:ext cx="2607380" cy="250581"/>
              </a:xfrm>
              <a:prstGeom prst="rect">
                <a:avLst/>
              </a:prstGeom>
              <a:blipFill>
                <a:blip r:embed="rId8"/>
                <a:stretch>
                  <a:fillRect l="-1456" t="-14286" r="-485" b="-1904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6" name="TextBox 35">
                <a:extLst>
                  <a:ext uri="{FF2B5EF4-FFF2-40B4-BE49-F238E27FC236}">
                    <a16:creationId xmlns:a16="http://schemas.microsoft.com/office/drawing/2014/main" id="{21C222B8-7BE8-7646-8BA3-A0CFE857FB60}"/>
                  </a:ext>
                </a:extLst>
              </p:cNvPr>
              <p:cNvSpPr txBox="1"/>
              <p:nvPr/>
            </p:nvSpPr>
            <p:spPr>
              <a:xfrm>
                <a:off x="1966005" y="4709544"/>
                <a:ext cx="1913088" cy="5529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1600" i="1">
                              <a:latin typeface="Cambria Math" panose="02040503050406030204" pitchFamily="18" charset="0"/>
                            </a:rPr>
                          </m:ctrlPr>
                        </m:fPr>
                        <m:num>
                          <m:r>
                            <a:rPr lang="en-US" sz="1600" i="1">
                              <a:latin typeface="Cambria Math" panose="02040503050406030204" pitchFamily="18" charset="0"/>
                            </a:rPr>
                            <m:t>𝑑𝐿</m:t>
                          </m:r>
                          <m:d>
                            <m:dPr>
                              <m:ctrlPr>
                                <a:rPr lang="en-US" sz="1600" i="1">
                                  <a:latin typeface="Cambria Math" panose="02040503050406030204" pitchFamily="18" charset="0"/>
                                </a:rPr>
                              </m:ctrlPr>
                            </m:dPr>
                            <m:e>
                              <m:r>
                                <a:rPr lang="en-US" sz="1600" i="1">
                                  <a:latin typeface="Cambria Math" panose="02040503050406030204" pitchFamily="18" charset="0"/>
                                </a:rPr>
                                <m:t>𝑤</m:t>
                              </m:r>
                            </m:e>
                          </m:d>
                        </m:num>
                        <m:den>
                          <m:r>
                            <a:rPr lang="en-US" sz="1600" i="1">
                              <a:latin typeface="Cambria Math" panose="02040503050406030204" pitchFamily="18" charset="0"/>
                            </a:rPr>
                            <m:t>𝑑</m:t>
                          </m:r>
                          <m:sSubSup>
                            <m:sSubSupPr>
                              <m:ctrlPr>
                                <a:rPr lang="en-US" sz="1600" i="1">
                                  <a:latin typeface="Cambria Math" panose="02040503050406030204" pitchFamily="18" charset="0"/>
                                </a:rPr>
                              </m:ctrlPr>
                            </m:sSubSupPr>
                            <m:e>
                              <m:r>
                                <a:rPr lang="en-US" sz="1600" i="1">
                                  <a:latin typeface="Cambria Math" panose="02040503050406030204" pitchFamily="18" charset="0"/>
                                </a:rPr>
                                <m:t>𝑤</m:t>
                              </m:r>
                            </m:e>
                            <m:sub>
                              <m:r>
                                <a:rPr lang="en-US" sz="1600" i="1">
                                  <a:latin typeface="Cambria Math" panose="02040503050406030204" pitchFamily="18" charset="0"/>
                                </a:rPr>
                                <m:t>1</m:t>
                              </m:r>
                            </m:sub>
                            <m:sup>
                              <m:r>
                                <a:rPr lang="en-US" sz="1600" i="1">
                                  <a:latin typeface="Cambria Math" panose="02040503050406030204" pitchFamily="18" charset="0"/>
                                </a:rPr>
                                <m:t>2</m:t>
                              </m:r>
                            </m:sup>
                          </m:sSubSup>
                        </m:den>
                      </m:f>
                      <m:r>
                        <a:rPr lang="en-US" sz="1600" i="1">
                          <a:latin typeface="Cambria Math" panose="02040503050406030204" pitchFamily="18" charset="0"/>
                        </a:rPr>
                        <m:t>=</m:t>
                      </m:r>
                      <m:f>
                        <m:fPr>
                          <m:ctrlPr>
                            <a:rPr lang="en-US" sz="1600" i="1">
                              <a:latin typeface="Cambria Math" panose="02040503050406030204" pitchFamily="18" charset="0"/>
                            </a:rPr>
                          </m:ctrlPr>
                        </m:fPr>
                        <m:num>
                          <m:r>
                            <a:rPr lang="en-US" sz="1600" i="1">
                              <a:latin typeface="Cambria Math" panose="02040503050406030204" pitchFamily="18" charset="0"/>
                            </a:rPr>
                            <m:t>𝑑𝐿</m:t>
                          </m:r>
                        </m:num>
                        <m:den>
                          <m:r>
                            <a:rPr lang="en-US" sz="1600" i="1">
                              <a:latin typeface="Cambria Math" panose="02040503050406030204" pitchFamily="18" charset="0"/>
                            </a:rPr>
                            <m:t>𝑑</m:t>
                          </m:r>
                          <m:r>
                            <a:rPr lang="en-US" sz="1600" i="1">
                              <a:latin typeface="Cambria Math" panose="02040503050406030204" pitchFamily="18" charset="0"/>
                            </a:rPr>
                            <m:t>𝜎</m:t>
                          </m:r>
                        </m:den>
                      </m:f>
                      <m:f>
                        <m:fPr>
                          <m:ctrlPr>
                            <a:rPr lang="en-US" sz="1600" i="1">
                              <a:latin typeface="Cambria Math" panose="02040503050406030204" pitchFamily="18" charset="0"/>
                            </a:rPr>
                          </m:ctrlPr>
                        </m:fPr>
                        <m:num>
                          <m:r>
                            <a:rPr lang="en-US" sz="1600" i="1">
                              <a:latin typeface="Cambria Math" panose="02040503050406030204" pitchFamily="18" charset="0"/>
                            </a:rPr>
                            <m:t>𝑑</m:t>
                          </m:r>
                          <m:r>
                            <a:rPr lang="en-US" sz="1600" i="1">
                              <a:latin typeface="Cambria Math" panose="02040503050406030204" pitchFamily="18" charset="0"/>
                            </a:rPr>
                            <m:t>𝜎</m:t>
                          </m:r>
                        </m:num>
                        <m:den>
                          <m:r>
                            <a:rPr lang="en-US" sz="1600" i="1">
                              <a:latin typeface="Cambria Math" panose="02040503050406030204" pitchFamily="18" charset="0"/>
                            </a:rPr>
                            <m:t>𝑑</m:t>
                          </m:r>
                          <m:sSup>
                            <m:sSupPr>
                              <m:ctrlPr>
                                <a:rPr lang="en-US" sz="1600" i="1">
                                  <a:latin typeface="Cambria Math" panose="02040503050406030204" pitchFamily="18" charset="0"/>
                                </a:rPr>
                              </m:ctrlPr>
                            </m:sSupPr>
                            <m:e>
                              <m:r>
                                <a:rPr lang="en-US" sz="1600" i="1">
                                  <a:latin typeface="Cambria Math" panose="02040503050406030204" pitchFamily="18" charset="0"/>
                                </a:rPr>
                                <m:t>𝑧</m:t>
                              </m:r>
                            </m:e>
                            <m:sup>
                              <m:r>
                                <a:rPr lang="en-US" sz="1600" i="1">
                                  <a:latin typeface="Cambria Math" panose="02040503050406030204" pitchFamily="18" charset="0"/>
                                </a:rPr>
                                <m:t>2</m:t>
                              </m:r>
                            </m:sup>
                          </m:sSup>
                        </m:den>
                      </m:f>
                      <m:f>
                        <m:fPr>
                          <m:ctrlPr>
                            <a:rPr lang="en-US" sz="1600" i="1">
                              <a:latin typeface="Cambria Math" panose="02040503050406030204" pitchFamily="18" charset="0"/>
                            </a:rPr>
                          </m:ctrlPr>
                        </m:fPr>
                        <m:num>
                          <m:r>
                            <a:rPr lang="en-US" sz="1600" i="1">
                              <a:latin typeface="Cambria Math" panose="02040503050406030204" pitchFamily="18" charset="0"/>
                            </a:rPr>
                            <m:t>𝑑</m:t>
                          </m:r>
                          <m:sSup>
                            <m:sSupPr>
                              <m:ctrlPr>
                                <a:rPr lang="en-US" sz="1600" i="1">
                                  <a:latin typeface="Cambria Math" panose="02040503050406030204" pitchFamily="18" charset="0"/>
                                </a:rPr>
                              </m:ctrlPr>
                            </m:sSupPr>
                            <m:e>
                              <m:r>
                                <a:rPr lang="en-US" sz="1600" i="1">
                                  <a:latin typeface="Cambria Math" panose="02040503050406030204" pitchFamily="18" charset="0"/>
                                </a:rPr>
                                <m:t>𝑧</m:t>
                              </m:r>
                            </m:e>
                            <m:sup>
                              <m:r>
                                <a:rPr lang="en-US" sz="1600" i="1">
                                  <a:latin typeface="Cambria Math" panose="02040503050406030204" pitchFamily="18" charset="0"/>
                                </a:rPr>
                                <m:t>2</m:t>
                              </m:r>
                            </m:sup>
                          </m:sSup>
                        </m:num>
                        <m:den>
                          <m:r>
                            <a:rPr lang="en-US" sz="1600" i="1">
                              <a:latin typeface="Cambria Math" panose="02040503050406030204" pitchFamily="18" charset="0"/>
                            </a:rPr>
                            <m:t>𝑑</m:t>
                          </m:r>
                          <m:sSubSup>
                            <m:sSubSupPr>
                              <m:ctrlPr>
                                <a:rPr lang="en-US" sz="1600" i="1">
                                  <a:latin typeface="Cambria Math" panose="02040503050406030204" pitchFamily="18" charset="0"/>
                                </a:rPr>
                              </m:ctrlPr>
                            </m:sSubSupPr>
                            <m:e>
                              <m:r>
                                <a:rPr lang="en-US" sz="1600" i="1">
                                  <a:latin typeface="Cambria Math" panose="02040503050406030204" pitchFamily="18" charset="0"/>
                                </a:rPr>
                                <m:t>𝑤</m:t>
                              </m:r>
                            </m:e>
                            <m:sub>
                              <m:r>
                                <a:rPr lang="en-US" sz="1600" i="1">
                                  <a:latin typeface="Cambria Math" panose="02040503050406030204" pitchFamily="18" charset="0"/>
                                </a:rPr>
                                <m:t>1</m:t>
                              </m:r>
                            </m:sub>
                            <m:sup>
                              <m:r>
                                <a:rPr lang="en-US" sz="1600" i="1">
                                  <a:latin typeface="Cambria Math" panose="02040503050406030204" pitchFamily="18" charset="0"/>
                                </a:rPr>
                                <m:t>2</m:t>
                              </m:r>
                            </m:sup>
                          </m:sSubSup>
                        </m:den>
                      </m:f>
                    </m:oMath>
                  </m:oMathPara>
                </a14:m>
                <a:endParaRPr lang="en-US" sz="1600" dirty="0"/>
              </a:p>
            </p:txBody>
          </p:sp>
        </mc:Choice>
        <mc:Fallback>
          <p:sp>
            <p:nvSpPr>
              <p:cNvPr id="36" name="TextBox 35">
                <a:extLst>
                  <a:ext uri="{FF2B5EF4-FFF2-40B4-BE49-F238E27FC236}">
                    <a16:creationId xmlns:a16="http://schemas.microsoft.com/office/drawing/2014/main" id="{21C222B8-7BE8-7646-8BA3-A0CFE857FB60}"/>
                  </a:ext>
                </a:extLst>
              </p:cNvPr>
              <p:cNvSpPr txBox="1">
                <a:spLocks noRot="1" noChangeAspect="1" noMove="1" noResize="1" noEditPoints="1" noAdjustHandles="1" noChangeArrowheads="1" noChangeShapeType="1" noTextEdit="1"/>
              </p:cNvSpPr>
              <p:nvPr/>
            </p:nvSpPr>
            <p:spPr>
              <a:xfrm>
                <a:off x="1966005" y="4709544"/>
                <a:ext cx="1913088" cy="552908"/>
              </a:xfrm>
              <a:prstGeom prst="rect">
                <a:avLst/>
              </a:prstGeom>
              <a:blipFill>
                <a:blip r:embed="rId9"/>
                <a:stretch>
                  <a:fillRect l="-1987" r="-662" b="-909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7" name="TextBox 36">
                <a:extLst>
                  <a:ext uri="{FF2B5EF4-FFF2-40B4-BE49-F238E27FC236}">
                    <a16:creationId xmlns:a16="http://schemas.microsoft.com/office/drawing/2014/main" id="{420F1927-CBF4-FF49-AC99-C6D75D074791}"/>
                  </a:ext>
                </a:extLst>
              </p:cNvPr>
              <p:cNvSpPr txBox="1"/>
              <p:nvPr/>
            </p:nvSpPr>
            <p:spPr>
              <a:xfrm>
                <a:off x="1843655" y="5636823"/>
                <a:ext cx="2905955" cy="55239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1600" i="1">
                              <a:latin typeface="Cambria Math" panose="02040503050406030204" pitchFamily="18" charset="0"/>
                            </a:rPr>
                          </m:ctrlPr>
                        </m:fPr>
                        <m:num>
                          <m:r>
                            <a:rPr lang="en-US" sz="1600" i="1">
                              <a:latin typeface="Cambria Math" panose="02040503050406030204" pitchFamily="18" charset="0"/>
                            </a:rPr>
                            <m:t>𝑑𝐿</m:t>
                          </m:r>
                          <m:d>
                            <m:dPr>
                              <m:ctrlPr>
                                <a:rPr lang="en-US" sz="1600" i="1">
                                  <a:latin typeface="Cambria Math" panose="02040503050406030204" pitchFamily="18" charset="0"/>
                                </a:rPr>
                              </m:ctrlPr>
                            </m:dPr>
                            <m:e>
                              <m:r>
                                <a:rPr lang="en-US" sz="1600" i="1">
                                  <a:latin typeface="Cambria Math" panose="02040503050406030204" pitchFamily="18" charset="0"/>
                                </a:rPr>
                                <m:t>𝑤</m:t>
                              </m:r>
                            </m:e>
                          </m:d>
                        </m:num>
                        <m:den>
                          <m:r>
                            <a:rPr lang="en-US" sz="1600" i="1">
                              <a:latin typeface="Cambria Math" panose="02040503050406030204" pitchFamily="18" charset="0"/>
                            </a:rPr>
                            <m:t>𝑑</m:t>
                          </m:r>
                          <m:sSubSup>
                            <m:sSubSupPr>
                              <m:ctrlPr>
                                <a:rPr lang="en-US" sz="1600" i="1">
                                  <a:latin typeface="Cambria Math" panose="02040503050406030204" pitchFamily="18" charset="0"/>
                                </a:rPr>
                              </m:ctrlPr>
                            </m:sSubSupPr>
                            <m:e>
                              <m:r>
                                <a:rPr lang="en-US" sz="1600" i="1">
                                  <a:latin typeface="Cambria Math" panose="02040503050406030204" pitchFamily="18" charset="0"/>
                                </a:rPr>
                                <m:t>𝑤</m:t>
                              </m:r>
                            </m:e>
                            <m:sub>
                              <m:r>
                                <a:rPr lang="en-US" sz="1600" i="1">
                                  <a:latin typeface="Cambria Math" panose="02040503050406030204" pitchFamily="18" charset="0"/>
                                </a:rPr>
                                <m:t>1</m:t>
                              </m:r>
                            </m:sub>
                            <m:sup>
                              <m:r>
                                <a:rPr lang="en-US" sz="1600" i="1">
                                  <a:latin typeface="Cambria Math" panose="02040503050406030204" pitchFamily="18" charset="0"/>
                                </a:rPr>
                                <m:t>1</m:t>
                              </m:r>
                            </m:sup>
                          </m:sSubSup>
                        </m:den>
                      </m:f>
                      <m:r>
                        <a:rPr lang="en-US" sz="1600" i="1">
                          <a:latin typeface="Cambria Math" panose="02040503050406030204" pitchFamily="18" charset="0"/>
                        </a:rPr>
                        <m:t>=</m:t>
                      </m:r>
                      <m:f>
                        <m:fPr>
                          <m:ctrlPr>
                            <a:rPr lang="en-US" sz="1600" i="1">
                              <a:latin typeface="Cambria Math" panose="02040503050406030204" pitchFamily="18" charset="0"/>
                            </a:rPr>
                          </m:ctrlPr>
                        </m:fPr>
                        <m:num>
                          <m:r>
                            <a:rPr lang="en-US" sz="1600" i="1">
                              <a:latin typeface="Cambria Math" panose="02040503050406030204" pitchFamily="18" charset="0"/>
                            </a:rPr>
                            <m:t>𝑑𝐿</m:t>
                          </m:r>
                        </m:num>
                        <m:den>
                          <m:r>
                            <a:rPr lang="en-US" sz="1600" i="1">
                              <a:latin typeface="Cambria Math" panose="02040503050406030204" pitchFamily="18" charset="0"/>
                            </a:rPr>
                            <m:t>𝑑</m:t>
                          </m:r>
                          <m:r>
                            <a:rPr lang="en-US" sz="1600" i="1">
                              <a:latin typeface="Cambria Math" panose="02040503050406030204" pitchFamily="18" charset="0"/>
                            </a:rPr>
                            <m:t>𝜎</m:t>
                          </m:r>
                        </m:den>
                      </m:f>
                      <m:f>
                        <m:fPr>
                          <m:ctrlPr>
                            <a:rPr lang="en-US" sz="1600" i="1">
                              <a:latin typeface="Cambria Math" panose="02040503050406030204" pitchFamily="18" charset="0"/>
                            </a:rPr>
                          </m:ctrlPr>
                        </m:fPr>
                        <m:num>
                          <m:r>
                            <a:rPr lang="en-US" sz="1600" i="1">
                              <a:latin typeface="Cambria Math" panose="02040503050406030204" pitchFamily="18" charset="0"/>
                            </a:rPr>
                            <m:t>𝑑</m:t>
                          </m:r>
                          <m:r>
                            <a:rPr lang="en-US" sz="1600" i="1">
                              <a:latin typeface="Cambria Math" panose="02040503050406030204" pitchFamily="18" charset="0"/>
                            </a:rPr>
                            <m:t>𝜎</m:t>
                          </m:r>
                        </m:num>
                        <m:den>
                          <m:r>
                            <a:rPr lang="en-US" sz="1600" i="1">
                              <a:latin typeface="Cambria Math" panose="02040503050406030204" pitchFamily="18" charset="0"/>
                            </a:rPr>
                            <m:t>𝑑</m:t>
                          </m:r>
                          <m:sSup>
                            <m:sSupPr>
                              <m:ctrlPr>
                                <a:rPr lang="en-US" sz="1600" i="1">
                                  <a:latin typeface="Cambria Math" panose="02040503050406030204" pitchFamily="18" charset="0"/>
                                </a:rPr>
                              </m:ctrlPr>
                            </m:sSupPr>
                            <m:e>
                              <m:r>
                                <a:rPr lang="en-US" sz="1600" i="1">
                                  <a:latin typeface="Cambria Math" panose="02040503050406030204" pitchFamily="18" charset="0"/>
                                </a:rPr>
                                <m:t>𝑧</m:t>
                              </m:r>
                            </m:e>
                            <m:sup>
                              <m:r>
                                <a:rPr lang="en-US" sz="1600" i="1">
                                  <a:latin typeface="Cambria Math" panose="02040503050406030204" pitchFamily="18" charset="0"/>
                                </a:rPr>
                                <m:t>2</m:t>
                              </m:r>
                            </m:sup>
                          </m:sSup>
                        </m:den>
                      </m:f>
                      <m:f>
                        <m:fPr>
                          <m:ctrlPr>
                            <a:rPr lang="en-US" sz="1600" i="1">
                              <a:latin typeface="Cambria Math" panose="02040503050406030204" pitchFamily="18" charset="0"/>
                            </a:rPr>
                          </m:ctrlPr>
                        </m:fPr>
                        <m:num>
                          <m:r>
                            <a:rPr lang="en-US" sz="1600" i="1">
                              <a:latin typeface="Cambria Math" panose="02040503050406030204" pitchFamily="18" charset="0"/>
                            </a:rPr>
                            <m:t>𝑑</m:t>
                          </m:r>
                          <m:sSup>
                            <m:sSupPr>
                              <m:ctrlPr>
                                <a:rPr lang="en-US" sz="1600" i="1">
                                  <a:latin typeface="Cambria Math" panose="02040503050406030204" pitchFamily="18" charset="0"/>
                                </a:rPr>
                              </m:ctrlPr>
                            </m:sSupPr>
                            <m:e>
                              <m:r>
                                <a:rPr lang="en-US" sz="1600" i="1">
                                  <a:latin typeface="Cambria Math" panose="02040503050406030204" pitchFamily="18" charset="0"/>
                                </a:rPr>
                                <m:t>𝑧</m:t>
                              </m:r>
                            </m:e>
                            <m:sup>
                              <m:r>
                                <a:rPr lang="en-US" sz="1600" i="1">
                                  <a:latin typeface="Cambria Math" panose="02040503050406030204" pitchFamily="18" charset="0"/>
                                </a:rPr>
                                <m:t>2</m:t>
                              </m:r>
                            </m:sup>
                          </m:sSup>
                        </m:num>
                        <m:den>
                          <m:r>
                            <a:rPr lang="en-US" sz="1600" i="1">
                              <a:latin typeface="Cambria Math" panose="02040503050406030204" pitchFamily="18" charset="0"/>
                            </a:rPr>
                            <m:t>𝑑</m:t>
                          </m:r>
                          <m:sSup>
                            <m:sSupPr>
                              <m:ctrlPr>
                                <a:rPr lang="en-US" sz="1600" i="1">
                                  <a:latin typeface="Cambria Math" panose="02040503050406030204" pitchFamily="18" charset="0"/>
                                </a:rPr>
                              </m:ctrlPr>
                            </m:sSupPr>
                            <m:e>
                              <m:r>
                                <a:rPr lang="en-US" sz="1600" i="1">
                                  <a:latin typeface="Cambria Math" panose="02040503050406030204" pitchFamily="18" charset="0"/>
                                </a:rPr>
                                <m:t>𝑎</m:t>
                              </m:r>
                            </m:e>
                            <m:sup>
                              <m:r>
                                <a:rPr lang="en-US" sz="1600" i="1">
                                  <a:latin typeface="Cambria Math" panose="02040503050406030204" pitchFamily="18" charset="0"/>
                                </a:rPr>
                                <m:t>1</m:t>
                              </m:r>
                            </m:sup>
                          </m:sSup>
                        </m:den>
                      </m:f>
                      <m:f>
                        <m:fPr>
                          <m:ctrlPr>
                            <a:rPr lang="en-US" sz="1600" i="1">
                              <a:latin typeface="Cambria Math" panose="02040503050406030204" pitchFamily="18" charset="0"/>
                            </a:rPr>
                          </m:ctrlPr>
                        </m:fPr>
                        <m:num>
                          <m:r>
                            <a:rPr lang="en-US" sz="1600" i="1">
                              <a:latin typeface="Cambria Math" panose="02040503050406030204" pitchFamily="18" charset="0"/>
                            </a:rPr>
                            <m:t>𝑑</m:t>
                          </m:r>
                          <m:sSup>
                            <m:sSupPr>
                              <m:ctrlPr>
                                <a:rPr lang="en-US" sz="1600" i="1">
                                  <a:latin typeface="Cambria Math" panose="02040503050406030204" pitchFamily="18" charset="0"/>
                                </a:rPr>
                              </m:ctrlPr>
                            </m:sSupPr>
                            <m:e>
                              <m:r>
                                <a:rPr lang="en-US" sz="1600" i="1">
                                  <a:latin typeface="Cambria Math" panose="02040503050406030204" pitchFamily="18" charset="0"/>
                                </a:rPr>
                                <m:t>𝑎</m:t>
                              </m:r>
                            </m:e>
                            <m:sup>
                              <m:r>
                                <a:rPr lang="en-US" sz="1600" i="1">
                                  <a:latin typeface="Cambria Math" panose="02040503050406030204" pitchFamily="18" charset="0"/>
                                </a:rPr>
                                <m:t>1</m:t>
                              </m:r>
                            </m:sup>
                          </m:sSup>
                        </m:num>
                        <m:den>
                          <m:r>
                            <a:rPr lang="en-US" sz="1600" i="1">
                              <a:latin typeface="Cambria Math" panose="02040503050406030204" pitchFamily="18" charset="0"/>
                            </a:rPr>
                            <m:t>𝑑</m:t>
                          </m:r>
                          <m:sSup>
                            <m:sSupPr>
                              <m:ctrlPr>
                                <a:rPr lang="en-US" sz="1600" i="1">
                                  <a:latin typeface="Cambria Math" panose="02040503050406030204" pitchFamily="18" charset="0"/>
                                </a:rPr>
                              </m:ctrlPr>
                            </m:sSupPr>
                            <m:e>
                              <m:r>
                                <a:rPr lang="en-US" sz="1600" i="1">
                                  <a:latin typeface="Cambria Math" panose="02040503050406030204" pitchFamily="18" charset="0"/>
                                </a:rPr>
                                <m:t>𝑧</m:t>
                              </m:r>
                            </m:e>
                            <m:sup>
                              <m:r>
                                <a:rPr lang="en-US" sz="1600" i="1">
                                  <a:latin typeface="Cambria Math" panose="02040503050406030204" pitchFamily="18" charset="0"/>
                                </a:rPr>
                                <m:t>1</m:t>
                              </m:r>
                            </m:sup>
                          </m:sSup>
                        </m:den>
                      </m:f>
                      <m:f>
                        <m:fPr>
                          <m:ctrlPr>
                            <a:rPr lang="en-US" sz="1600" i="1">
                              <a:latin typeface="Cambria Math" panose="02040503050406030204" pitchFamily="18" charset="0"/>
                            </a:rPr>
                          </m:ctrlPr>
                        </m:fPr>
                        <m:num>
                          <m:r>
                            <a:rPr lang="en-US" sz="1600" i="1">
                              <a:latin typeface="Cambria Math" panose="02040503050406030204" pitchFamily="18" charset="0"/>
                            </a:rPr>
                            <m:t>𝑑</m:t>
                          </m:r>
                          <m:sSup>
                            <m:sSupPr>
                              <m:ctrlPr>
                                <a:rPr lang="en-US" sz="1600" i="1">
                                  <a:latin typeface="Cambria Math" panose="02040503050406030204" pitchFamily="18" charset="0"/>
                                </a:rPr>
                              </m:ctrlPr>
                            </m:sSupPr>
                            <m:e>
                              <m:r>
                                <a:rPr lang="en-US" sz="1600" i="1">
                                  <a:latin typeface="Cambria Math" panose="02040503050406030204" pitchFamily="18" charset="0"/>
                                </a:rPr>
                                <m:t>𝑧</m:t>
                              </m:r>
                            </m:e>
                            <m:sup>
                              <m:r>
                                <a:rPr lang="en-US" sz="1600" i="1">
                                  <a:latin typeface="Cambria Math" panose="02040503050406030204" pitchFamily="18" charset="0"/>
                                </a:rPr>
                                <m:t>1</m:t>
                              </m:r>
                            </m:sup>
                          </m:sSup>
                        </m:num>
                        <m:den>
                          <m:r>
                            <a:rPr lang="en-US" sz="1600" i="1">
                              <a:latin typeface="Cambria Math" panose="02040503050406030204" pitchFamily="18" charset="0"/>
                            </a:rPr>
                            <m:t>𝑑</m:t>
                          </m:r>
                          <m:sSubSup>
                            <m:sSubSupPr>
                              <m:ctrlPr>
                                <a:rPr lang="en-US" sz="1600" i="1">
                                  <a:latin typeface="Cambria Math" panose="02040503050406030204" pitchFamily="18" charset="0"/>
                                </a:rPr>
                              </m:ctrlPr>
                            </m:sSubSupPr>
                            <m:e>
                              <m:r>
                                <a:rPr lang="en-US" sz="1600" i="1">
                                  <a:latin typeface="Cambria Math" panose="02040503050406030204" pitchFamily="18" charset="0"/>
                                </a:rPr>
                                <m:t>𝑤</m:t>
                              </m:r>
                            </m:e>
                            <m:sub>
                              <m:r>
                                <a:rPr lang="en-US" sz="1600" i="1">
                                  <a:latin typeface="Cambria Math" panose="02040503050406030204" pitchFamily="18" charset="0"/>
                                </a:rPr>
                                <m:t>1</m:t>
                              </m:r>
                            </m:sub>
                            <m:sup>
                              <m:r>
                                <a:rPr lang="en-US" sz="1600" i="1">
                                  <a:latin typeface="Cambria Math" panose="02040503050406030204" pitchFamily="18" charset="0"/>
                                </a:rPr>
                                <m:t>1</m:t>
                              </m:r>
                            </m:sup>
                          </m:sSubSup>
                        </m:den>
                      </m:f>
                    </m:oMath>
                  </m:oMathPara>
                </a14:m>
                <a:endParaRPr lang="en-US" sz="1600" dirty="0"/>
              </a:p>
            </p:txBody>
          </p:sp>
        </mc:Choice>
        <mc:Fallback>
          <p:sp>
            <p:nvSpPr>
              <p:cNvPr id="37" name="TextBox 36">
                <a:extLst>
                  <a:ext uri="{FF2B5EF4-FFF2-40B4-BE49-F238E27FC236}">
                    <a16:creationId xmlns:a16="http://schemas.microsoft.com/office/drawing/2014/main" id="{420F1927-CBF4-FF49-AC99-C6D75D074791}"/>
                  </a:ext>
                </a:extLst>
              </p:cNvPr>
              <p:cNvSpPr txBox="1">
                <a:spLocks noRot="1" noChangeAspect="1" noMove="1" noResize="1" noEditPoints="1" noAdjustHandles="1" noChangeArrowheads="1" noChangeShapeType="1" noTextEdit="1"/>
              </p:cNvSpPr>
              <p:nvPr/>
            </p:nvSpPr>
            <p:spPr>
              <a:xfrm>
                <a:off x="1843655" y="5636823"/>
                <a:ext cx="2905955" cy="552395"/>
              </a:xfrm>
              <a:prstGeom prst="rect">
                <a:avLst/>
              </a:prstGeom>
              <a:blipFill>
                <a:blip r:embed="rId10"/>
                <a:stretch>
                  <a:fillRect b="-9091"/>
                </a:stretch>
              </a:blipFill>
            </p:spPr>
            <p:txBody>
              <a:bodyPr/>
              <a:lstStyle/>
              <a:p>
                <a:r>
                  <a:rPr lang="en-US">
                    <a:noFill/>
                  </a:rPr>
                  <a:t> </a:t>
                </a:r>
              </a:p>
            </p:txBody>
          </p:sp>
        </mc:Fallback>
      </mc:AlternateContent>
    </p:spTree>
    <p:extLst>
      <p:ext uri="{BB962C8B-B14F-4D97-AF65-F5344CB8AC3E}">
        <p14:creationId xmlns:p14="http://schemas.microsoft.com/office/powerpoint/2010/main" val="201181252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CE8AC8-D7F3-7E48-A50D-8B6161F10EB0}"/>
              </a:ext>
            </a:extLst>
          </p:cNvPr>
          <p:cNvSpPr>
            <a:spLocks noGrp="1"/>
          </p:cNvSpPr>
          <p:nvPr>
            <p:ph type="title" idx="4294967295"/>
          </p:nvPr>
        </p:nvSpPr>
        <p:spPr>
          <a:xfrm>
            <a:off x="1524000" y="-1588"/>
            <a:ext cx="9144000" cy="1143001"/>
          </a:xfrm>
        </p:spPr>
        <p:txBody>
          <a:bodyPr/>
          <a:lstStyle/>
          <a:p>
            <a:r>
              <a:rPr lang="en-US" dirty="0">
                <a:solidFill>
                  <a:schemeClr val="bg1"/>
                </a:solidFill>
              </a:rPr>
              <a:t>Worked out example : two “layers”</a:t>
            </a:r>
          </a:p>
        </p:txBody>
      </p:sp>
      <p:sp>
        <p:nvSpPr>
          <p:cNvPr id="31" name="Oval 30">
            <a:extLst>
              <a:ext uri="{FF2B5EF4-FFF2-40B4-BE49-F238E27FC236}">
                <a16:creationId xmlns:a16="http://schemas.microsoft.com/office/drawing/2014/main" id="{B9F4A4D7-66EC-5B44-801C-05078AC05019}"/>
              </a:ext>
            </a:extLst>
          </p:cNvPr>
          <p:cNvSpPr>
            <a:spLocks noChangeAspect="1"/>
          </p:cNvSpPr>
          <p:nvPr/>
        </p:nvSpPr>
        <p:spPr>
          <a:xfrm>
            <a:off x="3610891" y="2924799"/>
            <a:ext cx="365760" cy="3657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cxnSp>
        <p:nvCxnSpPr>
          <p:cNvPr id="45" name="Straight Arrow Connector 44">
            <a:extLst>
              <a:ext uri="{FF2B5EF4-FFF2-40B4-BE49-F238E27FC236}">
                <a16:creationId xmlns:a16="http://schemas.microsoft.com/office/drawing/2014/main" id="{610302F4-6312-8945-A1D3-AB5F134DA7F6}"/>
              </a:ext>
            </a:extLst>
          </p:cNvPr>
          <p:cNvCxnSpPr>
            <a:cxnSpLocks/>
            <a:stCxn id="31" idx="6"/>
          </p:cNvCxnSpPr>
          <p:nvPr/>
        </p:nvCxnSpPr>
        <p:spPr>
          <a:xfrm>
            <a:off x="3976651" y="3107679"/>
            <a:ext cx="24695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558A7F14-9DE7-CA4F-9C7F-E764E5AF62EF}"/>
              </a:ext>
            </a:extLst>
          </p:cNvPr>
          <p:cNvCxnSpPr>
            <a:cxnSpLocks/>
          </p:cNvCxnSpPr>
          <p:nvPr/>
        </p:nvCxnSpPr>
        <p:spPr>
          <a:xfrm flipV="1">
            <a:off x="2888996" y="3107563"/>
            <a:ext cx="728708" cy="1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F9F43AAE-A270-0C40-B0C2-3DE173BE4437}"/>
              </a:ext>
            </a:extLst>
          </p:cNvPr>
          <p:cNvSpPr txBox="1"/>
          <p:nvPr/>
        </p:nvSpPr>
        <p:spPr>
          <a:xfrm>
            <a:off x="2629555" y="2953674"/>
            <a:ext cx="284052" cy="369332"/>
          </a:xfrm>
          <a:prstGeom prst="rect">
            <a:avLst/>
          </a:prstGeom>
          <a:noFill/>
        </p:spPr>
        <p:txBody>
          <a:bodyPr wrap="none" rtlCol="0">
            <a:spAutoFit/>
          </a:bodyPr>
          <a:lstStyle/>
          <a:p>
            <a:r>
              <a:rPr lang="en-US" i="1" dirty="0"/>
              <a:t>x</a:t>
            </a:r>
          </a:p>
        </p:txBody>
      </p:sp>
      <mc:AlternateContent xmlns:mc="http://schemas.openxmlformats.org/markup-compatibility/2006">
        <mc:Choice xmlns:a14="http://schemas.microsoft.com/office/drawing/2010/main" Requires="a14">
          <p:sp>
            <p:nvSpPr>
              <p:cNvPr id="52" name="TextBox 51">
                <a:extLst>
                  <a:ext uri="{FF2B5EF4-FFF2-40B4-BE49-F238E27FC236}">
                    <a16:creationId xmlns:a16="http://schemas.microsoft.com/office/drawing/2014/main" id="{E9F7F365-8D8B-8549-B549-37E40C174845}"/>
                  </a:ext>
                </a:extLst>
              </p:cNvPr>
              <p:cNvSpPr txBox="1"/>
              <p:nvPr/>
            </p:nvSpPr>
            <p:spPr>
              <a:xfrm>
                <a:off x="3057714" y="2431899"/>
                <a:ext cx="523926" cy="37196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𝑤</m:t>
                          </m:r>
                        </m:e>
                        <m:sub>
                          <m:r>
                            <a:rPr lang="en-US">
                              <a:latin typeface="Cambria Math" panose="02040503050406030204" pitchFamily="18" charset="0"/>
                            </a:rPr>
                            <m:t>1</m:t>
                          </m:r>
                        </m:sub>
                        <m:sup>
                          <m:r>
                            <a:rPr lang="en-US">
                              <a:latin typeface="Cambria Math" panose="02040503050406030204" pitchFamily="18" charset="0"/>
                            </a:rPr>
                            <m:t>1</m:t>
                          </m:r>
                        </m:sup>
                      </m:sSubSup>
                    </m:oMath>
                  </m:oMathPara>
                </a14:m>
                <a:endParaRPr lang="en-US" dirty="0"/>
              </a:p>
            </p:txBody>
          </p:sp>
        </mc:Choice>
        <mc:Fallback>
          <p:sp>
            <p:nvSpPr>
              <p:cNvPr id="52" name="TextBox 51">
                <a:extLst>
                  <a:ext uri="{FF2B5EF4-FFF2-40B4-BE49-F238E27FC236}">
                    <a16:creationId xmlns:a16="http://schemas.microsoft.com/office/drawing/2014/main" id="{E9F7F365-8D8B-8549-B549-37E40C174845}"/>
                  </a:ext>
                </a:extLst>
              </p:cNvPr>
              <p:cNvSpPr txBox="1">
                <a:spLocks noRot="1" noChangeAspect="1" noMove="1" noResize="1" noEditPoints="1" noAdjustHandles="1" noChangeArrowheads="1" noChangeShapeType="1" noTextEdit="1"/>
              </p:cNvSpPr>
              <p:nvPr/>
            </p:nvSpPr>
            <p:spPr>
              <a:xfrm>
                <a:off x="3057714" y="2431899"/>
                <a:ext cx="523926" cy="371961"/>
              </a:xfrm>
              <a:prstGeom prst="rect">
                <a:avLst/>
              </a:prstGeom>
              <a:blipFill>
                <a:blip r:embed="rId2"/>
                <a:stretch>
                  <a:fillRect/>
                </a:stretch>
              </a:blipFill>
            </p:spPr>
            <p:txBody>
              <a:bodyPr/>
              <a:lstStyle/>
              <a:p>
                <a:r>
                  <a:rPr lang="en-US">
                    <a:noFill/>
                  </a:rPr>
                  <a:t> </a:t>
                </a:r>
              </a:p>
            </p:txBody>
          </p:sp>
        </mc:Fallback>
      </mc:AlternateContent>
      <p:cxnSp>
        <p:nvCxnSpPr>
          <p:cNvPr id="54" name="Straight Arrow Connector 53">
            <a:extLst>
              <a:ext uri="{FF2B5EF4-FFF2-40B4-BE49-F238E27FC236}">
                <a16:creationId xmlns:a16="http://schemas.microsoft.com/office/drawing/2014/main" id="{D72E2503-12B1-9147-80C0-DCCE45D2E854}"/>
              </a:ext>
            </a:extLst>
          </p:cNvPr>
          <p:cNvCxnSpPr>
            <a:cxnSpLocks/>
          </p:cNvCxnSpPr>
          <p:nvPr/>
        </p:nvCxnSpPr>
        <p:spPr>
          <a:xfrm>
            <a:off x="3237219" y="2739675"/>
            <a:ext cx="0" cy="367888"/>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55" name="TextBox 54">
            <a:extLst>
              <a:ext uri="{FF2B5EF4-FFF2-40B4-BE49-F238E27FC236}">
                <a16:creationId xmlns:a16="http://schemas.microsoft.com/office/drawing/2014/main" id="{9F874A6C-FA52-6547-BBF3-EAA4E32C0E52}"/>
              </a:ext>
            </a:extLst>
          </p:cNvPr>
          <p:cNvSpPr txBox="1"/>
          <p:nvPr/>
        </p:nvSpPr>
        <p:spPr>
          <a:xfrm>
            <a:off x="3407355" y="4022078"/>
            <a:ext cx="898003" cy="369332"/>
          </a:xfrm>
          <a:prstGeom prst="rect">
            <a:avLst/>
          </a:prstGeom>
          <a:noFill/>
        </p:spPr>
        <p:txBody>
          <a:bodyPr wrap="none" rtlCol="0">
            <a:spAutoFit/>
          </a:bodyPr>
          <a:lstStyle/>
          <a:p>
            <a:r>
              <a:rPr lang="en-US" dirty="0"/>
              <a:t>bias = 1</a:t>
            </a:r>
          </a:p>
        </p:txBody>
      </p:sp>
      <p:cxnSp>
        <p:nvCxnSpPr>
          <p:cNvPr id="56" name="Straight Arrow Connector 55">
            <a:extLst>
              <a:ext uri="{FF2B5EF4-FFF2-40B4-BE49-F238E27FC236}">
                <a16:creationId xmlns:a16="http://schemas.microsoft.com/office/drawing/2014/main" id="{4C5746B1-73A9-6944-B858-61DBB7EDED34}"/>
              </a:ext>
            </a:extLst>
          </p:cNvPr>
          <p:cNvCxnSpPr>
            <a:cxnSpLocks/>
            <a:stCxn id="55" idx="0"/>
            <a:endCxn id="31" idx="4"/>
          </p:cNvCxnSpPr>
          <p:nvPr/>
        </p:nvCxnSpPr>
        <p:spPr>
          <a:xfrm flipH="1" flipV="1">
            <a:off x="3793772" y="3290560"/>
            <a:ext cx="62585" cy="7315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496A3817-9923-CC49-9B7D-86B3BC963386}"/>
              </a:ext>
            </a:extLst>
          </p:cNvPr>
          <p:cNvCxnSpPr>
            <a:cxnSpLocks/>
          </p:cNvCxnSpPr>
          <p:nvPr/>
        </p:nvCxnSpPr>
        <p:spPr>
          <a:xfrm>
            <a:off x="3407355" y="3757547"/>
            <a:ext cx="386417" cy="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mc:Choice xmlns:a14="http://schemas.microsoft.com/office/drawing/2010/main" Requires="a14">
          <p:sp>
            <p:nvSpPr>
              <p:cNvPr id="62" name="TextBox 61">
                <a:extLst>
                  <a:ext uri="{FF2B5EF4-FFF2-40B4-BE49-F238E27FC236}">
                    <a16:creationId xmlns:a16="http://schemas.microsoft.com/office/drawing/2014/main" id="{E127657E-9C13-2A4A-8554-DCE07C99214A}"/>
                  </a:ext>
                </a:extLst>
              </p:cNvPr>
              <p:cNvSpPr txBox="1"/>
              <p:nvPr/>
            </p:nvSpPr>
            <p:spPr>
              <a:xfrm>
                <a:off x="3026531" y="3561175"/>
                <a:ext cx="523926" cy="37420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𝑤</m:t>
                          </m:r>
                        </m:e>
                        <m:sub>
                          <m:r>
                            <a:rPr lang="en-US">
                              <a:latin typeface="Cambria Math" panose="02040503050406030204" pitchFamily="18" charset="0"/>
                            </a:rPr>
                            <m:t>0</m:t>
                          </m:r>
                        </m:sub>
                        <m:sup>
                          <m:r>
                            <a:rPr lang="en-US">
                              <a:latin typeface="Cambria Math" panose="02040503050406030204" pitchFamily="18" charset="0"/>
                            </a:rPr>
                            <m:t>1</m:t>
                          </m:r>
                        </m:sup>
                      </m:sSubSup>
                    </m:oMath>
                  </m:oMathPara>
                </a14:m>
                <a:endParaRPr lang="en-US" dirty="0"/>
              </a:p>
            </p:txBody>
          </p:sp>
        </mc:Choice>
        <mc:Fallback>
          <p:sp>
            <p:nvSpPr>
              <p:cNvPr id="62" name="TextBox 61">
                <a:extLst>
                  <a:ext uri="{FF2B5EF4-FFF2-40B4-BE49-F238E27FC236}">
                    <a16:creationId xmlns:a16="http://schemas.microsoft.com/office/drawing/2014/main" id="{E127657E-9C13-2A4A-8554-DCE07C99214A}"/>
                  </a:ext>
                </a:extLst>
              </p:cNvPr>
              <p:cNvSpPr txBox="1">
                <a:spLocks noRot="1" noChangeAspect="1" noMove="1" noResize="1" noEditPoints="1" noAdjustHandles="1" noChangeArrowheads="1" noChangeShapeType="1" noTextEdit="1"/>
              </p:cNvSpPr>
              <p:nvPr/>
            </p:nvSpPr>
            <p:spPr>
              <a:xfrm>
                <a:off x="3026531" y="3561175"/>
                <a:ext cx="523926" cy="374205"/>
              </a:xfrm>
              <a:prstGeom prst="rect">
                <a:avLst/>
              </a:prstGeom>
              <a:blipFill>
                <a:blip r:embed="rId3"/>
                <a:stretch>
                  <a:fillRect/>
                </a:stretch>
              </a:blipFill>
            </p:spPr>
            <p:txBody>
              <a:bodyPr/>
              <a:lstStyle/>
              <a:p>
                <a:r>
                  <a:rPr lang="en-US">
                    <a:noFill/>
                  </a:rPr>
                  <a:t> </a:t>
                </a:r>
              </a:p>
            </p:txBody>
          </p:sp>
        </mc:Fallback>
      </mc:AlternateContent>
      <p:sp>
        <p:nvSpPr>
          <p:cNvPr id="35" name="Oval 34">
            <a:extLst>
              <a:ext uri="{FF2B5EF4-FFF2-40B4-BE49-F238E27FC236}">
                <a16:creationId xmlns:a16="http://schemas.microsoft.com/office/drawing/2014/main" id="{CD249DBF-5D6F-F04A-9B59-C6AEDE56EE5E}"/>
              </a:ext>
            </a:extLst>
          </p:cNvPr>
          <p:cNvSpPr>
            <a:spLocks noChangeAspect="1"/>
          </p:cNvSpPr>
          <p:nvPr/>
        </p:nvSpPr>
        <p:spPr>
          <a:xfrm>
            <a:off x="4216198" y="2924799"/>
            <a:ext cx="365760" cy="3657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dirty="0"/>
              <a:t>σ</a:t>
            </a:r>
          </a:p>
        </p:txBody>
      </p:sp>
      <p:sp>
        <p:nvSpPr>
          <p:cNvPr id="32" name="Oval 31">
            <a:extLst>
              <a:ext uri="{FF2B5EF4-FFF2-40B4-BE49-F238E27FC236}">
                <a16:creationId xmlns:a16="http://schemas.microsoft.com/office/drawing/2014/main" id="{8D5D4696-361E-1441-8179-A03EAEA5EE36}"/>
              </a:ext>
            </a:extLst>
          </p:cNvPr>
          <p:cNvSpPr>
            <a:spLocks noChangeAspect="1"/>
          </p:cNvSpPr>
          <p:nvPr/>
        </p:nvSpPr>
        <p:spPr>
          <a:xfrm>
            <a:off x="5782273" y="2924799"/>
            <a:ext cx="365760" cy="3657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cxnSp>
        <p:nvCxnSpPr>
          <p:cNvPr id="33" name="Straight Arrow Connector 32">
            <a:extLst>
              <a:ext uri="{FF2B5EF4-FFF2-40B4-BE49-F238E27FC236}">
                <a16:creationId xmlns:a16="http://schemas.microsoft.com/office/drawing/2014/main" id="{12AD2CC8-5FBC-3D4D-B5F2-7EEBD48C6131}"/>
              </a:ext>
            </a:extLst>
          </p:cNvPr>
          <p:cNvCxnSpPr>
            <a:cxnSpLocks/>
            <a:stCxn id="32" idx="6"/>
          </p:cNvCxnSpPr>
          <p:nvPr/>
        </p:nvCxnSpPr>
        <p:spPr>
          <a:xfrm>
            <a:off x="6148033" y="3107679"/>
            <a:ext cx="24695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Oval 33">
            <a:extLst>
              <a:ext uri="{FF2B5EF4-FFF2-40B4-BE49-F238E27FC236}">
                <a16:creationId xmlns:a16="http://schemas.microsoft.com/office/drawing/2014/main" id="{C22F7685-2FF1-C646-AC75-6386258BC24A}"/>
              </a:ext>
            </a:extLst>
          </p:cNvPr>
          <p:cNvSpPr>
            <a:spLocks noChangeAspect="1"/>
          </p:cNvSpPr>
          <p:nvPr/>
        </p:nvSpPr>
        <p:spPr>
          <a:xfrm>
            <a:off x="6387580" y="2924799"/>
            <a:ext cx="365760" cy="3657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dirty="0"/>
              <a:t>σ</a:t>
            </a:r>
          </a:p>
        </p:txBody>
      </p:sp>
      <p:cxnSp>
        <p:nvCxnSpPr>
          <p:cNvPr id="38" name="Straight Arrow Connector 37">
            <a:extLst>
              <a:ext uri="{FF2B5EF4-FFF2-40B4-BE49-F238E27FC236}">
                <a16:creationId xmlns:a16="http://schemas.microsoft.com/office/drawing/2014/main" id="{C48E9945-8945-364B-8ADA-D48EEA9D8A37}"/>
              </a:ext>
            </a:extLst>
          </p:cNvPr>
          <p:cNvCxnSpPr>
            <a:cxnSpLocks/>
            <a:stCxn id="34" idx="6"/>
          </p:cNvCxnSpPr>
          <p:nvPr/>
        </p:nvCxnSpPr>
        <p:spPr>
          <a:xfrm>
            <a:off x="6753340" y="3107679"/>
            <a:ext cx="24695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6E95D9D5-61BD-7D48-A279-18D96B19108C}"/>
              </a:ext>
            </a:extLst>
          </p:cNvPr>
          <p:cNvSpPr txBox="1"/>
          <p:nvPr/>
        </p:nvSpPr>
        <p:spPr>
          <a:xfrm>
            <a:off x="5604494" y="4022078"/>
            <a:ext cx="898003" cy="369332"/>
          </a:xfrm>
          <a:prstGeom prst="rect">
            <a:avLst/>
          </a:prstGeom>
          <a:noFill/>
        </p:spPr>
        <p:txBody>
          <a:bodyPr wrap="none" rtlCol="0">
            <a:spAutoFit/>
          </a:bodyPr>
          <a:lstStyle/>
          <a:p>
            <a:r>
              <a:rPr lang="en-US" dirty="0"/>
              <a:t>bias = 1</a:t>
            </a:r>
          </a:p>
        </p:txBody>
      </p:sp>
      <p:cxnSp>
        <p:nvCxnSpPr>
          <p:cNvPr id="41" name="Straight Arrow Connector 40">
            <a:extLst>
              <a:ext uri="{FF2B5EF4-FFF2-40B4-BE49-F238E27FC236}">
                <a16:creationId xmlns:a16="http://schemas.microsoft.com/office/drawing/2014/main" id="{4CEEECE8-D3F1-1348-8D79-D122D932D50F}"/>
              </a:ext>
            </a:extLst>
          </p:cNvPr>
          <p:cNvCxnSpPr>
            <a:cxnSpLocks/>
            <a:stCxn id="39" idx="0"/>
          </p:cNvCxnSpPr>
          <p:nvPr/>
        </p:nvCxnSpPr>
        <p:spPr>
          <a:xfrm flipH="1" flipV="1">
            <a:off x="5990911" y="3290560"/>
            <a:ext cx="62585" cy="7315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0B048BF6-5162-F641-838C-89A2F9A69C67}"/>
              </a:ext>
            </a:extLst>
          </p:cNvPr>
          <p:cNvCxnSpPr>
            <a:cxnSpLocks/>
          </p:cNvCxnSpPr>
          <p:nvPr/>
        </p:nvCxnSpPr>
        <p:spPr>
          <a:xfrm>
            <a:off x="5604494" y="3757547"/>
            <a:ext cx="386417" cy="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mc:Choice xmlns:a14="http://schemas.microsoft.com/office/drawing/2010/main" Requires="a14">
          <p:sp>
            <p:nvSpPr>
              <p:cNvPr id="57" name="TextBox 56">
                <a:extLst>
                  <a:ext uri="{FF2B5EF4-FFF2-40B4-BE49-F238E27FC236}">
                    <a16:creationId xmlns:a16="http://schemas.microsoft.com/office/drawing/2014/main" id="{DBA8140C-F68A-754A-9BB7-281111153729}"/>
                  </a:ext>
                </a:extLst>
              </p:cNvPr>
              <p:cNvSpPr txBox="1"/>
              <p:nvPr/>
            </p:nvSpPr>
            <p:spPr>
              <a:xfrm>
                <a:off x="5242989" y="3586931"/>
                <a:ext cx="528863" cy="37478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𝑤</m:t>
                          </m:r>
                        </m:e>
                        <m:sub>
                          <m:r>
                            <a:rPr lang="en-US">
                              <a:latin typeface="Cambria Math" panose="02040503050406030204" pitchFamily="18" charset="0"/>
                            </a:rPr>
                            <m:t>0</m:t>
                          </m:r>
                        </m:sub>
                        <m:sup>
                          <m:r>
                            <a:rPr lang="en-US">
                              <a:latin typeface="Cambria Math" panose="02040503050406030204" pitchFamily="18" charset="0"/>
                            </a:rPr>
                            <m:t>2</m:t>
                          </m:r>
                        </m:sup>
                      </m:sSubSup>
                    </m:oMath>
                  </m:oMathPara>
                </a14:m>
                <a:endParaRPr lang="en-US" dirty="0"/>
              </a:p>
            </p:txBody>
          </p:sp>
        </mc:Choice>
        <mc:Fallback>
          <p:sp>
            <p:nvSpPr>
              <p:cNvPr id="57" name="TextBox 56">
                <a:extLst>
                  <a:ext uri="{FF2B5EF4-FFF2-40B4-BE49-F238E27FC236}">
                    <a16:creationId xmlns:a16="http://schemas.microsoft.com/office/drawing/2014/main" id="{DBA8140C-F68A-754A-9BB7-281111153729}"/>
                  </a:ext>
                </a:extLst>
              </p:cNvPr>
              <p:cNvSpPr txBox="1">
                <a:spLocks noRot="1" noChangeAspect="1" noMove="1" noResize="1" noEditPoints="1" noAdjustHandles="1" noChangeArrowheads="1" noChangeShapeType="1" noTextEdit="1"/>
              </p:cNvSpPr>
              <p:nvPr/>
            </p:nvSpPr>
            <p:spPr>
              <a:xfrm>
                <a:off x="5242989" y="3586931"/>
                <a:ext cx="528863" cy="374783"/>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8" name="TextBox 57">
                <a:extLst>
                  <a:ext uri="{FF2B5EF4-FFF2-40B4-BE49-F238E27FC236}">
                    <a16:creationId xmlns:a16="http://schemas.microsoft.com/office/drawing/2014/main" id="{09D8E51E-1FFD-BC4E-A7BE-FEE7F56E1405}"/>
                  </a:ext>
                </a:extLst>
              </p:cNvPr>
              <p:cNvSpPr txBox="1"/>
              <p:nvPr/>
            </p:nvSpPr>
            <p:spPr>
              <a:xfrm>
                <a:off x="5259475" y="2431898"/>
                <a:ext cx="528863" cy="37253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𝑤</m:t>
                          </m:r>
                        </m:e>
                        <m:sub>
                          <m:r>
                            <a:rPr lang="en-US">
                              <a:latin typeface="Cambria Math" panose="02040503050406030204" pitchFamily="18" charset="0"/>
                            </a:rPr>
                            <m:t>1</m:t>
                          </m:r>
                        </m:sub>
                        <m:sup>
                          <m:r>
                            <a:rPr lang="en-US">
                              <a:latin typeface="Cambria Math" panose="02040503050406030204" pitchFamily="18" charset="0"/>
                            </a:rPr>
                            <m:t>2</m:t>
                          </m:r>
                        </m:sup>
                      </m:sSubSup>
                    </m:oMath>
                  </m:oMathPara>
                </a14:m>
                <a:endParaRPr lang="en-US" dirty="0"/>
              </a:p>
            </p:txBody>
          </p:sp>
        </mc:Choice>
        <mc:Fallback>
          <p:sp>
            <p:nvSpPr>
              <p:cNvPr id="58" name="TextBox 57">
                <a:extLst>
                  <a:ext uri="{FF2B5EF4-FFF2-40B4-BE49-F238E27FC236}">
                    <a16:creationId xmlns:a16="http://schemas.microsoft.com/office/drawing/2014/main" id="{09D8E51E-1FFD-BC4E-A7BE-FEE7F56E1405}"/>
                  </a:ext>
                </a:extLst>
              </p:cNvPr>
              <p:cNvSpPr txBox="1">
                <a:spLocks noRot="1" noChangeAspect="1" noMove="1" noResize="1" noEditPoints="1" noAdjustHandles="1" noChangeArrowheads="1" noChangeShapeType="1" noTextEdit="1"/>
              </p:cNvSpPr>
              <p:nvPr/>
            </p:nvSpPr>
            <p:spPr>
              <a:xfrm>
                <a:off x="5259475" y="2431898"/>
                <a:ext cx="528863" cy="372538"/>
              </a:xfrm>
              <a:prstGeom prst="rect">
                <a:avLst/>
              </a:prstGeom>
              <a:blipFill>
                <a:blip r:embed="rId5"/>
                <a:stretch>
                  <a:fillRect/>
                </a:stretch>
              </a:blipFill>
            </p:spPr>
            <p:txBody>
              <a:bodyPr/>
              <a:lstStyle/>
              <a:p>
                <a:r>
                  <a:rPr lang="en-US">
                    <a:noFill/>
                  </a:rPr>
                  <a:t> </a:t>
                </a:r>
              </a:p>
            </p:txBody>
          </p:sp>
        </mc:Fallback>
      </mc:AlternateContent>
      <p:cxnSp>
        <p:nvCxnSpPr>
          <p:cNvPr id="60" name="Straight Arrow Connector 59">
            <a:extLst>
              <a:ext uri="{FF2B5EF4-FFF2-40B4-BE49-F238E27FC236}">
                <a16:creationId xmlns:a16="http://schemas.microsoft.com/office/drawing/2014/main" id="{279D3D89-AEA0-2140-8C6D-6B5DF92E5099}"/>
              </a:ext>
            </a:extLst>
          </p:cNvPr>
          <p:cNvCxnSpPr>
            <a:cxnSpLocks/>
          </p:cNvCxnSpPr>
          <p:nvPr/>
        </p:nvCxnSpPr>
        <p:spPr>
          <a:xfrm>
            <a:off x="5484055" y="2739675"/>
            <a:ext cx="0" cy="367888"/>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mc:Choice xmlns:a14="http://schemas.microsoft.com/office/drawing/2010/main" Requires="a14">
          <p:sp>
            <p:nvSpPr>
              <p:cNvPr id="61" name="TextBox 60">
                <a:extLst>
                  <a:ext uri="{FF2B5EF4-FFF2-40B4-BE49-F238E27FC236}">
                    <a16:creationId xmlns:a16="http://schemas.microsoft.com/office/drawing/2014/main" id="{85947926-070A-AB43-9F05-2D9193CE3423}"/>
                  </a:ext>
                </a:extLst>
              </p:cNvPr>
              <p:cNvSpPr txBox="1"/>
              <p:nvPr/>
            </p:nvSpPr>
            <p:spPr>
              <a:xfrm>
                <a:off x="7000292" y="2993402"/>
                <a:ext cx="18671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𝑦</m:t>
                          </m:r>
                        </m:e>
                      </m:acc>
                    </m:oMath>
                  </m:oMathPara>
                </a14:m>
                <a:endParaRPr lang="en-US" dirty="0"/>
              </a:p>
            </p:txBody>
          </p:sp>
        </mc:Choice>
        <mc:Fallback>
          <p:sp>
            <p:nvSpPr>
              <p:cNvPr id="61" name="TextBox 60">
                <a:extLst>
                  <a:ext uri="{FF2B5EF4-FFF2-40B4-BE49-F238E27FC236}">
                    <a16:creationId xmlns:a16="http://schemas.microsoft.com/office/drawing/2014/main" id="{85947926-070A-AB43-9F05-2D9193CE3423}"/>
                  </a:ext>
                </a:extLst>
              </p:cNvPr>
              <p:cNvSpPr txBox="1">
                <a:spLocks noRot="1" noChangeAspect="1" noMove="1" noResize="1" noEditPoints="1" noAdjustHandles="1" noChangeArrowheads="1" noChangeShapeType="1" noTextEdit="1"/>
              </p:cNvSpPr>
              <p:nvPr/>
            </p:nvSpPr>
            <p:spPr>
              <a:xfrm>
                <a:off x="7000292" y="2993402"/>
                <a:ext cx="186718" cy="276999"/>
              </a:xfrm>
              <a:prstGeom prst="rect">
                <a:avLst/>
              </a:prstGeom>
              <a:blipFill>
                <a:blip r:embed="rId6"/>
                <a:stretch>
                  <a:fillRect l="-33333" t="-13043" r="-33333" b="-26087"/>
                </a:stretch>
              </a:blipFill>
            </p:spPr>
            <p:txBody>
              <a:bodyPr/>
              <a:lstStyle/>
              <a:p>
                <a:r>
                  <a:rPr lang="en-US">
                    <a:noFill/>
                  </a:rPr>
                  <a:t> </a:t>
                </a:r>
              </a:p>
            </p:txBody>
          </p:sp>
        </mc:Fallback>
      </mc:AlternateContent>
      <p:sp>
        <p:nvSpPr>
          <p:cNvPr id="63" name="TextBox 62">
            <a:extLst>
              <a:ext uri="{FF2B5EF4-FFF2-40B4-BE49-F238E27FC236}">
                <a16:creationId xmlns:a16="http://schemas.microsoft.com/office/drawing/2014/main" id="{571360D5-1C57-E44C-84E9-F889FA6B45B1}"/>
              </a:ext>
            </a:extLst>
          </p:cNvPr>
          <p:cNvSpPr txBox="1"/>
          <p:nvPr/>
        </p:nvSpPr>
        <p:spPr>
          <a:xfrm>
            <a:off x="4902678" y="2793346"/>
            <a:ext cx="381836" cy="369332"/>
          </a:xfrm>
          <a:prstGeom prst="rect">
            <a:avLst/>
          </a:prstGeom>
          <a:noFill/>
        </p:spPr>
        <p:txBody>
          <a:bodyPr wrap="none" rtlCol="0">
            <a:spAutoFit/>
          </a:bodyPr>
          <a:lstStyle/>
          <a:p>
            <a:r>
              <a:rPr lang="en-US" i="1" dirty="0"/>
              <a:t>a</a:t>
            </a:r>
            <a:r>
              <a:rPr lang="en-US" baseline="30000" dirty="0"/>
              <a:t>1</a:t>
            </a:r>
            <a:endParaRPr lang="en-US" dirty="0"/>
          </a:p>
        </p:txBody>
      </p:sp>
      <p:cxnSp>
        <p:nvCxnSpPr>
          <p:cNvPr id="64" name="Straight Arrow Connector 63">
            <a:extLst>
              <a:ext uri="{FF2B5EF4-FFF2-40B4-BE49-F238E27FC236}">
                <a16:creationId xmlns:a16="http://schemas.microsoft.com/office/drawing/2014/main" id="{040596E8-E8D6-5849-B36C-0F6275AABCEA}"/>
              </a:ext>
            </a:extLst>
          </p:cNvPr>
          <p:cNvCxnSpPr>
            <a:cxnSpLocks/>
            <a:stCxn id="35" idx="6"/>
            <a:endCxn id="32" idx="2"/>
          </p:cNvCxnSpPr>
          <p:nvPr/>
        </p:nvCxnSpPr>
        <p:spPr>
          <a:xfrm>
            <a:off x="4581959" y="3107679"/>
            <a:ext cx="120031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6C56F98B-3C29-2747-8F97-71E0767189AC}"/>
              </a:ext>
            </a:extLst>
          </p:cNvPr>
          <p:cNvSpPr txBox="1"/>
          <p:nvPr/>
        </p:nvSpPr>
        <p:spPr>
          <a:xfrm>
            <a:off x="4054191" y="1502437"/>
            <a:ext cx="2480551" cy="369332"/>
          </a:xfrm>
          <a:prstGeom prst="rect">
            <a:avLst/>
          </a:prstGeom>
          <a:noFill/>
        </p:spPr>
        <p:txBody>
          <a:bodyPr wrap="none" rtlCol="0">
            <a:spAutoFit/>
          </a:bodyPr>
          <a:lstStyle/>
          <a:p>
            <a:r>
              <a:rPr lang="en-US" i="1" dirty="0"/>
              <a:t>a</a:t>
            </a:r>
            <a:r>
              <a:rPr lang="en-US" dirty="0"/>
              <a:t>: activation of a neuron</a:t>
            </a:r>
          </a:p>
        </p:txBody>
      </p:sp>
      <mc:AlternateContent xmlns:mc="http://schemas.openxmlformats.org/markup-compatibility/2006">
        <mc:Choice xmlns:a14="http://schemas.microsoft.com/office/drawing/2010/main" Requires="a14">
          <p:sp>
            <p:nvSpPr>
              <p:cNvPr id="65" name="Rectangle 64">
                <a:extLst>
                  <a:ext uri="{FF2B5EF4-FFF2-40B4-BE49-F238E27FC236}">
                    <a16:creationId xmlns:a16="http://schemas.microsoft.com/office/drawing/2014/main" id="{0B4B2150-54D3-A44C-9523-54CD6D8A5165}"/>
                  </a:ext>
                </a:extLst>
              </p:cNvPr>
              <p:cNvSpPr/>
              <p:nvPr/>
            </p:nvSpPr>
            <p:spPr>
              <a:xfrm>
                <a:off x="7424582" y="1922273"/>
                <a:ext cx="2601546" cy="338554"/>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
                        <m:sSubPr>
                          <m:ctrlPr>
                            <a:rPr lang="en-US" sz="1600" i="1">
                              <a:latin typeface="Cambria Math" panose="02040503050406030204" pitchFamily="18" charset="0"/>
                            </a:rPr>
                          </m:ctrlPr>
                        </m:sSubPr>
                        <m:e>
                          <m:r>
                            <m:rPr>
                              <m:sty m:val="p"/>
                            </m:rPr>
                            <a:rPr lang="en-US" sz="1600">
                              <a:latin typeface="Cambria Math" charset="0"/>
                            </a:rPr>
                            <m:t>Θ</m:t>
                          </m:r>
                        </m:e>
                        <m:sub>
                          <m:r>
                            <a:rPr lang="en-US" sz="1600" i="1">
                              <a:latin typeface="Cambria Math" charset="0"/>
                            </a:rPr>
                            <m:t>𝑡</m:t>
                          </m:r>
                          <m:r>
                            <a:rPr lang="en-US" sz="1600" i="1">
                              <a:latin typeface="Cambria Math" charset="0"/>
                            </a:rPr>
                            <m:t>+1</m:t>
                          </m:r>
                        </m:sub>
                      </m:sSub>
                      <m:r>
                        <a:rPr lang="en-US" sz="1600" i="1">
                          <a:latin typeface="Cambria Math" charset="0"/>
                        </a:rPr>
                        <m:t>=</m:t>
                      </m:r>
                      <m:sSub>
                        <m:sSubPr>
                          <m:ctrlPr>
                            <a:rPr lang="en-US" sz="1600" i="1">
                              <a:latin typeface="Cambria Math" panose="02040503050406030204" pitchFamily="18" charset="0"/>
                            </a:rPr>
                          </m:ctrlPr>
                        </m:sSubPr>
                        <m:e>
                          <m:r>
                            <m:rPr>
                              <m:sty m:val="p"/>
                            </m:rPr>
                            <a:rPr lang="en-US" sz="1600">
                              <a:latin typeface="Cambria Math" charset="0"/>
                            </a:rPr>
                            <m:t>Θ</m:t>
                          </m:r>
                        </m:e>
                        <m:sub>
                          <m:r>
                            <a:rPr lang="en-US" sz="1600" i="1">
                              <a:latin typeface="Cambria Math" charset="0"/>
                            </a:rPr>
                            <m:t>𝑡</m:t>
                          </m:r>
                        </m:sub>
                      </m:sSub>
                      <m:r>
                        <a:rPr lang="en-US" sz="1600" i="1">
                          <a:latin typeface="Cambria Math" charset="0"/>
                        </a:rPr>
                        <m:t>−</m:t>
                      </m:r>
                      <m:r>
                        <a:rPr lang="en-US" sz="1600" i="1">
                          <a:latin typeface="Cambria Math" charset="0"/>
                        </a:rPr>
                        <m:t>𝜂</m:t>
                      </m:r>
                      <m:r>
                        <a:rPr lang="en-US" sz="1600" i="1">
                          <a:latin typeface="Cambria Math" charset="0"/>
                        </a:rPr>
                        <m:t> </m:t>
                      </m:r>
                      <m:r>
                        <a:rPr lang="en-US" sz="1600">
                          <a:latin typeface="Cambria Math" charset="0"/>
                        </a:rPr>
                        <m:t>𝛻</m:t>
                      </m:r>
                      <m:r>
                        <a:rPr lang="en-US" sz="1600" i="1">
                          <a:latin typeface="Cambria Math" charset="0"/>
                        </a:rPr>
                        <m:t>𝑙</m:t>
                      </m:r>
                      <m:r>
                        <a:rPr lang="en-US" sz="1600" i="1">
                          <a:latin typeface="Cambria Math" charset="0"/>
                        </a:rPr>
                        <m:t>(</m:t>
                      </m:r>
                      <m:sSub>
                        <m:sSubPr>
                          <m:ctrlPr>
                            <a:rPr lang="en-US" sz="1600" i="1">
                              <a:latin typeface="Cambria Math" panose="02040503050406030204" pitchFamily="18" charset="0"/>
                            </a:rPr>
                          </m:ctrlPr>
                        </m:sSubPr>
                        <m:e>
                          <m:r>
                            <a:rPr lang="en-US" sz="1600" i="1">
                              <a:latin typeface="Cambria Math" charset="0"/>
                            </a:rPr>
                            <m:t>𝑓</m:t>
                          </m:r>
                        </m:e>
                        <m:sub>
                          <m:r>
                            <m:rPr>
                              <m:sty m:val="p"/>
                            </m:rPr>
                            <a:rPr lang="en-US" sz="1600">
                              <a:latin typeface="Cambria Math" charset="0"/>
                            </a:rPr>
                            <m:t>Θ</m:t>
                          </m:r>
                        </m:sub>
                      </m:sSub>
                      <m:d>
                        <m:dPr>
                          <m:ctrlPr>
                            <a:rPr lang="en-US" sz="1600" i="1">
                              <a:latin typeface="Cambria Math" panose="02040503050406030204" pitchFamily="18" charset="0"/>
                            </a:rPr>
                          </m:ctrlPr>
                        </m:dPr>
                        <m:e>
                          <m:r>
                            <a:rPr lang="en-US" sz="1600" i="1">
                              <a:latin typeface="Cambria Math" charset="0"/>
                            </a:rPr>
                            <m:t>𝑋</m:t>
                          </m:r>
                        </m:e>
                      </m:d>
                      <m:r>
                        <a:rPr lang="en-US" sz="1600" i="1">
                          <a:latin typeface="Cambria Math" charset="0"/>
                        </a:rPr>
                        <m:t>,</m:t>
                      </m:r>
                      <m:r>
                        <a:rPr lang="en-US" sz="1600" i="1">
                          <a:latin typeface="Cambria Math" charset="0"/>
                        </a:rPr>
                        <m:t>𝑦</m:t>
                      </m:r>
                      <m:r>
                        <a:rPr lang="en-US" sz="1600" i="1">
                          <a:latin typeface="Cambria Math" charset="0"/>
                        </a:rPr>
                        <m:t>)</m:t>
                      </m:r>
                    </m:oMath>
                  </m:oMathPara>
                </a14:m>
                <a:endParaRPr lang="en-US" sz="1600" dirty="0"/>
              </a:p>
            </p:txBody>
          </p:sp>
        </mc:Choice>
        <mc:Fallback>
          <p:sp>
            <p:nvSpPr>
              <p:cNvPr id="65" name="Rectangle 64">
                <a:extLst>
                  <a:ext uri="{FF2B5EF4-FFF2-40B4-BE49-F238E27FC236}">
                    <a16:creationId xmlns:a16="http://schemas.microsoft.com/office/drawing/2014/main" id="{0B4B2150-54D3-A44C-9523-54CD6D8A5165}"/>
                  </a:ext>
                </a:extLst>
              </p:cNvPr>
              <p:cNvSpPr>
                <a:spLocks noRot="1" noChangeAspect="1" noMove="1" noResize="1" noEditPoints="1" noAdjustHandles="1" noChangeArrowheads="1" noChangeShapeType="1" noTextEdit="1"/>
              </p:cNvSpPr>
              <p:nvPr/>
            </p:nvSpPr>
            <p:spPr>
              <a:xfrm>
                <a:off x="7424582" y="1922273"/>
                <a:ext cx="2601546" cy="338554"/>
              </a:xfrm>
              <a:prstGeom prst="rect">
                <a:avLst/>
              </a:prstGeom>
              <a:blipFill>
                <a:blip r:embed="rId7"/>
                <a:stretch>
                  <a:fillRect b="-10714"/>
                </a:stretch>
              </a:blipFill>
            </p:spPr>
            <p:txBody>
              <a:bodyPr/>
              <a:lstStyle/>
              <a:p>
                <a:r>
                  <a:rPr lang="en-US">
                    <a:noFill/>
                  </a:rPr>
                  <a:t> </a:t>
                </a:r>
              </a:p>
            </p:txBody>
          </p:sp>
        </mc:Fallback>
      </mc:AlternateContent>
      <p:sp>
        <p:nvSpPr>
          <p:cNvPr id="66" name="TextBox 65">
            <a:extLst>
              <a:ext uri="{FF2B5EF4-FFF2-40B4-BE49-F238E27FC236}">
                <a16:creationId xmlns:a16="http://schemas.microsoft.com/office/drawing/2014/main" id="{6821F80D-162A-4C40-9828-A303283A41C8}"/>
              </a:ext>
            </a:extLst>
          </p:cNvPr>
          <p:cNvSpPr txBox="1"/>
          <p:nvPr/>
        </p:nvSpPr>
        <p:spPr>
          <a:xfrm>
            <a:off x="7349765" y="1527142"/>
            <a:ext cx="1793120" cy="369332"/>
          </a:xfrm>
          <a:prstGeom prst="rect">
            <a:avLst/>
          </a:prstGeom>
          <a:noFill/>
        </p:spPr>
        <p:txBody>
          <a:bodyPr wrap="none" rtlCol="0">
            <a:spAutoFit/>
          </a:bodyPr>
          <a:lstStyle/>
          <a:p>
            <a:r>
              <a:rPr lang="en-US" dirty="0"/>
              <a:t>Gradient descent</a:t>
            </a:r>
          </a:p>
        </p:txBody>
      </p:sp>
      <p:sp>
        <p:nvSpPr>
          <p:cNvPr id="72" name="TextBox 71">
            <a:extLst>
              <a:ext uri="{FF2B5EF4-FFF2-40B4-BE49-F238E27FC236}">
                <a16:creationId xmlns:a16="http://schemas.microsoft.com/office/drawing/2014/main" id="{98E46CBA-3513-CA4E-81D4-3B1861C5DCDF}"/>
              </a:ext>
            </a:extLst>
          </p:cNvPr>
          <p:cNvSpPr txBox="1"/>
          <p:nvPr/>
        </p:nvSpPr>
        <p:spPr>
          <a:xfrm>
            <a:off x="3930323" y="2716073"/>
            <a:ext cx="354584" cy="369332"/>
          </a:xfrm>
          <a:prstGeom prst="rect">
            <a:avLst/>
          </a:prstGeom>
          <a:noFill/>
        </p:spPr>
        <p:txBody>
          <a:bodyPr wrap="none" rtlCol="0">
            <a:spAutoFit/>
          </a:bodyPr>
          <a:lstStyle/>
          <a:p>
            <a:r>
              <a:rPr lang="en-US" i="1" dirty="0"/>
              <a:t>z</a:t>
            </a:r>
            <a:r>
              <a:rPr lang="en-US" baseline="30000" dirty="0"/>
              <a:t>1</a:t>
            </a:r>
            <a:endParaRPr lang="en-US" dirty="0"/>
          </a:p>
        </p:txBody>
      </p:sp>
      <p:sp>
        <p:nvSpPr>
          <p:cNvPr id="73" name="TextBox 72">
            <a:extLst>
              <a:ext uri="{FF2B5EF4-FFF2-40B4-BE49-F238E27FC236}">
                <a16:creationId xmlns:a16="http://schemas.microsoft.com/office/drawing/2014/main" id="{9C6272C9-8E95-0F4F-98ED-2FC395457C64}"/>
              </a:ext>
            </a:extLst>
          </p:cNvPr>
          <p:cNvSpPr txBox="1"/>
          <p:nvPr/>
        </p:nvSpPr>
        <p:spPr>
          <a:xfrm>
            <a:off x="6100413" y="2716073"/>
            <a:ext cx="354584" cy="369332"/>
          </a:xfrm>
          <a:prstGeom prst="rect">
            <a:avLst/>
          </a:prstGeom>
          <a:noFill/>
        </p:spPr>
        <p:txBody>
          <a:bodyPr wrap="none" rtlCol="0">
            <a:spAutoFit/>
          </a:bodyPr>
          <a:lstStyle/>
          <a:p>
            <a:r>
              <a:rPr lang="en-US" i="1" dirty="0"/>
              <a:t>z</a:t>
            </a:r>
            <a:r>
              <a:rPr lang="en-US" baseline="30000" dirty="0"/>
              <a:t>2</a:t>
            </a:r>
            <a:endParaRPr lang="en-US" dirty="0"/>
          </a:p>
        </p:txBody>
      </p:sp>
      <mc:AlternateContent xmlns:mc="http://schemas.openxmlformats.org/markup-compatibility/2006">
        <mc:Choice xmlns:a14="http://schemas.microsoft.com/office/drawing/2010/main" Requires="a14">
          <p:sp>
            <p:nvSpPr>
              <p:cNvPr id="74" name="TextBox 73">
                <a:extLst>
                  <a:ext uri="{FF2B5EF4-FFF2-40B4-BE49-F238E27FC236}">
                    <a16:creationId xmlns:a16="http://schemas.microsoft.com/office/drawing/2014/main" id="{93CEC4FB-D727-3046-9981-8F0680BB76DF}"/>
                  </a:ext>
                </a:extLst>
              </p:cNvPr>
              <p:cNvSpPr txBox="1"/>
              <p:nvPr/>
            </p:nvSpPr>
            <p:spPr>
              <a:xfrm>
                <a:off x="7445965" y="2978013"/>
                <a:ext cx="2607380" cy="2505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rPr>
                        <m:t>𝐿</m:t>
                      </m:r>
                      <m:d>
                        <m:dPr>
                          <m:ctrlPr>
                            <a:rPr lang="en-US" sz="1600" i="1">
                              <a:latin typeface="Cambria Math" panose="02040503050406030204" pitchFamily="18" charset="0"/>
                            </a:rPr>
                          </m:ctrlPr>
                        </m:dPr>
                        <m:e>
                          <m:sSubSup>
                            <m:sSubSupPr>
                              <m:ctrlPr>
                                <a:rPr lang="en-US" sz="1600" i="1">
                                  <a:latin typeface="Cambria Math" panose="02040503050406030204" pitchFamily="18" charset="0"/>
                                </a:rPr>
                              </m:ctrlPr>
                            </m:sSubSupPr>
                            <m:e>
                              <m:r>
                                <a:rPr lang="en-US" sz="1600" i="1">
                                  <a:latin typeface="Cambria Math" panose="02040503050406030204" pitchFamily="18" charset="0"/>
                                </a:rPr>
                                <m:t>𝑤</m:t>
                              </m:r>
                            </m:e>
                            <m:sub>
                              <m:r>
                                <a:rPr lang="en-US" sz="1600" i="1">
                                  <a:latin typeface="Cambria Math" panose="02040503050406030204" pitchFamily="18" charset="0"/>
                                </a:rPr>
                                <m:t>0</m:t>
                              </m:r>
                            </m:sub>
                            <m:sup>
                              <m:r>
                                <a:rPr lang="en-US" sz="1600" i="1">
                                  <a:latin typeface="Cambria Math" panose="02040503050406030204" pitchFamily="18" charset="0"/>
                                </a:rPr>
                                <m:t>1</m:t>
                              </m:r>
                            </m:sup>
                          </m:sSubSup>
                          <m:r>
                            <a:rPr lang="en-US" sz="1600" i="1">
                              <a:latin typeface="Cambria Math" panose="02040503050406030204" pitchFamily="18" charset="0"/>
                            </a:rPr>
                            <m:t>,</m:t>
                          </m:r>
                          <m:sSubSup>
                            <m:sSubSupPr>
                              <m:ctrlPr>
                                <a:rPr lang="en-US" sz="1600" i="1">
                                  <a:latin typeface="Cambria Math" panose="02040503050406030204" pitchFamily="18" charset="0"/>
                                </a:rPr>
                              </m:ctrlPr>
                            </m:sSubSupPr>
                            <m:e>
                              <m:r>
                                <a:rPr lang="en-US" sz="1600" i="1">
                                  <a:latin typeface="Cambria Math" panose="02040503050406030204" pitchFamily="18" charset="0"/>
                                </a:rPr>
                                <m:t>𝑤</m:t>
                              </m:r>
                            </m:e>
                            <m:sub>
                              <m:r>
                                <a:rPr lang="en-US" sz="1600" i="1">
                                  <a:latin typeface="Cambria Math" panose="02040503050406030204" pitchFamily="18" charset="0"/>
                                </a:rPr>
                                <m:t>1</m:t>
                              </m:r>
                            </m:sub>
                            <m:sup>
                              <m:r>
                                <a:rPr lang="en-US" sz="1600" i="1">
                                  <a:latin typeface="Cambria Math" panose="02040503050406030204" pitchFamily="18" charset="0"/>
                                </a:rPr>
                                <m:t>1</m:t>
                              </m:r>
                            </m:sup>
                          </m:sSubSup>
                          <m:r>
                            <a:rPr lang="en-US" sz="1600" i="1">
                              <a:latin typeface="Cambria Math" panose="02040503050406030204" pitchFamily="18" charset="0"/>
                            </a:rPr>
                            <m:t>,</m:t>
                          </m:r>
                          <m:sSubSup>
                            <m:sSubSupPr>
                              <m:ctrlPr>
                                <a:rPr lang="en-US" sz="1600" i="1">
                                  <a:latin typeface="Cambria Math" panose="02040503050406030204" pitchFamily="18" charset="0"/>
                                </a:rPr>
                              </m:ctrlPr>
                            </m:sSubSupPr>
                            <m:e>
                              <m:r>
                                <a:rPr lang="en-US" sz="1600" i="1">
                                  <a:latin typeface="Cambria Math" panose="02040503050406030204" pitchFamily="18" charset="0"/>
                                </a:rPr>
                                <m:t>𝑤</m:t>
                              </m:r>
                            </m:e>
                            <m:sub>
                              <m:r>
                                <a:rPr lang="en-US" sz="1600" i="1">
                                  <a:latin typeface="Cambria Math" panose="02040503050406030204" pitchFamily="18" charset="0"/>
                                </a:rPr>
                                <m:t>0</m:t>
                              </m:r>
                            </m:sub>
                            <m:sup>
                              <m:r>
                                <a:rPr lang="en-US" sz="1600" i="1">
                                  <a:latin typeface="Cambria Math" panose="02040503050406030204" pitchFamily="18" charset="0"/>
                                </a:rPr>
                                <m:t>2</m:t>
                              </m:r>
                            </m:sup>
                          </m:sSubSup>
                          <m:r>
                            <a:rPr lang="en-US" sz="1600" i="1">
                              <a:latin typeface="Cambria Math" panose="02040503050406030204" pitchFamily="18" charset="0"/>
                            </a:rPr>
                            <m:t>,</m:t>
                          </m:r>
                          <m:sSubSup>
                            <m:sSubSupPr>
                              <m:ctrlPr>
                                <a:rPr lang="en-US" sz="1600" i="1">
                                  <a:latin typeface="Cambria Math" panose="02040503050406030204" pitchFamily="18" charset="0"/>
                                </a:rPr>
                              </m:ctrlPr>
                            </m:sSubSupPr>
                            <m:e>
                              <m:r>
                                <a:rPr lang="en-US" sz="1600" i="1">
                                  <a:latin typeface="Cambria Math" panose="02040503050406030204" pitchFamily="18" charset="0"/>
                                </a:rPr>
                                <m:t>𝑤</m:t>
                              </m:r>
                            </m:e>
                            <m:sub>
                              <m:r>
                                <a:rPr lang="en-US" sz="1600" i="1">
                                  <a:latin typeface="Cambria Math" panose="02040503050406030204" pitchFamily="18" charset="0"/>
                                </a:rPr>
                                <m:t>1</m:t>
                              </m:r>
                            </m:sub>
                            <m:sup>
                              <m:r>
                                <a:rPr lang="en-US" sz="1600" i="1">
                                  <a:latin typeface="Cambria Math" panose="02040503050406030204" pitchFamily="18" charset="0"/>
                                </a:rPr>
                                <m:t>2</m:t>
                              </m:r>
                            </m:sup>
                          </m:sSubSup>
                        </m:e>
                      </m:d>
                      <m:r>
                        <a:rPr lang="en-US" sz="1600" i="1">
                          <a:latin typeface="Cambria Math" panose="02040503050406030204" pitchFamily="18" charset="0"/>
                        </a:rPr>
                        <m:t>=</m:t>
                      </m:r>
                      <m:sSup>
                        <m:sSupPr>
                          <m:ctrlPr>
                            <a:rPr lang="en-US" sz="1600" i="1">
                              <a:latin typeface="Cambria Math" panose="02040503050406030204" pitchFamily="18" charset="0"/>
                            </a:rPr>
                          </m:ctrlPr>
                        </m:sSupPr>
                        <m:e>
                          <m:d>
                            <m:dPr>
                              <m:ctrlPr>
                                <a:rPr lang="en-US" sz="1600" i="1">
                                  <a:latin typeface="Cambria Math" panose="02040503050406030204" pitchFamily="18" charset="0"/>
                                </a:rPr>
                              </m:ctrlPr>
                            </m:dPr>
                            <m:e>
                              <m:acc>
                                <m:accPr>
                                  <m:chr m:val="̂"/>
                                  <m:ctrlPr>
                                    <a:rPr lang="en-US" sz="1600" i="1">
                                      <a:latin typeface="Cambria Math" panose="02040503050406030204" pitchFamily="18" charset="0"/>
                                    </a:rPr>
                                  </m:ctrlPr>
                                </m:accPr>
                                <m:e>
                                  <m:r>
                                    <a:rPr lang="en-US" sz="1600" i="1">
                                      <a:latin typeface="Cambria Math" panose="02040503050406030204" pitchFamily="18" charset="0"/>
                                    </a:rPr>
                                    <m:t>𝑦</m:t>
                                  </m:r>
                                </m:e>
                              </m:acc>
                              <m:r>
                                <a:rPr lang="en-US" sz="1600" i="1">
                                  <a:latin typeface="Cambria Math" panose="02040503050406030204" pitchFamily="18" charset="0"/>
                                </a:rPr>
                                <m:t>−</m:t>
                              </m:r>
                              <m:r>
                                <a:rPr lang="en-US" sz="1600" i="1">
                                  <a:latin typeface="Cambria Math" panose="02040503050406030204" pitchFamily="18" charset="0"/>
                                </a:rPr>
                                <m:t>𝑦</m:t>
                              </m:r>
                            </m:e>
                          </m:d>
                        </m:e>
                        <m:sup>
                          <m:r>
                            <a:rPr lang="en-US" sz="1600" i="1">
                              <a:latin typeface="Cambria Math" panose="02040503050406030204" pitchFamily="18" charset="0"/>
                            </a:rPr>
                            <m:t>2</m:t>
                          </m:r>
                        </m:sup>
                      </m:sSup>
                    </m:oMath>
                  </m:oMathPara>
                </a14:m>
                <a:endParaRPr lang="en-US" sz="1600" dirty="0"/>
              </a:p>
            </p:txBody>
          </p:sp>
        </mc:Choice>
        <mc:Fallback>
          <p:sp>
            <p:nvSpPr>
              <p:cNvPr id="74" name="TextBox 73">
                <a:extLst>
                  <a:ext uri="{FF2B5EF4-FFF2-40B4-BE49-F238E27FC236}">
                    <a16:creationId xmlns:a16="http://schemas.microsoft.com/office/drawing/2014/main" id="{93CEC4FB-D727-3046-9981-8F0680BB76DF}"/>
                  </a:ext>
                </a:extLst>
              </p:cNvPr>
              <p:cNvSpPr txBox="1">
                <a:spLocks noRot="1" noChangeAspect="1" noMove="1" noResize="1" noEditPoints="1" noAdjustHandles="1" noChangeArrowheads="1" noChangeShapeType="1" noTextEdit="1"/>
              </p:cNvSpPr>
              <p:nvPr/>
            </p:nvSpPr>
            <p:spPr>
              <a:xfrm>
                <a:off x="7445965" y="2978013"/>
                <a:ext cx="2607380" cy="250581"/>
              </a:xfrm>
              <a:prstGeom prst="rect">
                <a:avLst/>
              </a:prstGeom>
              <a:blipFill>
                <a:blip r:embed="rId8"/>
                <a:stretch>
                  <a:fillRect l="-1456" t="-14286" r="-485" b="-1904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6" name="TextBox 35">
                <a:extLst>
                  <a:ext uri="{FF2B5EF4-FFF2-40B4-BE49-F238E27FC236}">
                    <a16:creationId xmlns:a16="http://schemas.microsoft.com/office/drawing/2014/main" id="{21C222B8-7BE8-7646-8BA3-A0CFE857FB60}"/>
                  </a:ext>
                </a:extLst>
              </p:cNvPr>
              <p:cNvSpPr txBox="1"/>
              <p:nvPr/>
            </p:nvSpPr>
            <p:spPr>
              <a:xfrm>
                <a:off x="1966005" y="4709544"/>
                <a:ext cx="1913088" cy="5529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1600" i="1">
                              <a:latin typeface="Cambria Math" panose="02040503050406030204" pitchFamily="18" charset="0"/>
                            </a:rPr>
                          </m:ctrlPr>
                        </m:fPr>
                        <m:num>
                          <m:r>
                            <a:rPr lang="en-US" sz="1600" i="1">
                              <a:latin typeface="Cambria Math" panose="02040503050406030204" pitchFamily="18" charset="0"/>
                            </a:rPr>
                            <m:t>𝑑𝐿</m:t>
                          </m:r>
                          <m:d>
                            <m:dPr>
                              <m:ctrlPr>
                                <a:rPr lang="en-US" sz="1600" i="1">
                                  <a:latin typeface="Cambria Math" panose="02040503050406030204" pitchFamily="18" charset="0"/>
                                </a:rPr>
                              </m:ctrlPr>
                            </m:dPr>
                            <m:e>
                              <m:r>
                                <a:rPr lang="en-US" sz="1600" i="1">
                                  <a:latin typeface="Cambria Math" panose="02040503050406030204" pitchFamily="18" charset="0"/>
                                </a:rPr>
                                <m:t>𝑤</m:t>
                              </m:r>
                            </m:e>
                          </m:d>
                        </m:num>
                        <m:den>
                          <m:r>
                            <a:rPr lang="en-US" sz="1600" i="1">
                              <a:latin typeface="Cambria Math" panose="02040503050406030204" pitchFamily="18" charset="0"/>
                            </a:rPr>
                            <m:t>𝑑</m:t>
                          </m:r>
                          <m:sSubSup>
                            <m:sSubSupPr>
                              <m:ctrlPr>
                                <a:rPr lang="en-US" sz="1600" i="1">
                                  <a:latin typeface="Cambria Math" panose="02040503050406030204" pitchFamily="18" charset="0"/>
                                </a:rPr>
                              </m:ctrlPr>
                            </m:sSubSupPr>
                            <m:e>
                              <m:r>
                                <a:rPr lang="en-US" sz="1600" i="1">
                                  <a:latin typeface="Cambria Math" panose="02040503050406030204" pitchFamily="18" charset="0"/>
                                </a:rPr>
                                <m:t>𝑤</m:t>
                              </m:r>
                            </m:e>
                            <m:sub>
                              <m:r>
                                <a:rPr lang="en-US" sz="1600" i="1">
                                  <a:latin typeface="Cambria Math" panose="02040503050406030204" pitchFamily="18" charset="0"/>
                                </a:rPr>
                                <m:t>1</m:t>
                              </m:r>
                            </m:sub>
                            <m:sup>
                              <m:r>
                                <a:rPr lang="en-US" sz="1600" i="1">
                                  <a:latin typeface="Cambria Math" panose="02040503050406030204" pitchFamily="18" charset="0"/>
                                </a:rPr>
                                <m:t>2</m:t>
                              </m:r>
                            </m:sup>
                          </m:sSubSup>
                        </m:den>
                      </m:f>
                      <m:r>
                        <a:rPr lang="en-US" sz="1600" i="1">
                          <a:latin typeface="Cambria Math" panose="02040503050406030204" pitchFamily="18" charset="0"/>
                        </a:rPr>
                        <m:t>=</m:t>
                      </m:r>
                      <m:f>
                        <m:fPr>
                          <m:ctrlPr>
                            <a:rPr lang="en-US" sz="1600" i="1">
                              <a:solidFill>
                                <a:srgbClr val="FF0000"/>
                              </a:solidFill>
                              <a:latin typeface="Cambria Math" panose="02040503050406030204" pitchFamily="18" charset="0"/>
                            </a:rPr>
                          </m:ctrlPr>
                        </m:fPr>
                        <m:num>
                          <m:r>
                            <a:rPr lang="en-US" sz="1600" i="1">
                              <a:solidFill>
                                <a:srgbClr val="FF0000"/>
                              </a:solidFill>
                              <a:latin typeface="Cambria Math" panose="02040503050406030204" pitchFamily="18" charset="0"/>
                            </a:rPr>
                            <m:t>𝑑𝐿</m:t>
                          </m:r>
                        </m:num>
                        <m:den>
                          <m:r>
                            <a:rPr lang="en-US" sz="1600" i="1">
                              <a:solidFill>
                                <a:srgbClr val="FF0000"/>
                              </a:solidFill>
                              <a:latin typeface="Cambria Math" panose="02040503050406030204" pitchFamily="18" charset="0"/>
                            </a:rPr>
                            <m:t>𝑑</m:t>
                          </m:r>
                          <m:r>
                            <a:rPr lang="en-US" sz="1600" i="1">
                              <a:solidFill>
                                <a:srgbClr val="FF0000"/>
                              </a:solidFill>
                              <a:latin typeface="Cambria Math" panose="02040503050406030204" pitchFamily="18" charset="0"/>
                            </a:rPr>
                            <m:t>𝜎</m:t>
                          </m:r>
                        </m:den>
                      </m:f>
                      <m:f>
                        <m:fPr>
                          <m:ctrlPr>
                            <a:rPr lang="en-US" sz="1600" i="1">
                              <a:solidFill>
                                <a:srgbClr val="FF0000"/>
                              </a:solidFill>
                              <a:latin typeface="Cambria Math" panose="02040503050406030204" pitchFamily="18" charset="0"/>
                            </a:rPr>
                          </m:ctrlPr>
                        </m:fPr>
                        <m:num>
                          <m:r>
                            <a:rPr lang="en-US" sz="1600" i="1">
                              <a:solidFill>
                                <a:srgbClr val="FF0000"/>
                              </a:solidFill>
                              <a:latin typeface="Cambria Math" panose="02040503050406030204" pitchFamily="18" charset="0"/>
                            </a:rPr>
                            <m:t>𝑑</m:t>
                          </m:r>
                          <m:r>
                            <a:rPr lang="en-US" sz="1600" i="1">
                              <a:solidFill>
                                <a:srgbClr val="FF0000"/>
                              </a:solidFill>
                              <a:latin typeface="Cambria Math" panose="02040503050406030204" pitchFamily="18" charset="0"/>
                            </a:rPr>
                            <m:t>𝜎</m:t>
                          </m:r>
                        </m:num>
                        <m:den>
                          <m:r>
                            <a:rPr lang="en-US" sz="1600" i="1">
                              <a:solidFill>
                                <a:srgbClr val="FF0000"/>
                              </a:solidFill>
                              <a:latin typeface="Cambria Math" panose="02040503050406030204" pitchFamily="18" charset="0"/>
                            </a:rPr>
                            <m:t>𝑑</m:t>
                          </m:r>
                          <m:sSup>
                            <m:sSupPr>
                              <m:ctrlPr>
                                <a:rPr lang="en-US" sz="1600" i="1">
                                  <a:solidFill>
                                    <a:srgbClr val="FF0000"/>
                                  </a:solidFill>
                                  <a:latin typeface="Cambria Math" panose="02040503050406030204" pitchFamily="18" charset="0"/>
                                </a:rPr>
                              </m:ctrlPr>
                            </m:sSupPr>
                            <m:e>
                              <m:r>
                                <a:rPr lang="en-US" sz="1600" i="1">
                                  <a:solidFill>
                                    <a:srgbClr val="FF0000"/>
                                  </a:solidFill>
                                  <a:latin typeface="Cambria Math" panose="02040503050406030204" pitchFamily="18" charset="0"/>
                                </a:rPr>
                                <m:t>𝑧</m:t>
                              </m:r>
                            </m:e>
                            <m:sup>
                              <m:r>
                                <a:rPr lang="en-US" sz="1600" i="1">
                                  <a:solidFill>
                                    <a:srgbClr val="FF0000"/>
                                  </a:solidFill>
                                  <a:latin typeface="Cambria Math" panose="02040503050406030204" pitchFamily="18" charset="0"/>
                                </a:rPr>
                                <m:t>2</m:t>
                              </m:r>
                            </m:sup>
                          </m:sSup>
                        </m:den>
                      </m:f>
                      <m:f>
                        <m:fPr>
                          <m:ctrlPr>
                            <a:rPr lang="en-US" sz="1600" i="1">
                              <a:latin typeface="Cambria Math" panose="02040503050406030204" pitchFamily="18" charset="0"/>
                            </a:rPr>
                          </m:ctrlPr>
                        </m:fPr>
                        <m:num>
                          <m:r>
                            <a:rPr lang="en-US" sz="1600" i="1">
                              <a:latin typeface="Cambria Math" panose="02040503050406030204" pitchFamily="18" charset="0"/>
                            </a:rPr>
                            <m:t>𝑑</m:t>
                          </m:r>
                          <m:sSup>
                            <m:sSupPr>
                              <m:ctrlPr>
                                <a:rPr lang="en-US" sz="1600" i="1">
                                  <a:latin typeface="Cambria Math" panose="02040503050406030204" pitchFamily="18" charset="0"/>
                                </a:rPr>
                              </m:ctrlPr>
                            </m:sSupPr>
                            <m:e>
                              <m:r>
                                <a:rPr lang="en-US" sz="1600" i="1">
                                  <a:latin typeface="Cambria Math" panose="02040503050406030204" pitchFamily="18" charset="0"/>
                                </a:rPr>
                                <m:t>𝑧</m:t>
                              </m:r>
                            </m:e>
                            <m:sup>
                              <m:r>
                                <a:rPr lang="en-US" sz="1600" i="1">
                                  <a:latin typeface="Cambria Math" panose="02040503050406030204" pitchFamily="18" charset="0"/>
                                </a:rPr>
                                <m:t>2</m:t>
                              </m:r>
                            </m:sup>
                          </m:sSup>
                        </m:num>
                        <m:den>
                          <m:r>
                            <a:rPr lang="en-US" sz="1600" i="1">
                              <a:latin typeface="Cambria Math" panose="02040503050406030204" pitchFamily="18" charset="0"/>
                            </a:rPr>
                            <m:t>𝑑</m:t>
                          </m:r>
                          <m:sSubSup>
                            <m:sSubSupPr>
                              <m:ctrlPr>
                                <a:rPr lang="en-US" sz="1600" i="1">
                                  <a:latin typeface="Cambria Math" panose="02040503050406030204" pitchFamily="18" charset="0"/>
                                </a:rPr>
                              </m:ctrlPr>
                            </m:sSubSupPr>
                            <m:e>
                              <m:r>
                                <a:rPr lang="en-US" sz="1600" i="1">
                                  <a:latin typeface="Cambria Math" panose="02040503050406030204" pitchFamily="18" charset="0"/>
                                </a:rPr>
                                <m:t>𝑤</m:t>
                              </m:r>
                            </m:e>
                            <m:sub>
                              <m:r>
                                <a:rPr lang="en-US" sz="1600" i="1">
                                  <a:latin typeface="Cambria Math" panose="02040503050406030204" pitchFamily="18" charset="0"/>
                                </a:rPr>
                                <m:t>1</m:t>
                              </m:r>
                            </m:sub>
                            <m:sup>
                              <m:r>
                                <a:rPr lang="en-US" sz="1600" i="1">
                                  <a:latin typeface="Cambria Math" panose="02040503050406030204" pitchFamily="18" charset="0"/>
                                </a:rPr>
                                <m:t>2</m:t>
                              </m:r>
                            </m:sup>
                          </m:sSubSup>
                        </m:den>
                      </m:f>
                    </m:oMath>
                  </m:oMathPara>
                </a14:m>
                <a:endParaRPr lang="en-US" sz="1600" dirty="0"/>
              </a:p>
            </p:txBody>
          </p:sp>
        </mc:Choice>
        <mc:Fallback>
          <p:sp>
            <p:nvSpPr>
              <p:cNvPr id="36" name="TextBox 35">
                <a:extLst>
                  <a:ext uri="{FF2B5EF4-FFF2-40B4-BE49-F238E27FC236}">
                    <a16:creationId xmlns:a16="http://schemas.microsoft.com/office/drawing/2014/main" id="{21C222B8-7BE8-7646-8BA3-A0CFE857FB60}"/>
                  </a:ext>
                </a:extLst>
              </p:cNvPr>
              <p:cNvSpPr txBox="1">
                <a:spLocks noRot="1" noChangeAspect="1" noMove="1" noResize="1" noEditPoints="1" noAdjustHandles="1" noChangeArrowheads="1" noChangeShapeType="1" noTextEdit="1"/>
              </p:cNvSpPr>
              <p:nvPr/>
            </p:nvSpPr>
            <p:spPr>
              <a:xfrm>
                <a:off x="1966005" y="4709544"/>
                <a:ext cx="1913088" cy="552908"/>
              </a:xfrm>
              <a:prstGeom prst="rect">
                <a:avLst/>
              </a:prstGeom>
              <a:blipFill>
                <a:blip r:embed="rId9"/>
                <a:stretch>
                  <a:fillRect l="-1987" r="-662" b="-909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7" name="TextBox 36">
                <a:extLst>
                  <a:ext uri="{FF2B5EF4-FFF2-40B4-BE49-F238E27FC236}">
                    <a16:creationId xmlns:a16="http://schemas.microsoft.com/office/drawing/2014/main" id="{420F1927-CBF4-FF49-AC99-C6D75D074791}"/>
                  </a:ext>
                </a:extLst>
              </p:cNvPr>
              <p:cNvSpPr txBox="1"/>
              <p:nvPr/>
            </p:nvSpPr>
            <p:spPr>
              <a:xfrm>
                <a:off x="1843655" y="5636823"/>
                <a:ext cx="2905955" cy="55239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1600" i="1">
                              <a:latin typeface="Cambria Math" panose="02040503050406030204" pitchFamily="18" charset="0"/>
                            </a:rPr>
                          </m:ctrlPr>
                        </m:fPr>
                        <m:num>
                          <m:r>
                            <a:rPr lang="en-US" sz="1600" i="1">
                              <a:latin typeface="Cambria Math" panose="02040503050406030204" pitchFamily="18" charset="0"/>
                            </a:rPr>
                            <m:t>𝑑𝐿</m:t>
                          </m:r>
                          <m:d>
                            <m:dPr>
                              <m:ctrlPr>
                                <a:rPr lang="en-US" sz="1600" i="1">
                                  <a:latin typeface="Cambria Math" panose="02040503050406030204" pitchFamily="18" charset="0"/>
                                </a:rPr>
                              </m:ctrlPr>
                            </m:dPr>
                            <m:e>
                              <m:r>
                                <a:rPr lang="en-US" sz="1600" i="1">
                                  <a:latin typeface="Cambria Math" panose="02040503050406030204" pitchFamily="18" charset="0"/>
                                </a:rPr>
                                <m:t>𝑤</m:t>
                              </m:r>
                            </m:e>
                          </m:d>
                        </m:num>
                        <m:den>
                          <m:r>
                            <a:rPr lang="en-US" sz="1600" i="1">
                              <a:latin typeface="Cambria Math" panose="02040503050406030204" pitchFamily="18" charset="0"/>
                            </a:rPr>
                            <m:t>𝑑</m:t>
                          </m:r>
                          <m:sSubSup>
                            <m:sSubSupPr>
                              <m:ctrlPr>
                                <a:rPr lang="en-US" sz="1600" i="1">
                                  <a:latin typeface="Cambria Math" panose="02040503050406030204" pitchFamily="18" charset="0"/>
                                </a:rPr>
                              </m:ctrlPr>
                            </m:sSubSupPr>
                            <m:e>
                              <m:r>
                                <a:rPr lang="en-US" sz="1600" i="1">
                                  <a:latin typeface="Cambria Math" panose="02040503050406030204" pitchFamily="18" charset="0"/>
                                </a:rPr>
                                <m:t>𝑤</m:t>
                              </m:r>
                            </m:e>
                            <m:sub>
                              <m:r>
                                <a:rPr lang="en-US" sz="1600" i="1">
                                  <a:latin typeface="Cambria Math" panose="02040503050406030204" pitchFamily="18" charset="0"/>
                                </a:rPr>
                                <m:t>1</m:t>
                              </m:r>
                            </m:sub>
                            <m:sup>
                              <m:r>
                                <a:rPr lang="en-US" sz="1600" i="1">
                                  <a:latin typeface="Cambria Math" panose="02040503050406030204" pitchFamily="18" charset="0"/>
                                </a:rPr>
                                <m:t>1</m:t>
                              </m:r>
                            </m:sup>
                          </m:sSubSup>
                        </m:den>
                      </m:f>
                      <m:r>
                        <a:rPr lang="en-US" sz="1600" i="1">
                          <a:latin typeface="Cambria Math" panose="02040503050406030204" pitchFamily="18" charset="0"/>
                        </a:rPr>
                        <m:t>=</m:t>
                      </m:r>
                      <m:f>
                        <m:fPr>
                          <m:ctrlPr>
                            <a:rPr lang="en-US" sz="1600" i="1">
                              <a:latin typeface="Cambria Math" panose="02040503050406030204" pitchFamily="18" charset="0"/>
                            </a:rPr>
                          </m:ctrlPr>
                        </m:fPr>
                        <m:num>
                          <m:r>
                            <a:rPr lang="en-US" sz="1600" i="1">
                              <a:latin typeface="Cambria Math" panose="02040503050406030204" pitchFamily="18" charset="0"/>
                            </a:rPr>
                            <m:t>𝑑𝐿</m:t>
                          </m:r>
                        </m:num>
                        <m:den>
                          <m:r>
                            <a:rPr lang="en-US" sz="1600" i="1">
                              <a:latin typeface="Cambria Math" panose="02040503050406030204" pitchFamily="18" charset="0"/>
                            </a:rPr>
                            <m:t>𝑑</m:t>
                          </m:r>
                          <m:r>
                            <a:rPr lang="en-US" sz="1600" i="1">
                              <a:latin typeface="Cambria Math" panose="02040503050406030204" pitchFamily="18" charset="0"/>
                            </a:rPr>
                            <m:t>𝜎</m:t>
                          </m:r>
                        </m:den>
                      </m:f>
                      <m:f>
                        <m:fPr>
                          <m:ctrlPr>
                            <a:rPr lang="en-US" sz="1600" i="1">
                              <a:latin typeface="Cambria Math" panose="02040503050406030204" pitchFamily="18" charset="0"/>
                            </a:rPr>
                          </m:ctrlPr>
                        </m:fPr>
                        <m:num>
                          <m:r>
                            <a:rPr lang="en-US" sz="1600" i="1">
                              <a:latin typeface="Cambria Math" panose="02040503050406030204" pitchFamily="18" charset="0"/>
                            </a:rPr>
                            <m:t>𝑑</m:t>
                          </m:r>
                          <m:r>
                            <a:rPr lang="en-US" sz="1600" i="1">
                              <a:latin typeface="Cambria Math" panose="02040503050406030204" pitchFamily="18" charset="0"/>
                            </a:rPr>
                            <m:t>𝜎</m:t>
                          </m:r>
                        </m:num>
                        <m:den>
                          <m:r>
                            <a:rPr lang="en-US" sz="1600" i="1">
                              <a:latin typeface="Cambria Math" panose="02040503050406030204" pitchFamily="18" charset="0"/>
                            </a:rPr>
                            <m:t>𝑑</m:t>
                          </m:r>
                          <m:sSup>
                            <m:sSupPr>
                              <m:ctrlPr>
                                <a:rPr lang="en-US" sz="1600" i="1">
                                  <a:latin typeface="Cambria Math" panose="02040503050406030204" pitchFamily="18" charset="0"/>
                                </a:rPr>
                              </m:ctrlPr>
                            </m:sSupPr>
                            <m:e>
                              <m:r>
                                <a:rPr lang="en-US" sz="1600" i="1">
                                  <a:latin typeface="Cambria Math" panose="02040503050406030204" pitchFamily="18" charset="0"/>
                                </a:rPr>
                                <m:t>𝑧</m:t>
                              </m:r>
                            </m:e>
                            <m:sup>
                              <m:r>
                                <a:rPr lang="en-US" sz="1600" i="1">
                                  <a:latin typeface="Cambria Math" panose="02040503050406030204" pitchFamily="18" charset="0"/>
                                </a:rPr>
                                <m:t>2</m:t>
                              </m:r>
                            </m:sup>
                          </m:sSup>
                        </m:den>
                      </m:f>
                      <m:f>
                        <m:fPr>
                          <m:ctrlPr>
                            <a:rPr lang="en-US" sz="1600" i="1">
                              <a:latin typeface="Cambria Math" panose="02040503050406030204" pitchFamily="18" charset="0"/>
                            </a:rPr>
                          </m:ctrlPr>
                        </m:fPr>
                        <m:num>
                          <m:r>
                            <a:rPr lang="en-US" sz="1600" i="1">
                              <a:latin typeface="Cambria Math" panose="02040503050406030204" pitchFamily="18" charset="0"/>
                            </a:rPr>
                            <m:t>𝑑</m:t>
                          </m:r>
                          <m:sSup>
                            <m:sSupPr>
                              <m:ctrlPr>
                                <a:rPr lang="en-US" sz="1600" i="1">
                                  <a:latin typeface="Cambria Math" panose="02040503050406030204" pitchFamily="18" charset="0"/>
                                </a:rPr>
                              </m:ctrlPr>
                            </m:sSupPr>
                            <m:e>
                              <m:r>
                                <a:rPr lang="en-US" sz="1600" i="1">
                                  <a:latin typeface="Cambria Math" panose="02040503050406030204" pitchFamily="18" charset="0"/>
                                </a:rPr>
                                <m:t>𝑧</m:t>
                              </m:r>
                            </m:e>
                            <m:sup>
                              <m:r>
                                <a:rPr lang="en-US" sz="1600" i="1">
                                  <a:latin typeface="Cambria Math" panose="02040503050406030204" pitchFamily="18" charset="0"/>
                                </a:rPr>
                                <m:t>2</m:t>
                              </m:r>
                            </m:sup>
                          </m:sSup>
                        </m:num>
                        <m:den>
                          <m:r>
                            <a:rPr lang="en-US" sz="1600" i="1">
                              <a:latin typeface="Cambria Math" panose="02040503050406030204" pitchFamily="18" charset="0"/>
                            </a:rPr>
                            <m:t>𝑑</m:t>
                          </m:r>
                          <m:sSup>
                            <m:sSupPr>
                              <m:ctrlPr>
                                <a:rPr lang="en-US" sz="1600" i="1">
                                  <a:latin typeface="Cambria Math" panose="02040503050406030204" pitchFamily="18" charset="0"/>
                                </a:rPr>
                              </m:ctrlPr>
                            </m:sSupPr>
                            <m:e>
                              <m:r>
                                <a:rPr lang="en-US" sz="1600" i="1">
                                  <a:latin typeface="Cambria Math" panose="02040503050406030204" pitchFamily="18" charset="0"/>
                                </a:rPr>
                                <m:t>𝑎</m:t>
                              </m:r>
                            </m:e>
                            <m:sup>
                              <m:r>
                                <a:rPr lang="en-US" sz="1600" i="1">
                                  <a:latin typeface="Cambria Math" panose="02040503050406030204" pitchFamily="18" charset="0"/>
                                </a:rPr>
                                <m:t>1</m:t>
                              </m:r>
                            </m:sup>
                          </m:sSup>
                        </m:den>
                      </m:f>
                      <m:f>
                        <m:fPr>
                          <m:ctrlPr>
                            <a:rPr lang="en-US" sz="1600" i="1">
                              <a:latin typeface="Cambria Math" panose="02040503050406030204" pitchFamily="18" charset="0"/>
                            </a:rPr>
                          </m:ctrlPr>
                        </m:fPr>
                        <m:num>
                          <m:r>
                            <a:rPr lang="en-US" sz="1600" i="1">
                              <a:latin typeface="Cambria Math" panose="02040503050406030204" pitchFamily="18" charset="0"/>
                            </a:rPr>
                            <m:t>𝑑</m:t>
                          </m:r>
                          <m:sSup>
                            <m:sSupPr>
                              <m:ctrlPr>
                                <a:rPr lang="en-US" sz="1600" i="1">
                                  <a:latin typeface="Cambria Math" panose="02040503050406030204" pitchFamily="18" charset="0"/>
                                </a:rPr>
                              </m:ctrlPr>
                            </m:sSupPr>
                            <m:e>
                              <m:r>
                                <a:rPr lang="en-US" sz="1600" i="1">
                                  <a:latin typeface="Cambria Math" panose="02040503050406030204" pitchFamily="18" charset="0"/>
                                </a:rPr>
                                <m:t>𝑎</m:t>
                              </m:r>
                            </m:e>
                            <m:sup>
                              <m:r>
                                <a:rPr lang="en-US" sz="1600" i="1">
                                  <a:latin typeface="Cambria Math" panose="02040503050406030204" pitchFamily="18" charset="0"/>
                                </a:rPr>
                                <m:t>1</m:t>
                              </m:r>
                            </m:sup>
                          </m:sSup>
                        </m:num>
                        <m:den>
                          <m:r>
                            <a:rPr lang="en-US" sz="1600" i="1">
                              <a:latin typeface="Cambria Math" panose="02040503050406030204" pitchFamily="18" charset="0"/>
                            </a:rPr>
                            <m:t>𝑑</m:t>
                          </m:r>
                          <m:sSup>
                            <m:sSupPr>
                              <m:ctrlPr>
                                <a:rPr lang="en-US" sz="1600" i="1">
                                  <a:latin typeface="Cambria Math" panose="02040503050406030204" pitchFamily="18" charset="0"/>
                                </a:rPr>
                              </m:ctrlPr>
                            </m:sSupPr>
                            <m:e>
                              <m:r>
                                <a:rPr lang="en-US" sz="1600" i="1">
                                  <a:latin typeface="Cambria Math" panose="02040503050406030204" pitchFamily="18" charset="0"/>
                                </a:rPr>
                                <m:t>𝑧</m:t>
                              </m:r>
                            </m:e>
                            <m:sup>
                              <m:r>
                                <a:rPr lang="en-US" sz="1600" i="1">
                                  <a:latin typeface="Cambria Math" panose="02040503050406030204" pitchFamily="18" charset="0"/>
                                </a:rPr>
                                <m:t>1</m:t>
                              </m:r>
                            </m:sup>
                          </m:sSup>
                        </m:den>
                      </m:f>
                      <m:f>
                        <m:fPr>
                          <m:ctrlPr>
                            <a:rPr lang="en-US" sz="1600" i="1">
                              <a:latin typeface="Cambria Math" panose="02040503050406030204" pitchFamily="18" charset="0"/>
                            </a:rPr>
                          </m:ctrlPr>
                        </m:fPr>
                        <m:num>
                          <m:r>
                            <a:rPr lang="en-US" sz="1600" i="1">
                              <a:latin typeface="Cambria Math" panose="02040503050406030204" pitchFamily="18" charset="0"/>
                            </a:rPr>
                            <m:t>𝑑</m:t>
                          </m:r>
                          <m:sSup>
                            <m:sSupPr>
                              <m:ctrlPr>
                                <a:rPr lang="en-US" sz="1600" i="1">
                                  <a:latin typeface="Cambria Math" panose="02040503050406030204" pitchFamily="18" charset="0"/>
                                </a:rPr>
                              </m:ctrlPr>
                            </m:sSupPr>
                            <m:e>
                              <m:r>
                                <a:rPr lang="en-US" sz="1600" i="1">
                                  <a:latin typeface="Cambria Math" panose="02040503050406030204" pitchFamily="18" charset="0"/>
                                </a:rPr>
                                <m:t>𝑧</m:t>
                              </m:r>
                            </m:e>
                            <m:sup>
                              <m:r>
                                <a:rPr lang="en-US" sz="1600" i="1">
                                  <a:latin typeface="Cambria Math" panose="02040503050406030204" pitchFamily="18" charset="0"/>
                                </a:rPr>
                                <m:t>1</m:t>
                              </m:r>
                            </m:sup>
                          </m:sSup>
                        </m:num>
                        <m:den>
                          <m:r>
                            <a:rPr lang="en-US" sz="1600" i="1">
                              <a:latin typeface="Cambria Math" panose="02040503050406030204" pitchFamily="18" charset="0"/>
                            </a:rPr>
                            <m:t>𝑑</m:t>
                          </m:r>
                          <m:sSubSup>
                            <m:sSubSupPr>
                              <m:ctrlPr>
                                <a:rPr lang="en-US" sz="1600" i="1">
                                  <a:latin typeface="Cambria Math" panose="02040503050406030204" pitchFamily="18" charset="0"/>
                                </a:rPr>
                              </m:ctrlPr>
                            </m:sSubSupPr>
                            <m:e>
                              <m:r>
                                <a:rPr lang="en-US" sz="1600" i="1">
                                  <a:latin typeface="Cambria Math" panose="02040503050406030204" pitchFamily="18" charset="0"/>
                                </a:rPr>
                                <m:t>𝑤</m:t>
                              </m:r>
                            </m:e>
                            <m:sub>
                              <m:r>
                                <a:rPr lang="en-US" sz="1600" i="1">
                                  <a:latin typeface="Cambria Math" panose="02040503050406030204" pitchFamily="18" charset="0"/>
                                </a:rPr>
                                <m:t>1</m:t>
                              </m:r>
                            </m:sub>
                            <m:sup>
                              <m:r>
                                <a:rPr lang="en-US" sz="1600" i="1">
                                  <a:latin typeface="Cambria Math" panose="02040503050406030204" pitchFamily="18" charset="0"/>
                                </a:rPr>
                                <m:t>1</m:t>
                              </m:r>
                            </m:sup>
                          </m:sSubSup>
                        </m:den>
                      </m:f>
                    </m:oMath>
                  </m:oMathPara>
                </a14:m>
                <a:endParaRPr lang="en-US" sz="1600" dirty="0"/>
              </a:p>
            </p:txBody>
          </p:sp>
        </mc:Choice>
        <mc:Fallback>
          <p:sp>
            <p:nvSpPr>
              <p:cNvPr id="37" name="TextBox 36">
                <a:extLst>
                  <a:ext uri="{FF2B5EF4-FFF2-40B4-BE49-F238E27FC236}">
                    <a16:creationId xmlns:a16="http://schemas.microsoft.com/office/drawing/2014/main" id="{420F1927-CBF4-FF49-AC99-C6D75D074791}"/>
                  </a:ext>
                </a:extLst>
              </p:cNvPr>
              <p:cNvSpPr txBox="1">
                <a:spLocks noRot="1" noChangeAspect="1" noMove="1" noResize="1" noEditPoints="1" noAdjustHandles="1" noChangeArrowheads="1" noChangeShapeType="1" noTextEdit="1"/>
              </p:cNvSpPr>
              <p:nvPr/>
            </p:nvSpPr>
            <p:spPr>
              <a:xfrm>
                <a:off x="1843655" y="5636823"/>
                <a:ext cx="2905955" cy="552395"/>
              </a:xfrm>
              <a:prstGeom prst="rect">
                <a:avLst/>
              </a:prstGeom>
              <a:blipFill>
                <a:blip r:embed="rId10"/>
                <a:stretch>
                  <a:fillRect b="-909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0" name="TextBox 39">
                <a:extLst>
                  <a:ext uri="{FF2B5EF4-FFF2-40B4-BE49-F238E27FC236}">
                    <a16:creationId xmlns:a16="http://schemas.microsoft.com/office/drawing/2014/main" id="{F2DA8D26-B637-E646-A351-7039D0607682}"/>
                  </a:ext>
                </a:extLst>
              </p:cNvPr>
              <p:cNvSpPr txBox="1"/>
              <p:nvPr/>
            </p:nvSpPr>
            <p:spPr>
              <a:xfrm>
                <a:off x="4998979" y="5636823"/>
                <a:ext cx="2905955" cy="55239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1600" i="1">
                              <a:latin typeface="Cambria Math" panose="02040503050406030204" pitchFamily="18" charset="0"/>
                            </a:rPr>
                          </m:ctrlPr>
                        </m:fPr>
                        <m:num>
                          <m:r>
                            <a:rPr lang="en-US" sz="1600" i="1">
                              <a:latin typeface="Cambria Math" panose="02040503050406030204" pitchFamily="18" charset="0"/>
                            </a:rPr>
                            <m:t>𝑑𝐿</m:t>
                          </m:r>
                          <m:d>
                            <m:dPr>
                              <m:ctrlPr>
                                <a:rPr lang="en-US" sz="1600" i="1">
                                  <a:latin typeface="Cambria Math" panose="02040503050406030204" pitchFamily="18" charset="0"/>
                                </a:rPr>
                              </m:ctrlPr>
                            </m:dPr>
                            <m:e>
                              <m:r>
                                <a:rPr lang="en-US" sz="1600" i="1">
                                  <a:latin typeface="Cambria Math" panose="02040503050406030204" pitchFamily="18" charset="0"/>
                                </a:rPr>
                                <m:t>𝑤</m:t>
                              </m:r>
                            </m:e>
                          </m:d>
                        </m:num>
                        <m:den>
                          <m:r>
                            <a:rPr lang="en-US" sz="1600" i="1">
                              <a:latin typeface="Cambria Math" panose="02040503050406030204" pitchFamily="18" charset="0"/>
                            </a:rPr>
                            <m:t>𝑑</m:t>
                          </m:r>
                          <m:sSubSup>
                            <m:sSubSupPr>
                              <m:ctrlPr>
                                <a:rPr lang="en-US" sz="1600" i="1">
                                  <a:latin typeface="Cambria Math" panose="02040503050406030204" pitchFamily="18" charset="0"/>
                                </a:rPr>
                              </m:ctrlPr>
                            </m:sSubSupPr>
                            <m:e>
                              <m:r>
                                <a:rPr lang="en-US" sz="1600" i="1">
                                  <a:latin typeface="Cambria Math" panose="02040503050406030204" pitchFamily="18" charset="0"/>
                                </a:rPr>
                                <m:t>𝑤</m:t>
                              </m:r>
                            </m:e>
                            <m:sub>
                              <m:r>
                                <a:rPr lang="en-US" sz="1600" i="1">
                                  <a:latin typeface="Cambria Math" panose="02040503050406030204" pitchFamily="18" charset="0"/>
                                </a:rPr>
                                <m:t>1</m:t>
                              </m:r>
                            </m:sub>
                            <m:sup>
                              <m:r>
                                <a:rPr lang="en-US" sz="1600" i="1">
                                  <a:latin typeface="Cambria Math" panose="02040503050406030204" pitchFamily="18" charset="0"/>
                                </a:rPr>
                                <m:t>1</m:t>
                              </m:r>
                            </m:sup>
                          </m:sSubSup>
                        </m:den>
                      </m:f>
                      <m:r>
                        <a:rPr lang="en-US" sz="1600" i="1">
                          <a:latin typeface="Cambria Math" panose="02040503050406030204" pitchFamily="18" charset="0"/>
                        </a:rPr>
                        <m:t>=</m:t>
                      </m:r>
                      <m:f>
                        <m:fPr>
                          <m:ctrlPr>
                            <a:rPr lang="en-US" sz="1600" b="1" i="1">
                              <a:solidFill>
                                <a:srgbClr val="FF0000"/>
                              </a:solidFill>
                              <a:latin typeface="Cambria Math" panose="02040503050406030204" pitchFamily="18" charset="0"/>
                            </a:rPr>
                          </m:ctrlPr>
                        </m:fPr>
                        <m:num>
                          <m:r>
                            <a:rPr lang="en-US" sz="1600" b="1" i="1">
                              <a:solidFill>
                                <a:srgbClr val="FF0000"/>
                              </a:solidFill>
                              <a:latin typeface="Cambria Math" panose="02040503050406030204" pitchFamily="18" charset="0"/>
                            </a:rPr>
                            <m:t>𝒅𝑳</m:t>
                          </m:r>
                        </m:num>
                        <m:den>
                          <m:r>
                            <a:rPr lang="en-US" sz="1600" b="1" i="1">
                              <a:solidFill>
                                <a:srgbClr val="FF0000"/>
                              </a:solidFill>
                              <a:latin typeface="Cambria Math" panose="02040503050406030204" pitchFamily="18" charset="0"/>
                            </a:rPr>
                            <m:t>𝒅</m:t>
                          </m:r>
                          <m:r>
                            <a:rPr lang="en-US" sz="1600" b="1" i="1">
                              <a:solidFill>
                                <a:srgbClr val="FF0000"/>
                              </a:solidFill>
                              <a:latin typeface="Cambria Math" panose="02040503050406030204" pitchFamily="18" charset="0"/>
                            </a:rPr>
                            <m:t>𝝈</m:t>
                          </m:r>
                        </m:den>
                      </m:f>
                      <m:f>
                        <m:fPr>
                          <m:ctrlPr>
                            <a:rPr lang="en-US" sz="1600" b="1" i="1">
                              <a:solidFill>
                                <a:srgbClr val="FF0000"/>
                              </a:solidFill>
                              <a:latin typeface="Cambria Math" panose="02040503050406030204" pitchFamily="18" charset="0"/>
                            </a:rPr>
                          </m:ctrlPr>
                        </m:fPr>
                        <m:num>
                          <m:r>
                            <a:rPr lang="en-US" sz="1600" b="1" i="1">
                              <a:solidFill>
                                <a:srgbClr val="FF0000"/>
                              </a:solidFill>
                              <a:latin typeface="Cambria Math" panose="02040503050406030204" pitchFamily="18" charset="0"/>
                            </a:rPr>
                            <m:t>𝒅</m:t>
                          </m:r>
                          <m:r>
                            <a:rPr lang="en-US" sz="1600" b="1" i="1">
                              <a:solidFill>
                                <a:srgbClr val="FF0000"/>
                              </a:solidFill>
                              <a:latin typeface="Cambria Math" panose="02040503050406030204" pitchFamily="18" charset="0"/>
                            </a:rPr>
                            <m:t>𝝈</m:t>
                          </m:r>
                        </m:num>
                        <m:den>
                          <m:r>
                            <a:rPr lang="en-US" sz="1600" b="1" i="1">
                              <a:solidFill>
                                <a:srgbClr val="FF0000"/>
                              </a:solidFill>
                              <a:latin typeface="Cambria Math" panose="02040503050406030204" pitchFamily="18" charset="0"/>
                            </a:rPr>
                            <m:t>𝒅</m:t>
                          </m:r>
                          <m:sSup>
                            <m:sSupPr>
                              <m:ctrlPr>
                                <a:rPr lang="en-US" sz="1600" b="1" i="1">
                                  <a:solidFill>
                                    <a:srgbClr val="FF0000"/>
                                  </a:solidFill>
                                  <a:latin typeface="Cambria Math" panose="02040503050406030204" pitchFamily="18" charset="0"/>
                                </a:rPr>
                              </m:ctrlPr>
                            </m:sSupPr>
                            <m:e>
                              <m:r>
                                <a:rPr lang="en-US" sz="1600" b="1" i="1">
                                  <a:solidFill>
                                    <a:srgbClr val="FF0000"/>
                                  </a:solidFill>
                                  <a:latin typeface="Cambria Math" panose="02040503050406030204" pitchFamily="18" charset="0"/>
                                </a:rPr>
                                <m:t>𝒛</m:t>
                              </m:r>
                            </m:e>
                            <m:sup>
                              <m:r>
                                <a:rPr lang="en-US" sz="1600" b="1" i="1">
                                  <a:solidFill>
                                    <a:srgbClr val="FF0000"/>
                                  </a:solidFill>
                                  <a:latin typeface="Cambria Math" panose="02040503050406030204" pitchFamily="18" charset="0"/>
                                </a:rPr>
                                <m:t>𝟐</m:t>
                              </m:r>
                            </m:sup>
                          </m:sSup>
                        </m:den>
                      </m:f>
                      <m:f>
                        <m:fPr>
                          <m:ctrlPr>
                            <a:rPr lang="en-US" sz="1600" i="1">
                              <a:latin typeface="Cambria Math" panose="02040503050406030204" pitchFamily="18" charset="0"/>
                            </a:rPr>
                          </m:ctrlPr>
                        </m:fPr>
                        <m:num>
                          <m:r>
                            <a:rPr lang="en-US" sz="1600" i="1">
                              <a:latin typeface="Cambria Math" panose="02040503050406030204" pitchFamily="18" charset="0"/>
                            </a:rPr>
                            <m:t>𝑑</m:t>
                          </m:r>
                          <m:sSup>
                            <m:sSupPr>
                              <m:ctrlPr>
                                <a:rPr lang="en-US" sz="1600" i="1">
                                  <a:latin typeface="Cambria Math" panose="02040503050406030204" pitchFamily="18" charset="0"/>
                                </a:rPr>
                              </m:ctrlPr>
                            </m:sSupPr>
                            <m:e>
                              <m:r>
                                <a:rPr lang="en-US" sz="1600" i="1">
                                  <a:latin typeface="Cambria Math" panose="02040503050406030204" pitchFamily="18" charset="0"/>
                                </a:rPr>
                                <m:t>𝑧</m:t>
                              </m:r>
                            </m:e>
                            <m:sup>
                              <m:r>
                                <a:rPr lang="en-US" sz="1600" i="1">
                                  <a:latin typeface="Cambria Math" panose="02040503050406030204" pitchFamily="18" charset="0"/>
                                </a:rPr>
                                <m:t>2</m:t>
                              </m:r>
                            </m:sup>
                          </m:sSup>
                        </m:num>
                        <m:den>
                          <m:r>
                            <a:rPr lang="en-US" sz="1600" i="1">
                              <a:latin typeface="Cambria Math" panose="02040503050406030204" pitchFamily="18" charset="0"/>
                            </a:rPr>
                            <m:t>𝑑</m:t>
                          </m:r>
                          <m:sSup>
                            <m:sSupPr>
                              <m:ctrlPr>
                                <a:rPr lang="en-US" sz="1600" i="1">
                                  <a:latin typeface="Cambria Math" panose="02040503050406030204" pitchFamily="18" charset="0"/>
                                </a:rPr>
                              </m:ctrlPr>
                            </m:sSupPr>
                            <m:e>
                              <m:r>
                                <a:rPr lang="en-US" sz="1600" i="1">
                                  <a:latin typeface="Cambria Math" panose="02040503050406030204" pitchFamily="18" charset="0"/>
                                </a:rPr>
                                <m:t>𝑎</m:t>
                              </m:r>
                            </m:e>
                            <m:sup>
                              <m:r>
                                <a:rPr lang="en-US" sz="1600" i="1">
                                  <a:latin typeface="Cambria Math" panose="02040503050406030204" pitchFamily="18" charset="0"/>
                                </a:rPr>
                                <m:t>1</m:t>
                              </m:r>
                            </m:sup>
                          </m:sSup>
                        </m:den>
                      </m:f>
                      <m:f>
                        <m:fPr>
                          <m:ctrlPr>
                            <a:rPr lang="en-US" sz="1600" i="1">
                              <a:latin typeface="Cambria Math" panose="02040503050406030204" pitchFamily="18" charset="0"/>
                            </a:rPr>
                          </m:ctrlPr>
                        </m:fPr>
                        <m:num>
                          <m:r>
                            <a:rPr lang="en-US" sz="1600" i="1">
                              <a:latin typeface="Cambria Math" panose="02040503050406030204" pitchFamily="18" charset="0"/>
                            </a:rPr>
                            <m:t>𝑑</m:t>
                          </m:r>
                          <m:sSup>
                            <m:sSupPr>
                              <m:ctrlPr>
                                <a:rPr lang="en-US" sz="1600" i="1">
                                  <a:latin typeface="Cambria Math" panose="02040503050406030204" pitchFamily="18" charset="0"/>
                                </a:rPr>
                              </m:ctrlPr>
                            </m:sSupPr>
                            <m:e>
                              <m:r>
                                <a:rPr lang="en-US" sz="1600" i="1">
                                  <a:latin typeface="Cambria Math" panose="02040503050406030204" pitchFamily="18" charset="0"/>
                                </a:rPr>
                                <m:t>𝑎</m:t>
                              </m:r>
                            </m:e>
                            <m:sup>
                              <m:r>
                                <a:rPr lang="en-US" sz="1600" i="1">
                                  <a:latin typeface="Cambria Math" panose="02040503050406030204" pitchFamily="18" charset="0"/>
                                </a:rPr>
                                <m:t>1</m:t>
                              </m:r>
                            </m:sup>
                          </m:sSup>
                        </m:num>
                        <m:den>
                          <m:r>
                            <a:rPr lang="en-US" sz="1600" i="1">
                              <a:latin typeface="Cambria Math" panose="02040503050406030204" pitchFamily="18" charset="0"/>
                            </a:rPr>
                            <m:t>𝑑</m:t>
                          </m:r>
                          <m:sSup>
                            <m:sSupPr>
                              <m:ctrlPr>
                                <a:rPr lang="en-US" sz="1600" i="1">
                                  <a:latin typeface="Cambria Math" panose="02040503050406030204" pitchFamily="18" charset="0"/>
                                </a:rPr>
                              </m:ctrlPr>
                            </m:sSupPr>
                            <m:e>
                              <m:r>
                                <a:rPr lang="en-US" sz="1600" i="1">
                                  <a:latin typeface="Cambria Math" panose="02040503050406030204" pitchFamily="18" charset="0"/>
                                </a:rPr>
                                <m:t>𝑧</m:t>
                              </m:r>
                            </m:e>
                            <m:sup>
                              <m:r>
                                <a:rPr lang="en-US" sz="1600" i="1">
                                  <a:latin typeface="Cambria Math" panose="02040503050406030204" pitchFamily="18" charset="0"/>
                                </a:rPr>
                                <m:t>1</m:t>
                              </m:r>
                            </m:sup>
                          </m:sSup>
                        </m:den>
                      </m:f>
                      <m:f>
                        <m:fPr>
                          <m:ctrlPr>
                            <a:rPr lang="en-US" sz="1600" i="1">
                              <a:latin typeface="Cambria Math" panose="02040503050406030204" pitchFamily="18" charset="0"/>
                            </a:rPr>
                          </m:ctrlPr>
                        </m:fPr>
                        <m:num>
                          <m:r>
                            <a:rPr lang="en-US" sz="1600" i="1">
                              <a:latin typeface="Cambria Math" panose="02040503050406030204" pitchFamily="18" charset="0"/>
                            </a:rPr>
                            <m:t>𝑑</m:t>
                          </m:r>
                          <m:sSup>
                            <m:sSupPr>
                              <m:ctrlPr>
                                <a:rPr lang="en-US" sz="1600" i="1">
                                  <a:latin typeface="Cambria Math" panose="02040503050406030204" pitchFamily="18" charset="0"/>
                                </a:rPr>
                              </m:ctrlPr>
                            </m:sSupPr>
                            <m:e>
                              <m:r>
                                <a:rPr lang="en-US" sz="1600" i="1">
                                  <a:latin typeface="Cambria Math" panose="02040503050406030204" pitchFamily="18" charset="0"/>
                                </a:rPr>
                                <m:t>𝑧</m:t>
                              </m:r>
                            </m:e>
                            <m:sup>
                              <m:r>
                                <a:rPr lang="en-US" sz="1600" i="1">
                                  <a:latin typeface="Cambria Math" panose="02040503050406030204" pitchFamily="18" charset="0"/>
                                </a:rPr>
                                <m:t>1</m:t>
                              </m:r>
                            </m:sup>
                          </m:sSup>
                        </m:num>
                        <m:den>
                          <m:r>
                            <a:rPr lang="en-US" sz="1600" i="1">
                              <a:latin typeface="Cambria Math" panose="02040503050406030204" pitchFamily="18" charset="0"/>
                            </a:rPr>
                            <m:t>𝑑</m:t>
                          </m:r>
                          <m:sSubSup>
                            <m:sSubSupPr>
                              <m:ctrlPr>
                                <a:rPr lang="en-US" sz="1600" i="1">
                                  <a:latin typeface="Cambria Math" panose="02040503050406030204" pitchFamily="18" charset="0"/>
                                </a:rPr>
                              </m:ctrlPr>
                            </m:sSubSupPr>
                            <m:e>
                              <m:r>
                                <a:rPr lang="en-US" sz="1600" i="1">
                                  <a:latin typeface="Cambria Math" panose="02040503050406030204" pitchFamily="18" charset="0"/>
                                </a:rPr>
                                <m:t>𝑤</m:t>
                              </m:r>
                            </m:e>
                            <m:sub>
                              <m:r>
                                <a:rPr lang="en-US" sz="1600" i="1">
                                  <a:latin typeface="Cambria Math" panose="02040503050406030204" pitchFamily="18" charset="0"/>
                                </a:rPr>
                                <m:t>1</m:t>
                              </m:r>
                            </m:sub>
                            <m:sup>
                              <m:r>
                                <a:rPr lang="en-US" sz="1600" i="1">
                                  <a:latin typeface="Cambria Math" panose="02040503050406030204" pitchFamily="18" charset="0"/>
                                </a:rPr>
                                <m:t>1</m:t>
                              </m:r>
                            </m:sup>
                          </m:sSubSup>
                        </m:den>
                      </m:f>
                    </m:oMath>
                  </m:oMathPara>
                </a14:m>
                <a:endParaRPr lang="en-US" sz="1600" dirty="0"/>
              </a:p>
            </p:txBody>
          </p:sp>
        </mc:Choice>
        <mc:Fallback>
          <p:sp>
            <p:nvSpPr>
              <p:cNvPr id="40" name="TextBox 39">
                <a:extLst>
                  <a:ext uri="{FF2B5EF4-FFF2-40B4-BE49-F238E27FC236}">
                    <a16:creationId xmlns:a16="http://schemas.microsoft.com/office/drawing/2014/main" id="{F2DA8D26-B637-E646-A351-7039D0607682}"/>
                  </a:ext>
                </a:extLst>
              </p:cNvPr>
              <p:cNvSpPr txBox="1">
                <a:spLocks noRot="1" noChangeAspect="1" noMove="1" noResize="1" noEditPoints="1" noAdjustHandles="1" noChangeArrowheads="1" noChangeShapeType="1" noTextEdit="1"/>
              </p:cNvSpPr>
              <p:nvPr/>
            </p:nvSpPr>
            <p:spPr>
              <a:xfrm>
                <a:off x="4998979" y="5636823"/>
                <a:ext cx="2905955" cy="552395"/>
              </a:xfrm>
              <a:prstGeom prst="rect">
                <a:avLst/>
              </a:prstGeom>
              <a:blipFill>
                <a:blip r:embed="rId11"/>
                <a:stretch>
                  <a:fillRect b="-9091"/>
                </a:stretch>
              </a:blipFill>
            </p:spPr>
            <p:txBody>
              <a:bodyPr/>
              <a:lstStyle/>
              <a:p>
                <a:r>
                  <a:rPr lang="en-US">
                    <a:noFill/>
                  </a:rPr>
                  <a:t> </a:t>
                </a:r>
              </a:p>
            </p:txBody>
          </p:sp>
        </mc:Fallback>
      </mc:AlternateContent>
    </p:spTree>
    <p:extLst>
      <p:ext uri="{BB962C8B-B14F-4D97-AF65-F5344CB8AC3E}">
        <p14:creationId xmlns:p14="http://schemas.microsoft.com/office/powerpoint/2010/main" val="404642724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Backpropagation</a:t>
            </a:r>
          </a:p>
        </p:txBody>
      </p:sp>
      <p:sp>
        <p:nvSpPr>
          <p:cNvPr id="2" name="Content Placeholder 1"/>
          <p:cNvSpPr>
            <a:spLocks noGrp="1"/>
          </p:cNvSpPr>
          <p:nvPr>
            <p:ph idx="1"/>
          </p:nvPr>
        </p:nvSpPr>
        <p:spPr>
          <a:xfrm>
            <a:off x="2152650" y="2226470"/>
            <a:ext cx="7886700" cy="1272798"/>
          </a:xfrm>
        </p:spPr>
        <p:txBody>
          <a:bodyPr>
            <a:normAutofit fontScale="92500" lnSpcReduction="10000"/>
          </a:bodyPr>
          <a:lstStyle/>
          <a:p>
            <a:r>
              <a:rPr lang="en-US" sz="1800" dirty="0"/>
              <a:t>The previous example is the basis of stochastic gradient descent for several layers</a:t>
            </a:r>
          </a:p>
          <a:p>
            <a:r>
              <a:rPr lang="en-US" sz="1800" b="1" dirty="0"/>
              <a:t>Backpropagation</a:t>
            </a:r>
            <a:r>
              <a:rPr lang="en-US" sz="1800" dirty="0"/>
              <a:t> is a general algorithm that exploits the structure of the chain rule when applied to layers</a:t>
            </a:r>
          </a:p>
          <a:p>
            <a:r>
              <a:rPr lang="en-US" sz="1800" dirty="0"/>
              <a:t>To understand backpropagation, we need to understand middle layers</a:t>
            </a:r>
          </a:p>
        </p:txBody>
      </p:sp>
      <p:sp>
        <p:nvSpPr>
          <p:cNvPr id="52" name="TextBox 51"/>
          <p:cNvSpPr txBox="1"/>
          <p:nvPr/>
        </p:nvSpPr>
        <p:spPr>
          <a:xfrm>
            <a:off x="3888413" y="3627000"/>
            <a:ext cx="737702" cy="253916"/>
          </a:xfrm>
          <a:prstGeom prst="rect">
            <a:avLst/>
          </a:prstGeom>
          <a:noFill/>
        </p:spPr>
        <p:txBody>
          <a:bodyPr wrap="none" rtlCol="0">
            <a:spAutoFit/>
          </a:bodyPr>
          <a:lstStyle/>
          <a:p>
            <a:r>
              <a:rPr lang="en-US" sz="1050" dirty="0"/>
              <a:t>Layer </a:t>
            </a:r>
            <a:r>
              <a:rPr lang="en-US" sz="1050" i="1" dirty="0"/>
              <a:t>L </a:t>
            </a:r>
            <a:r>
              <a:rPr lang="en-US" sz="1050" dirty="0"/>
              <a:t>- 2</a:t>
            </a:r>
          </a:p>
        </p:txBody>
      </p:sp>
      <p:sp>
        <p:nvSpPr>
          <p:cNvPr id="53" name="TextBox 52"/>
          <p:cNvSpPr txBox="1"/>
          <p:nvPr/>
        </p:nvSpPr>
        <p:spPr>
          <a:xfrm>
            <a:off x="5514083" y="3627000"/>
            <a:ext cx="737701" cy="253916"/>
          </a:xfrm>
          <a:prstGeom prst="rect">
            <a:avLst/>
          </a:prstGeom>
          <a:noFill/>
        </p:spPr>
        <p:txBody>
          <a:bodyPr wrap="none" rtlCol="0">
            <a:spAutoFit/>
          </a:bodyPr>
          <a:lstStyle/>
          <a:p>
            <a:pPr algn="ctr"/>
            <a:r>
              <a:rPr lang="en-US" sz="1050" dirty="0"/>
              <a:t>Layer </a:t>
            </a:r>
            <a:r>
              <a:rPr lang="en-US" sz="1050" i="1" dirty="0"/>
              <a:t>L </a:t>
            </a:r>
            <a:r>
              <a:rPr lang="en-US" sz="1050" dirty="0"/>
              <a:t>- 1</a:t>
            </a:r>
          </a:p>
        </p:txBody>
      </p:sp>
      <p:sp>
        <p:nvSpPr>
          <p:cNvPr id="54" name="TextBox 53"/>
          <p:cNvSpPr txBox="1"/>
          <p:nvPr/>
        </p:nvSpPr>
        <p:spPr>
          <a:xfrm>
            <a:off x="6847774" y="3627000"/>
            <a:ext cx="566181" cy="253916"/>
          </a:xfrm>
          <a:prstGeom prst="rect">
            <a:avLst/>
          </a:prstGeom>
          <a:noFill/>
        </p:spPr>
        <p:txBody>
          <a:bodyPr wrap="none" rtlCol="0">
            <a:spAutoFit/>
          </a:bodyPr>
          <a:lstStyle/>
          <a:p>
            <a:pPr algn="ctr"/>
            <a:r>
              <a:rPr lang="en-US" sz="1050" dirty="0"/>
              <a:t>Layer </a:t>
            </a:r>
            <a:r>
              <a:rPr lang="en-US" sz="1050" i="1" dirty="0"/>
              <a:t>L</a:t>
            </a:r>
            <a:endParaRPr lang="en-US" sz="1050" dirty="0"/>
          </a:p>
        </p:txBody>
      </p:sp>
      <p:grpSp>
        <p:nvGrpSpPr>
          <p:cNvPr id="55" name="Group 54"/>
          <p:cNvGrpSpPr/>
          <p:nvPr/>
        </p:nvGrpSpPr>
        <p:grpSpPr>
          <a:xfrm>
            <a:off x="4109801" y="3926486"/>
            <a:ext cx="274320" cy="1837044"/>
            <a:chOff x="2713220" y="4092314"/>
            <a:chExt cx="365760" cy="2449392"/>
          </a:xfrm>
        </p:grpSpPr>
        <p:sp>
          <p:nvSpPr>
            <p:cNvPr id="56" name="Oval 55"/>
            <p:cNvSpPr>
              <a:spLocks noChangeAspect="1"/>
            </p:cNvSpPr>
            <p:nvPr/>
          </p:nvSpPr>
          <p:spPr>
            <a:xfrm>
              <a:off x="2713220" y="4092314"/>
              <a:ext cx="365760" cy="3657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7" name="Oval 56"/>
            <p:cNvSpPr>
              <a:spLocks noChangeAspect="1"/>
            </p:cNvSpPr>
            <p:nvPr/>
          </p:nvSpPr>
          <p:spPr>
            <a:xfrm>
              <a:off x="2713220" y="4586991"/>
              <a:ext cx="365760" cy="3657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8" name="Oval 57"/>
            <p:cNvSpPr>
              <a:spLocks noChangeAspect="1"/>
            </p:cNvSpPr>
            <p:nvPr/>
          </p:nvSpPr>
          <p:spPr>
            <a:xfrm>
              <a:off x="2713220" y="5111648"/>
              <a:ext cx="365760" cy="3657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9" name="Oval 58"/>
            <p:cNvSpPr>
              <a:spLocks noChangeAspect="1"/>
            </p:cNvSpPr>
            <p:nvPr/>
          </p:nvSpPr>
          <p:spPr>
            <a:xfrm>
              <a:off x="2713220" y="5651289"/>
              <a:ext cx="365760" cy="3657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0" name="Oval 59"/>
            <p:cNvSpPr>
              <a:spLocks noChangeAspect="1"/>
            </p:cNvSpPr>
            <p:nvPr/>
          </p:nvSpPr>
          <p:spPr>
            <a:xfrm>
              <a:off x="2713220" y="6175946"/>
              <a:ext cx="365760" cy="3657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grpSp>
        <p:nvGrpSpPr>
          <p:cNvPr id="61" name="Group 60"/>
          <p:cNvGrpSpPr/>
          <p:nvPr/>
        </p:nvGrpSpPr>
        <p:grpSpPr>
          <a:xfrm>
            <a:off x="6993704" y="3926486"/>
            <a:ext cx="274320" cy="1837044"/>
            <a:chOff x="2713220" y="4092314"/>
            <a:chExt cx="365760" cy="2449392"/>
          </a:xfrm>
        </p:grpSpPr>
        <p:sp>
          <p:nvSpPr>
            <p:cNvPr id="62" name="Oval 61"/>
            <p:cNvSpPr>
              <a:spLocks noChangeAspect="1"/>
            </p:cNvSpPr>
            <p:nvPr/>
          </p:nvSpPr>
          <p:spPr>
            <a:xfrm>
              <a:off x="2713220" y="4092314"/>
              <a:ext cx="365760" cy="3657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3" name="Oval 62"/>
            <p:cNvSpPr>
              <a:spLocks noChangeAspect="1"/>
            </p:cNvSpPr>
            <p:nvPr/>
          </p:nvSpPr>
          <p:spPr>
            <a:xfrm>
              <a:off x="2713220" y="4586991"/>
              <a:ext cx="365760" cy="3657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4" name="Oval 63"/>
            <p:cNvSpPr>
              <a:spLocks noChangeAspect="1"/>
            </p:cNvSpPr>
            <p:nvPr/>
          </p:nvSpPr>
          <p:spPr>
            <a:xfrm>
              <a:off x="2713220" y="5111648"/>
              <a:ext cx="365760" cy="3657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5" name="Oval 64"/>
            <p:cNvSpPr>
              <a:spLocks noChangeAspect="1"/>
            </p:cNvSpPr>
            <p:nvPr/>
          </p:nvSpPr>
          <p:spPr>
            <a:xfrm>
              <a:off x="2713220" y="5651289"/>
              <a:ext cx="365760" cy="3657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6" name="Oval 65"/>
            <p:cNvSpPr>
              <a:spLocks noChangeAspect="1"/>
            </p:cNvSpPr>
            <p:nvPr/>
          </p:nvSpPr>
          <p:spPr>
            <a:xfrm>
              <a:off x="2713220" y="6175946"/>
              <a:ext cx="365760" cy="3657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cxnSp>
        <p:nvCxnSpPr>
          <p:cNvPr id="67" name="Straight Arrow Connector 66"/>
          <p:cNvCxnSpPr>
            <a:stCxn id="53" idx="6"/>
          </p:cNvCxnSpPr>
          <p:nvPr/>
        </p:nvCxnSpPr>
        <p:spPr>
          <a:xfrm>
            <a:off x="4384121" y="4063646"/>
            <a:ext cx="1327924" cy="7645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a:stCxn id="56" idx="6"/>
          </p:cNvCxnSpPr>
          <p:nvPr/>
        </p:nvCxnSpPr>
        <p:spPr>
          <a:xfrm>
            <a:off x="4384121" y="4434655"/>
            <a:ext cx="1327924" cy="3934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p:nvPr/>
        </p:nvCxnSpPr>
        <p:spPr>
          <a:xfrm>
            <a:off x="4384121" y="4828146"/>
            <a:ext cx="132792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flipV="1">
            <a:off x="4384121" y="4828147"/>
            <a:ext cx="1327924" cy="4047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a:stCxn id="64" idx="6"/>
          </p:cNvCxnSpPr>
          <p:nvPr/>
        </p:nvCxnSpPr>
        <p:spPr>
          <a:xfrm flipV="1">
            <a:off x="4384121" y="4828146"/>
            <a:ext cx="1327924" cy="7982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p:cNvCxnSpPr>
            <a:endCxn id="68" idx="2"/>
          </p:cNvCxnSpPr>
          <p:nvPr/>
        </p:nvCxnSpPr>
        <p:spPr>
          <a:xfrm flipV="1">
            <a:off x="5986366" y="4063646"/>
            <a:ext cx="1007339" cy="7645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a:endCxn id="70" idx="2"/>
          </p:cNvCxnSpPr>
          <p:nvPr/>
        </p:nvCxnSpPr>
        <p:spPr>
          <a:xfrm>
            <a:off x="5986366" y="4828146"/>
            <a:ext cx="100733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a:endCxn id="69" idx="2"/>
          </p:cNvCxnSpPr>
          <p:nvPr/>
        </p:nvCxnSpPr>
        <p:spPr>
          <a:xfrm flipV="1">
            <a:off x="5986366" y="4434655"/>
            <a:ext cx="1007339" cy="3934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p:cNvCxnSpPr>
            <a:endCxn id="71" idx="2"/>
          </p:cNvCxnSpPr>
          <p:nvPr/>
        </p:nvCxnSpPr>
        <p:spPr>
          <a:xfrm>
            <a:off x="5986366" y="4828147"/>
            <a:ext cx="1007339" cy="4047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a:endCxn id="72" idx="2"/>
          </p:cNvCxnSpPr>
          <p:nvPr/>
        </p:nvCxnSpPr>
        <p:spPr>
          <a:xfrm>
            <a:off x="5986366" y="4828146"/>
            <a:ext cx="1007339" cy="7982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7" name="Oval 76"/>
          <p:cNvSpPr>
            <a:spLocks noChangeAspect="1"/>
          </p:cNvSpPr>
          <p:nvPr/>
        </p:nvSpPr>
        <p:spPr>
          <a:xfrm>
            <a:off x="5712044" y="3926486"/>
            <a:ext cx="274320" cy="274320"/>
          </a:xfrm>
          <a:prstGeom prst="ellipse">
            <a:avLst/>
          </a:prstGeom>
          <a:solidFill>
            <a:schemeClr val="accent1">
              <a:alpha val="5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8" name="Oval 77"/>
          <p:cNvSpPr>
            <a:spLocks noChangeAspect="1"/>
          </p:cNvSpPr>
          <p:nvPr/>
        </p:nvSpPr>
        <p:spPr>
          <a:xfrm>
            <a:off x="5712044" y="4297493"/>
            <a:ext cx="274320" cy="274320"/>
          </a:xfrm>
          <a:prstGeom prst="ellipse">
            <a:avLst/>
          </a:prstGeom>
          <a:solidFill>
            <a:schemeClr val="accent1">
              <a:alpha val="5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9" name="Oval 78"/>
          <p:cNvSpPr>
            <a:spLocks noChangeAspect="1"/>
          </p:cNvSpPr>
          <p:nvPr/>
        </p:nvSpPr>
        <p:spPr>
          <a:xfrm>
            <a:off x="5712044" y="469098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0" name="Oval 79"/>
          <p:cNvSpPr>
            <a:spLocks noChangeAspect="1"/>
          </p:cNvSpPr>
          <p:nvPr/>
        </p:nvSpPr>
        <p:spPr>
          <a:xfrm>
            <a:off x="5712044" y="5095717"/>
            <a:ext cx="274320" cy="274320"/>
          </a:xfrm>
          <a:prstGeom prst="ellipse">
            <a:avLst/>
          </a:prstGeom>
          <a:solidFill>
            <a:schemeClr val="accent1">
              <a:alpha val="5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1" name="Oval 80"/>
          <p:cNvSpPr>
            <a:spLocks noChangeAspect="1"/>
          </p:cNvSpPr>
          <p:nvPr/>
        </p:nvSpPr>
        <p:spPr>
          <a:xfrm>
            <a:off x="5712044" y="5489210"/>
            <a:ext cx="274320" cy="274320"/>
          </a:xfrm>
          <a:prstGeom prst="ellipse">
            <a:avLst/>
          </a:prstGeom>
          <a:solidFill>
            <a:schemeClr val="accent1">
              <a:alpha val="5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84" name="Straight Arrow Connector 83"/>
          <p:cNvCxnSpPr>
            <a:stCxn id="62" idx="6"/>
          </p:cNvCxnSpPr>
          <p:nvPr/>
        </p:nvCxnSpPr>
        <p:spPr>
          <a:xfrm flipV="1">
            <a:off x="7268023" y="4045664"/>
            <a:ext cx="844154" cy="179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4" name="TextBox 93"/>
          <p:cNvSpPr txBox="1"/>
          <p:nvPr/>
        </p:nvSpPr>
        <p:spPr>
          <a:xfrm>
            <a:off x="8181234" y="3904001"/>
            <a:ext cx="301686" cy="253916"/>
          </a:xfrm>
          <a:prstGeom prst="rect">
            <a:avLst/>
          </a:prstGeom>
          <a:noFill/>
        </p:spPr>
        <p:txBody>
          <a:bodyPr wrap="none" rtlCol="0">
            <a:spAutoFit/>
          </a:bodyPr>
          <a:lstStyle/>
          <a:p>
            <a:r>
              <a:rPr lang="en-US" sz="1050" dirty="0"/>
              <a:t>y</a:t>
            </a:r>
            <a:r>
              <a:rPr lang="en-US" sz="1050" baseline="-25000" dirty="0"/>
              <a:t>1</a:t>
            </a:r>
            <a:endParaRPr lang="en-US" sz="1050" dirty="0"/>
          </a:p>
        </p:txBody>
      </p:sp>
      <p:cxnSp>
        <p:nvCxnSpPr>
          <p:cNvPr id="97" name="Straight Arrow Connector 96"/>
          <p:cNvCxnSpPr/>
          <p:nvPr/>
        </p:nvCxnSpPr>
        <p:spPr>
          <a:xfrm flipV="1">
            <a:off x="7268023" y="4415588"/>
            <a:ext cx="844154" cy="179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8" name="TextBox 97"/>
          <p:cNvSpPr txBox="1"/>
          <p:nvPr/>
        </p:nvSpPr>
        <p:spPr>
          <a:xfrm>
            <a:off x="8181234" y="4273925"/>
            <a:ext cx="301686" cy="253916"/>
          </a:xfrm>
          <a:prstGeom prst="rect">
            <a:avLst/>
          </a:prstGeom>
          <a:noFill/>
        </p:spPr>
        <p:txBody>
          <a:bodyPr wrap="none" rtlCol="0">
            <a:spAutoFit/>
          </a:bodyPr>
          <a:lstStyle/>
          <a:p>
            <a:r>
              <a:rPr lang="en-US" sz="1050" dirty="0"/>
              <a:t>y</a:t>
            </a:r>
            <a:r>
              <a:rPr lang="en-US" sz="1050" baseline="-25000" dirty="0"/>
              <a:t>2</a:t>
            </a:r>
            <a:endParaRPr lang="en-US" sz="1050" dirty="0"/>
          </a:p>
        </p:txBody>
      </p:sp>
      <p:cxnSp>
        <p:nvCxnSpPr>
          <p:cNvPr id="99" name="Straight Arrow Connector 98"/>
          <p:cNvCxnSpPr/>
          <p:nvPr/>
        </p:nvCxnSpPr>
        <p:spPr>
          <a:xfrm flipV="1">
            <a:off x="7268023" y="4809950"/>
            <a:ext cx="844154" cy="179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0" name="TextBox 99"/>
          <p:cNvSpPr txBox="1"/>
          <p:nvPr/>
        </p:nvSpPr>
        <p:spPr>
          <a:xfrm>
            <a:off x="8181234" y="4668287"/>
            <a:ext cx="277640" cy="253916"/>
          </a:xfrm>
          <a:prstGeom prst="rect">
            <a:avLst/>
          </a:prstGeom>
          <a:noFill/>
        </p:spPr>
        <p:txBody>
          <a:bodyPr wrap="none" rtlCol="0">
            <a:spAutoFit/>
          </a:bodyPr>
          <a:lstStyle/>
          <a:p>
            <a:r>
              <a:rPr lang="is-IS" sz="1050" dirty="0"/>
              <a:t>…</a:t>
            </a:r>
            <a:endParaRPr lang="en-US" sz="1050" dirty="0"/>
          </a:p>
        </p:txBody>
      </p:sp>
      <p:cxnSp>
        <p:nvCxnSpPr>
          <p:cNvPr id="101" name="Straight Arrow Connector 100"/>
          <p:cNvCxnSpPr/>
          <p:nvPr/>
        </p:nvCxnSpPr>
        <p:spPr>
          <a:xfrm flipV="1">
            <a:off x="7268023" y="5214895"/>
            <a:ext cx="844154" cy="179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2" name="TextBox 101"/>
          <p:cNvSpPr txBox="1"/>
          <p:nvPr/>
        </p:nvSpPr>
        <p:spPr>
          <a:xfrm>
            <a:off x="8181234" y="5073232"/>
            <a:ext cx="277640" cy="253916"/>
          </a:xfrm>
          <a:prstGeom prst="rect">
            <a:avLst/>
          </a:prstGeom>
          <a:noFill/>
        </p:spPr>
        <p:txBody>
          <a:bodyPr wrap="none" rtlCol="0">
            <a:spAutoFit/>
          </a:bodyPr>
          <a:lstStyle/>
          <a:p>
            <a:r>
              <a:rPr lang="is-IS" sz="1050" dirty="0"/>
              <a:t>…</a:t>
            </a:r>
            <a:endParaRPr lang="en-US" sz="1050" dirty="0"/>
          </a:p>
        </p:txBody>
      </p:sp>
      <p:cxnSp>
        <p:nvCxnSpPr>
          <p:cNvPr id="103" name="Straight Arrow Connector 102"/>
          <p:cNvCxnSpPr/>
          <p:nvPr/>
        </p:nvCxnSpPr>
        <p:spPr>
          <a:xfrm flipV="1">
            <a:off x="7268023" y="5606136"/>
            <a:ext cx="844154" cy="179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6864408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Backpropagation (2)</a:t>
            </a:r>
          </a:p>
        </p:txBody>
      </p:sp>
      <mc:AlternateContent xmlns:mc="http://schemas.openxmlformats.org/markup-compatibility/2006">
        <mc:Choice xmlns:a14="http://schemas.microsoft.com/office/drawing/2010/main" Requires="a14">
          <p:sp>
            <p:nvSpPr>
              <p:cNvPr id="2" name="Content Placeholder 1"/>
              <p:cNvSpPr>
                <a:spLocks noGrp="1"/>
              </p:cNvSpPr>
              <p:nvPr>
                <p:ph idx="1"/>
              </p:nvPr>
            </p:nvSpPr>
            <p:spPr>
              <a:xfrm>
                <a:off x="2152650" y="2226470"/>
                <a:ext cx="7886700" cy="1272798"/>
              </a:xfrm>
            </p:spPr>
            <p:txBody>
              <a:bodyPr>
                <a:normAutofit/>
              </a:bodyPr>
              <a:lstStyle/>
              <a:p>
                <a14:m>
                  <m:oMath xmlns:m="http://schemas.openxmlformats.org/officeDocument/2006/math">
                    <m:sSubSup>
                      <m:sSubSupPr>
                        <m:ctrlPr>
                          <a:rPr lang="en-US" sz="1800" i="1">
                            <a:latin typeface="Cambria Math" panose="02040503050406030204" pitchFamily="18" charset="0"/>
                          </a:rPr>
                        </m:ctrlPr>
                      </m:sSubSupPr>
                      <m:e>
                        <m:r>
                          <a:rPr lang="en-US" sz="1800" i="1">
                            <a:latin typeface="Cambria Math" charset="0"/>
                          </a:rPr>
                          <m:t>𝜃</m:t>
                        </m:r>
                      </m:e>
                      <m:sub>
                        <m:r>
                          <a:rPr lang="en-US" sz="1800" i="1">
                            <a:latin typeface="Cambria Math" charset="0"/>
                          </a:rPr>
                          <m:t>𝑖𝑗</m:t>
                        </m:r>
                      </m:sub>
                      <m:sup>
                        <m:r>
                          <a:rPr lang="en-US" sz="1800" i="1">
                            <a:latin typeface="Cambria Math" charset="0"/>
                          </a:rPr>
                          <m:t>𝐿</m:t>
                        </m:r>
                        <m:r>
                          <a:rPr lang="en-US" sz="1800" i="1">
                            <a:latin typeface="Cambria Math" charset="0"/>
                          </a:rPr>
                          <m:t>−2</m:t>
                        </m:r>
                      </m:sup>
                    </m:sSubSup>
                  </m:oMath>
                </a14:m>
                <a:r>
                  <a:rPr lang="en-US" sz="1800" dirty="0"/>
                  <a:t>: connection between neuron </a:t>
                </a:r>
                <a:r>
                  <a:rPr lang="en-US" sz="1800" i="1" dirty="0"/>
                  <a:t>j</a:t>
                </a:r>
                <a:r>
                  <a:rPr lang="en-US" sz="1800" dirty="0"/>
                  <a:t> in layer </a:t>
                </a:r>
                <a:r>
                  <a:rPr lang="en-US" sz="1800" i="1" dirty="0"/>
                  <a:t>L</a:t>
                </a:r>
                <a:r>
                  <a:rPr lang="en-US" sz="1800" dirty="0"/>
                  <a:t> – 2 to neuron </a:t>
                </a:r>
                <a:r>
                  <a:rPr lang="en-US" sz="1800" i="1" dirty="0" err="1"/>
                  <a:t>i</a:t>
                </a:r>
                <a:r>
                  <a:rPr lang="en-US" sz="1800" dirty="0"/>
                  <a:t> in layer </a:t>
                </a:r>
                <a:r>
                  <a:rPr lang="en-US" sz="1800" i="1" dirty="0"/>
                  <a:t>L</a:t>
                </a:r>
                <a:r>
                  <a:rPr lang="en-US" sz="1800" dirty="0"/>
                  <a:t>-1</a:t>
                </a:r>
              </a:p>
              <a:p>
                <a:r>
                  <a:rPr lang="en-US" sz="1800" dirty="0"/>
                  <a:t>Representing all connections from </a:t>
                </a:r>
                <a:r>
                  <a:rPr lang="en-US" sz="1800" i="1" dirty="0"/>
                  <a:t>L – </a:t>
                </a:r>
                <a:r>
                  <a:rPr lang="en-US" sz="1800" dirty="0"/>
                  <a:t>2 to </a:t>
                </a:r>
                <a:r>
                  <a:rPr lang="en-US" sz="1800" i="1" dirty="0"/>
                  <a:t>L - </a:t>
                </a:r>
                <a:r>
                  <a:rPr lang="en-US" sz="1800" dirty="0"/>
                  <a:t>2 as one matrix </a:t>
                </a:r>
                <a14:m>
                  <m:oMath xmlns:m="http://schemas.openxmlformats.org/officeDocument/2006/math">
                    <m:sSup>
                      <m:sSupPr>
                        <m:ctrlPr>
                          <a:rPr lang="en-US" sz="1800" i="1">
                            <a:latin typeface="Cambria Math" panose="02040503050406030204" pitchFamily="18" charset="0"/>
                          </a:rPr>
                        </m:ctrlPr>
                      </m:sSupPr>
                      <m:e>
                        <m:r>
                          <a:rPr lang="en-US" sz="1800" i="1">
                            <a:latin typeface="Cambria Math" charset="0"/>
                          </a:rPr>
                          <m:t>𝜃</m:t>
                        </m:r>
                      </m:e>
                      <m:sup>
                        <m:r>
                          <a:rPr lang="en-US" sz="1800" i="1">
                            <a:latin typeface="Cambria Math" charset="0"/>
                          </a:rPr>
                          <m:t>𝐿</m:t>
                        </m:r>
                        <m:r>
                          <a:rPr lang="en-US" sz="1800" i="1">
                            <a:latin typeface="Cambria Math" charset="0"/>
                          </a:rPr>
                          <m:t>−2</m:t>
                        </m:r>
                      </m:sup>
                    </m:sSup>
                  </m:oMath>
                </a14:m>
                <a:r>
                  <a:rPr lang="en-US" sz="1800" dirty="0"/>
                  <a:t>, we can predict all activation of layer </a:t>
                </a:r>
                <a:r>
                  <a:rPr lang="en-US" sz="1800" i="1" dirty="0"/>
                  <a:t>L</a:t>
                </a:r>
                <a:r>
                  <a:rPr lang="en-US" sz="1800" dirty="0"/>
                  <a:t>-1 as</a:t>
                </a:r>
                <a:br>
                  <a:rPr lang="en-US" sz="1800" dirty="0"/>
                </a:br>
                <a14:m>
                  <m:oMath xmlns:m="http://schemas.openxmlformats.org/officeDocument/2006/math">
                    <m:sSup>
                      <m:sSupPr>
                        <m:ctrlPr>
                          <a:rPr lang="en-US" sz="1800" i="1">
                            <a:latin typeface="Cambria Math" panose="02040503050406030204" pitchFamily="18" charset="0"/>
                          </a:rPr>
                        </m:ctrlPr>
                      </m:sSupPr>
                      <m:e>
                        <m:r>
                          <a:rPr lang="en-US" sz="1800" i="1">
                            <a:latin typeface="Cambria Math" charset="0"/>
                          </a:rPr>
                          <m:t>𝑎</m:t>
                        </m:r>
                      </m:e>
                      <m:sup>
                        <m:r>
                          <a:rPr lang="en-US" sz="1800" i="1">
                            <a:latin typeface="Cambria Math" charset="0"/>
                          </a:rPr>
                          <m:t>𝐿</m:t>
                        </m:r>
                        <m:r>
                          <a:rPr lang="en-US" sz="1800" i="1">
                            <a:latin typeface="Cambria Math" charset="0"/>
                          </a:rPr>
                          <m:t>−1</m:t>
                        </m:r>
                      </m:sup>
                    </m:sSup>
                    <m:r>
                      <a:rPr lang="en-US" sz="1800" i="1">
                        <a:latin typeface="Cambria Math" charset="0"/>
                      </a:rPr>
                      <m:t>=</m:t>
                    </m:r>
                    <m:r>
                      <a:rPr lang="en-US" sz="1800" i="1">
                        <a:latin typeface="Cambria Math" charset="0"/>
                      </a:rPr>
                      <m:t>𝑓</m:t>
                    </m:r>
                    <m:r>
                      <a:rPr lang="en-US" sz="1800" i="1">
                        <a:latin typeface="Cambria Math" charset="0"/>
                      </a:rPr>
                      <m:t>(</m:t>
                    </m:r>
                    <m:sSup>
                      <m:sSupPr>
                        <m:ctrlPr>
                          <a:rPr lang="en-US" sz="1800" i="1">
                            <a:latin typeface="Cambria Math" panose="02040503050406030204" pitchFamily="18" charset="0"/>
                          </a:rPr>
                        </m:ctrlPr>
                      </m:sSupPr>
                      <m:e>
                        <m:r>
                          <a:rPr lang="en-US" sz="1800" i="1">
                            <a:latin typeface="Cambria Math" charset="0"/>
                          </a:rPr>
                          <m:t>𝜃</m:t>
                        </m:r>
                      </m:e>
                      <m:sup>
                        <m:r>
                          <a:rPr lang="en-US" sz="1800" i="1">
                            <a:latin typeface="Cambria Math" charset="0"/>
                          </a:rPr>
                          <m:t>𝐿</m:t>
                        </m:r>
                        <m:r>
                          <a:rPr lang="en-US" sz="1800" i="1">
                            <a:latin typeface="Cambria Math" charset="0"/>
                          </a:rPr>
                          <m:t>−2</m:t>
                        </m:r>
                      </m:sup>
                    </m:sSup>
                    <m:sSup>
                      <m:sSupPr>
                        <m:ctrlPr>
                          <a:rPr lang="en-US" sz="1800" i="1">
                            <a:latin typeface="Cambria Math" panose="02040503050406030204" pitchFamily="18" charset="0"/>
                          </a:rPr>
                        </m:ctrlPr>
                      </m:sSupPr>
                      <m:e>
                        <m:r>
                          <a:rPr lang="en-US" sz="1800" i="1">
                            <a:latin typeface="Cambria Math" charset="0"/>
                          </a:rPr>
                          <m:t>𝑎</m:t>
                        </m:r>
                      </m:e>
                      <m:sup>
                        <m:r>
                          <a:rPr lang="en-US" sz="1800" i="1">
                            <a:latin typeface="Cambria Math" charset="0"/>
                          </a:rPr>
                          <m:t>𝐿</m:t>
                        </m:r>
                        <m:r>
                          <a:rPr lang="en-US" sz="1800" i="1">
                            <a:latin typeface="Cambria Math" charset="0"/>
                          </a:rPr>
                          <m:t>−2</m:t>
                        </m:r>
                      </m:sup>
                    </m:sSup>
                    <m:r>
                      <a:rPr lang="en-US" sz="1800" i="1">
                        <a:latin typeface="Cambria Math" charset="0"/>
                      </a:rPr>
                      <m:t>)</m:t>
                    </m:r>
                  </m:oMath>
                </a14:m>
                <a:endParaRPr lang="en-US" sz="1800" dirty="0"/>
              </a:p>
              <a:p>
                <a:endParaRPr lang="en-US" sz="1800" dirty="0"/>
              </a:p>
            </p:txBody>
          </p:sp>
        </mc:Choice>
        <mc:Fallback>
          <p:sp>
            <p:nvSpPr>
              <p:cNvPr id="2" name="Content Placeholder 1"/>
              <p:cNvSpPr>
                <a:spLocks noGrp="1" noRot="1" noChangeAspect="1" noMove="1" noResize="1" noEditPoints="1" noAdjustHandles="1" noChangeArrowheads="1" noChangeShapeType="1" noTextEdit="1"/>
              </p:cNvSpPr>
              <p:nvPr>
                <p:ph idx="1"/>
              </p:nvPr>
            </p:nvSpPr>
            <p:spPr>
              <a:xfrm>
                <a:off x="2152650" y="2226470"/>
                <a:ext cx="7886700" cy="1272798"/>
              </a:xfrm>
              <a:blipFill>
                <a:blip r:embed="rId3"/>
                <a:stretch>
                  <a:fillRect l="-482" t="-2970" b="-1980"/>
                </a:stretch>
              </a:blipFill>
            </p:spPr>
            <p:txBody>
              <a:bodyPr/>
              <a:lstStyle/>
              <a:p>
                <a:r>
                  <a:rPr lang="en-US">
                    <a:noFill/>
                  </a:rPr>
                  <a:t> </a:t>
                </a:r>
              </a:p>
            </p:txBody>
          </p:sp>
        </mc:Fallback>
      </mc:AlternateContent>
      <p:sp>
        <p:nvSpPr>
          <p:cNvPr id="40" name="TextBox 39"/>
          <p:cNvSpPr txBox="1"/>
          <p:nvPr/>
        </p:nvSpPr>
        <p:spPr>
          <a:xfrm>
            <a:off x="3888413" y="3638243"/>
            <a:ext cx="737702" cy="253916"/>
          </a:xfrm>
          <a:prstGeom prst="rect">
            <a:avLst/>
          </a:prstGeom>
          <a:noFill/>
        </p:spPr>
        <p:txBody>
          <a:bodyPr wrap="none" rtlCol="0">
            <a:spAutoFit/>
          </a:bodyPr>
          <a:lstStyle/>
          <a:p>
            <a:r>
              <a:rPr lang="en-US" sz="1050" dirty="0"/>
              <a:t>Layer </a:t>
            </a:r>
            <a:r>
              <a:rPr lang="en-US" sz="1050" i="1" dirty="0"/>
              <a:t>L</a:t>
            </a:r>
            <a:r>
              <a:rPr lang="en-US" sz="1050" dirty="0"/>
              <a:t> - 2</a:t>
            </a:r>
          </a:p>
        </p:txBody>
      </p:sp>
      <p:sp>
        <p:nvSpPr>
          <p:cNvPr id="41" name="TextBox 40"/>
          <p:cNvSpPr txBox="1"/>
          <p:nvPr/>
        </p:nvSpPr>
        <p:spPr>
          <a:xfrm>
            <a:off x="5514085" y="3638243"/>
            <a:ext cx="737701" cy="253916"/>
          </a:xfrm>
          <a:prstGeom prst="rect">
            <a:avLst/>
          </a:prstGeom>
          <a:noFill/>
        </p:spPr>
        <p:txBody>
          <a:bodyPr wrap="none" rtlCol="0">
            <a:spAutoFit/>
          </a:bodyPr>
          <a:lstStyle/>
          <a:p>
            <a:pPr algn="ctr"/>
            <a:r>
              <a:rPr lang="en-US" sz="1050" dirty="0"/>
              <a:t>Layer</a:t>
            </a:r>
            <a:r>
              <a:rPr lang="en-US" sz="1050" i="1" dirty="0"/>
              <a:t> L - </a:t>
            </a:r>
            <a:r>
              <a:rPr lang="en-US" sz="1050" dirty="0"/>
              <a:t>1</a:t>
            </a:r>
          </a:p>
        </p:txBody>
      </p:sp>
      <p:sp>
        <p:nvSpPr>
          <p:cNvPr id="42" name="TextBox 41"/>
          <p:cNvSpPr txBox="1"/>
          <p:nvPr/>
        </p:nvSpPr>
        <p:spPr>
          <a:xfrm>
            <a:off x="6847774" y="3638243"/>
            <a:ext cx="566181" cy="253916"/>
          </a:xfrm>
          <a:prstGeom prst="rect">
            <a:avLst/>
          </a:prstGeom>
          <a:noFill/>
        </p:spPr>
        <p:txBody>
          <a:bodyPr wrap="none" rtlCol="0">
            <a:spAutoFit/>
          </a:bodyPr>
          <a:lstStyle/>
          <a:p>
            <a:pPr algn="ctr"/>
            <a:r>
              <a:rPr lang="en-US" sz="1050" dirty="0"/>
              <a:t>Layer L</a:t>
            </a:r>
          </a:p>
        </p:txBody>
      </p:sp>
      <p:grpSp>
        <p:nvGrpSpPr>
          <p:cNvPr id="44" name="Group 43"/>
          <p:cNvGrpSpPr/>
          <p:nvPr/>
        </p:nvGrpSpPr>
        <p:grpSpPr>
          <a:xfrm>
            <a:off x="4109801" y="3937728"/>
            <a:ext cx="274320" cy="1837044"/>
            <a:chOff x="2713220" y="4092314"/>
            <a:chExt cx="365760" cy="2449392"/>
          </a:xfrm>
        </p:grpSpPr>
        <p:sp>
          <p:nvSpPr>
            <p:cNvPr id="45" name="Oval 44"/>
            <p:cNvSpPr>
              <a:spLocks noChangeAspect="1"/>
            </p:cNvSpPr>
            <p:nvPr/>
          </p:nvSpPr>
          <p:spPr>
            <a:xfrm>
              <a:off x="2713220" y="4092314"/>
              <a:ext cx="365760" cy="3657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7" name="Oval 46"/>
            <p:cNvSpPr>
              <a:spLocks noChangeAspect="1"/>
            </p:cNvSpPr>
            <p:nvPr/>
          </p:nvSpPr>
          <p:spPr>
            <a:xfrm>
              <a:off x="2713220" y="4586991"/>
              <a:ext cx="365760" cy="3657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8" name="Oval 47"/>
            <p:cNvSpPr>
              <a:spLocks noChangeAspect="1"/>
            </p:cNvSpPr>
            <p:nvPr/>
          </p:nvSpPr>
          <p:spPr>
            <a:xfrm>
              <a:off x="2713220" y="5111648"/>
              <a:ext cx="365760" cy="3657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0" name="Oval 49"/>
            <p:cNvSpPr>
              <a:spLocks noChangeAspect="1"/>
            </p:cNvSpPr>
            <p:nvPr/>
          </p:nvSpPr>
          <p:spPr>
            <a:xfrm>
              <a:off x="2713220" y="5651289"/>
              <a:ext cx="365760" cy="3657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1" name="Oval 50"/>
            <p:cNvSpPr>
              <a:spLocks noChangeAspect="1"/>
            </p:cNvSpPr>
            <p:nvPr/>
          </p:nvSpPr>
          <p:spPr>
            <a:xfrm>
              <a:off x="2713220" y="6175946"/>
              <a:ext cx="365760" cy="3657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grpSp>
        <p:nvGrpSpPr>
          <p:cNvPr id="52" name="Group 51"/>
          <p:cNvGrpSpPr/>
          <p:nvPr/>
        </p:nvGrpSpPr>
        <p:grpSpPr>
          <a:xfrm>
            <a:off x="6993704" y="3937728"/>
            <a:ext cx="274320" cy="1837044"/>
            <a:chOff x="2713220" y="4092314"/>
            <a:chExt cx="365760" cy="2449392"/>
          </a:xfrm>
        </p:grpSpPr>
        <p:sp>
          <p:nvSpPr>
            <p:cNvPr id="53" name="Oval 52"/>
            <p:cNvSpPr>
              <a:spLocks noChangeAspect="1"/>
            </p:cNvSpPr>
            <p:nvPr/>
          </p:nvSpPr>
          <p:spPr>
            <a:xfrm>
              <a:off x="2713220" y="4092314"/>
              <a:ext cx="365760" cy="3657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4" name="Oval 53"/>
            <p:cNvSpPr>
              <a:spLocks noChangeAspect="1"/>
            </p:cNvSpPr>
            <p:nvPr/>
          </p:nvSpPr>
          <p:spPr>
            <a:xfrm>
              <a:off x="2713220" y="4586991"/>
              <a:ext cx="365760" cy="3657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5" name="Oval 54"/>
            <p:cNvSpPr>
              <a:spLocks noChangeAspect="1"/>
            </p:cNvSpPr>
            <p:nvPr/>
          </p:nvSpPr>
          <p:spPr>
            <a:xfrm>
              <a:off x="2713220" y="5111648"/>
              <a:ext cx="365760" cy="3657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6" name="Oval 55"/>
            <p:cNvSpPr>
              <a:spLocks noChangeAspect="1"/>
            </p:cNvSpPr>
            <p:nvPr/>
          </p:nvSpPr>
          <p:spPr>
            <a:xfrm>
              <a:off x="2713220" y="5651289"/>
              <a:ext cx="365760" cy="3657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7" name="Oval 56"/>
            <p:cNvSpPr>
              <a:spLocks noChangeAspect="1"/>
            </p:cNvSpPr>
            <p:nvPr/>
          </p:nvSpPr>
          <p:spPr>
            <a:xfrm>
              <a:off x="2713220" y="6175946"/>
              <a:ext cx="365760" cy="3657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cxnSp>
        <p:nvCxnSpPr>
          <p:cNvPr id="58" name="Straight Arrow Connector 57"/>
          <p:cNvCxnSpPr/>
          <p:nvPr/>
        </p:nvCxnSpPr>
        <p:spPr>
          <a:xfrm>
            <a:off x="4384121" y="4074889"/>
            <a:ext cx="1327924" cy="7645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p:nvPr/>
        </p:nvCxnSpPr>
        <p:spPr>
          <a:xfrm>
            <a:off x="4384121" y="4445897"/>
            <a:ext cx="1327924" cy="3934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p:nvPr/>
        </p:nvCxnSpPr>
        <p:spPr>
          <a:xfrm>
            <a:off x="4384121" y="4839389"/>
            <a:ext cx="132792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a:xfrm flipV="1">
            <a:off x="4384121" y="4839390"/>
            <a:ext cx="1327924" cy="4047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p:nvPr/>
        </p:nvCxnSpPr>
        <p:spPr>
          <a:xfrm flipV="1">
            <a:off x="4384121" y="4839388"/>
            <a:ext cx="1327924" cy="7982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p:nvPr/>
        </p:nvCxnSpPr>
        <p:spPr>
          <a:xfrm flipV="1">
            <a:off x="5986366" y="4074889"/>
            <a:ext cx="1007339" cy="7645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p:nvPr/>
        </p:nvCxnSpPr>
        <p:spPr>
          <a:xfrm>
            <a:off x="5986366" y="4839389"/>
            <a:ext cx="100733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p:nvPr/>
        </p:nvCxnSpPr>
        <p:spPr>
          <a:xfrm flipV="1">
            <a:off x="5986366" y="4445897"/>
            <a:ext cx="1007339" cy="3934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p:cNvCxnSpPr/>
          <p:nvPr/>
        </p:nvCxnSpPr>
        <p:spPr>
          <a:xfrm>
            <a:off x="5986366" y="4839390"/>
            <a:ext cx="1007339" cy="4047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p:nvPr/>
        </p:nvCxnSpPr>
        <p:spPr>
          <a:xfrm>
            <a:off x="5986366" y="4839388"/>
            <a:ext cx="1007339" cy="7982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8" name="Oval 67"/>
          <p:cNvSpPr>
            <a:spLocks noChangeAspect="1"/>
          </p:cNvSpPr>
          <p:nvPr/>
        </p:nvSpPr>
        <p:spPr>
          <a:xfrm>
            <a:off x="5712044" y="3937728"/>
            <a:ext cx="274320" cy="274320"/>
          </a:xfrm>
          <a:prstGeom prst="ellipse">
            <a:avLst/>
          </a:prstGeom>
          <a:solidFill>
            <a:schemeClr val="accent1">
              <a:alpha val="5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9" name="Oval 68"/>
          <p:cNvSpPr>
            <a:spLocks noChangeAspect="1"/>
          </p:cNvSpPr>
          <p:nvPr/>
        </p:nvSpPr>
        <p:spPr>
          <a:xfrm>
            <a:off x="5712044" y="4308736"/>
            <a:ext cx="274320" cy="274320"/>
          </a:xfrm>
          <a:prstGeom prst="ellipse">
            <a:avLst/>
          </a:prstGeom>
          <a:solidFill>
            <a:schemeClr val="accent1">
              <a:alpha val="5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0" name="Oval 69"/>
          <p:cNvSpPr>
            <a:spLocks noChangeAspect="1"/>
          </p:cNvSpPr>
          <p:nvPr/>
        </p:nvSpPr>
        <p:spPr>
          <a:xfrm>
            <a:off x="5712044" y="4702229"/>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1" name="Oval 70"/>
          <p:cNvSpPr>
            <a:spLocks noChangeAspect="1"/>
          </p:cNvSpPr>
          <p:nvPr/>
        </p:nvSpPr>
        <p:spPr>
          <a:xfrm>
            <a:off x="5712044" y="5106959"/>
            <a:ext cx="274320" cy="274320"/>
          </a:xfrm>
          <a:prstGeom prst="ellipse">
            <a:avLst/>
          </a:prstGeom>
          <a:solidFill>
            <a:schemeClr val="accent1">
              <a:alpha val="5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2" name="Oval 71"/>
          <p:cNvSpPr>
            <a:spLocks noChangeAspect="1"/>
          </p:cNvSpPr>
          <p:nvPr/>
        </p:nvSpPr>
        <p:spPr>
          <a:xfrm>
            <a:off x="5712044" y="5500452"/>
            <a:ext cx="274320" cy="274320"/>
          </a:xfrm>
          <a:prstGeom prst="ellipse">
            <a:avLst/>
          </a:prstGeom>
          <a:solidFill>
            <a:schemeClr val="accent1">
              <a:alpha val="5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73" name="Straight Arrow Connector 72"/>
          <p:cNvCxnSpPr/>
          <p:nvPr/>
        </p:nvCxnSpPr>
        <p:spPr>
          <a:xfrm flipV="1">
            <a:off x="7268023" y="4056906"/>
            <a:ext cx="844154" cy="179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4" name="TextBox 73"/>
          <p:cNvSpPr txBox="1"/>
          <p:nvPr/>
        </p:nvSpPr>
        <p:spPr>
          <a:xfrm>
            <a:off x="8181234" y="3915243"/>
            <a:ext cx="301686" cy="253916"/>
          </a:xfrm>
          <a:prstGeom prst="rect">
            <a:avLst/>
          </a:prstGeom>
          <a:noFill/>
        </p:spPr>
        <p:txBody>
          <a:bodyPr wrap="none" rtlCol="0">
            <a:spAutoFit/>
          </a:bodyPr>
          <a:lstStyle/>
          <a:p>
            <a:r>
              <a:rPr lang="en-US" sz="1050" dirty="0"/>
              <a:t>y</a:t>
            </a:r>
            <a:r>
              <a:rPr lang="en-US" sz="1050" baseline="-25000" dirty="0"/>
              <a:t>1</a:t>
            </a:r>
            <a:endParaRPr lang="en-US" sz="1050" dirty="0"/>
          </a:p>
        </p:txBody>
      </p:sp>
      <p:cxnSp>
        <p:nvCxnSpPr>
          <p:cNvPr id="75" name="Straight Arrow Connector 74"/>
          <p:cNvCxnSpPr/>
          <p:nvPr/>
        </p:nvCxnSpPr>
        <p:spPr>
          <a:xfrm flipV="1">
            <a:off x="7268023" y="4426831"/>
            <a:ext cx="844154" cy="179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6" name="TextBox 75"/>
          <p:cNvSpPr txBox="1"/>
          <p:nvPr/>
        </p:nvSpPr>
        <p:spPr>
          <a:xfrm>
            <a:off x="8181234" y="4285168"/>
            <a:ext cx="301686" cy="253916"/>
          </a:xfrm>
          <a:prstGeom prst="rect">
            <a:avLst/>
          </a:prstGeom>
          <a:noFill/>
        </p:spPr>
        <p:txBody>
          <a:bodyPr wrap="none" rtlCol="0">
            <a:spAutoFit/>
          </a:bodyPr>
          <a:lstStyle/>
          <a:p>
            <a:r>
              <a:rPr lang="en-US" sz="1050" dirty="0"/>
              <a:t>y</a:t>
            </a:r>
            <a:r>
              <a:rPr lang="en-US" sz="1050" baseline="-25000" dirty="0"/>
              <a:t>2</a:t>
            </a:r>
            <a:endParaRPr lang="en-US" sz="1050" dirty="0"/>
          </a:p>
        </p:txBody>
      </p:sp>
      <p:cxnSp>
        <p:nvCxnSpPr>
          <p:cNvPr id="77" name="Straight Arrow Connector 76"/>
          <p:cNvCxnSpPr/>
          <p:nvPr/>
        </p:nvCxnSpPr>
        <p:spPr>
          <a:xfrm flipV="1">
            <a:off x="7268023" y="4821192"/>
            <a:ext cx="844154" cy="179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8" name="TextBox 77"/>
          <p:cNvSpPr txBox="1"/>
          <p:nvPr/>
        </p:nvSpPr>
        <p:spPr>
          <a:xfrm>
            <a:off x="8181234" y="4679529"/>
            <a:ext cx="277640" cy="253916"/>
          </a:xfrm>
          <a:prstGeom prst="rect">
            <a:avLst/>
          </a:prstGeom>
          <a:noFill/>
        </p:spPr>
        <p:txBody>
          <a:bodyPr wrap="none" rtlCol="0">
            <a:spAutoFit/>
          </a:bodyPr>
          <a:lstStyle/>
          <a:p>
            <a:r>
              <a:rPr lang="is-IS" sz="1050" dirty="0"/>
              <a:t>…</a:t>
            </a:r>
            <a:endParaRPr lang="en-US" sz="1050" dirty="0"/>
          </a:p>
        </p:txBody>
      </p:sp>
      <p:cxnSp>
        <p:nvCxnSpPr>
          <p:cNvPr id="79" name="Straight Arrow Connector 78"/>
          <p:cNvCxnSpPr/>
          <p:nvPr/>
        </p:nvCxnSpPr>
        <p:spPr>
          <a:xfrm flipV="1">
            <a:off x="7268023" y="5226137"/>
            <a:ext cx="844154" cy="179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0" name="TextBox 79"/>
          <p:cNvSpPr txBox="1"/>
          <p:nvPr/>
        </p:nvSpPr>
        <p:spPr>
          <a:xfrm>
            <a:off x="8181234" y="5084474"/>
            <a:ext cx="277640" cy="253916"/>
          </a:xfrm>
          <a:prstGeom prst="rect">
            <a:avLst/>
          </a:prstGeom>
          <a:noFill/>
        </p:spPr>
        <p:txBody>
          <a:bodyPr wrap="none" rtlCol="0">
            <a:spAutoFit/>
          </a:bodyPr>
          <a:lstStyle/>
          <a:p>
            <a:r>
              <a:rPr lang="is-IS" sz="1050" dirty="0"/>
              <a:t>…</a:t>
            </a:r>
            <a:endParaRPr lang="en-US" sz="1050" dirty="0"/>
          </a:p>
        </p:txBody>
      </p:sp>
      <p:cxnSp>
        <p:nvCxnSpPr>
          <p:cNvPr id="81" name="Straight Arrow Connector 80"/>
          <p:cNvCxnSpPr/>
          <p:nvPr/>
        </p:nvCxnSpPr>
        <p:spPr>
          <a:xfrm flipV="1">
            <a:off x="7268023" y="5617379"/>
            <a:ext cx="844154" cy="179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887910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Latent </a:t>
            </a:r>
            <a:r>
              <a:rPr lang="en-US" dirty="0" err="1"/>
              <a:t>Dirichlet</a:t>
            </a:r>
            <a:r>
              <a:rPr lang="en-US" dirty="0"/>
              <a:t> Allocation (LDA)</a:t>
            </a:r>
          </a:p>
        </p:txBody>
      </p:sp>
      <p:pic>
        <p:nvPicPr>
          <p:cNvPr id="9" name="Picture 8"/>
          <p:cNvPicPr>
            <a:picLocks noChangeAspect="1"/>
          </p:cNvPicPr>
          <p:nvPr/>
        </p:nvPicPr>
        <p:blipFill>
          <a:blip r:embed="rId2"/>
          <a:stretch>
            <a:fillRect/>
          </a:stretch>
        </p:blipFill>
        <p:spPr>
          <a:xfrm>
            <a:off x="2175641" y="1508984"/>
            <a:ext cx="7840717" cy="4348462"/>
          </a:xfrm>
          <a:prstGeom prst="rect">
            <a:avLst/>
          </a:prstGeom>
        </p:spPr>
      </p:pic>
      <p:sp>
        <p:nvSpPr>
          <p:cNvPr id="10" name="Rectangle 9"/>
          <p:cNvSpPr/>
          <p:nvPr/>
        </p:nvSpPr>
        <p:spPr>
          <a:xfrm>
            <a:off x="1629104" y="6062397"/>
            <a:ext cx="8823434" cy="369332"/>
          </a:xfrm>
          <a:prstGeom prst="rect">
            <a:avLst/>
          </a:prstGeom>
        </p:spPr>
        <p:txBody>
          <a:bodyPr wrap="square">
            <a:spAutoFit/>
          </a:bodyPr>
          <a:lstStyle/>
          <a:p>
            <a:r>
              <a:rPr lang="en-US" dirty="0"/>
              <a:t>From: Probabilistic Topic Models By David M. </a:t>
            </a:r>
            <a:r>
              <a:rPr lang="en-US" dirty="0" err="1"/>
              <a:t>Blei</a:t>
            </a:r>
            <a:r>
              <a:rPr lang="en-US" dirty="0"/>
              <a:t>, Communications of the ACM, Vol. 55 No. 4</a:t>
            </a:r>
          </a:p>
        </p:txBody>
      </p:sp>
    </p:spTree>
    <p:extLst>
      <p:ext uri="{BB962C8B-B14F-4D97-AF65-F5344CB8AC3E}">
        <p14:creationId xmlns:p14="http://schemas.microsoft.com/office/powerpoint/2010/main" val="92479903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Backpropagation (3)</a:t>
            </a:r>
          </a:p>
        </p:txBody>
      </p:sp>
      <mc:AlternateContent xmlns:mc="http://schemas.openxmlformats.org/markup-compatibility/2006">
        <mc:Choice xmlns:a14="http://schemas.microsoft.com/office/drawing/2010/main" Requires="a14">
          <p:sp>
            <p:nvSpPr>
              <p:cNvPr id="2" name="Content Placeholder 1"/>
              <p:cNvSpPr>
                <a:spLocks noGrp="1"/>
              </p:cNvSpPr>
              <p:nvPr>
                <p:ph idx="1"/>
              </p:nvPr>
            </p:nvSpPr>
            <p:spPr>
              <a:xfrm>
                <a:off x="2152650" y="2226470"/>
                <a:ext cx="7886700" cy="463328"/>
              </a:xfrm>
            </p:spPr>
            <p:txBody>
              <a:bodyPr>
                <a:normAutofit/>
              </a:bodyPr>
              <a:lstStyle/>
              <a:p>
                <a:r>
                  <a:rPr lang="en-US" sz="1800" dirty="0"/>
                  <a:t>Then the gradient of a connection </a:t>
                </a:r>
                <a14:m>
                  <m:oMath xmlns:m="http://schemas.openxmlformats.org/officeDocument/2006/math">
                    <m:sSubSup>
                      <m:sSubSupPr>
                        <m:ctrlPr>
                          <a:rPr lang="en-US" sz="1800" i="1">
                            <a:latin typeface="Cambria Math" panose="02040503050406030204" pitchFamily="18" charset="0"/>
                          </a:rPr>
                        </m:ctrlPr>
                      </m:sSubSupPr>
                      <m:e>
                        <m:r>
                          <a:rPr lang="en-US" sz="1800" i="1">
                            <a:latin typeface="Cambria Math" charset="0"/>
                          </a:rPr>
                          <m:t>𝜃</m:t>
                        </m:r>
                      </m:e>
                      <m:sub>
                        <m:r>
                          <a:rPr lang="en-US" sz="1800" i="1">
                            <a:latin typeface="Cambria Math" charset="0"/>
                          </a:rPr>
                          <m:t>𝑖𝑗</m:t>
                        </m:r>
                      </m:sub>
                      <m:sup>
                        <m:r>
                          <a:rPr lang="en-US" sz="1800" i="1">
                            <a:latin typeface="Cambria Math" charset="0"/>
                          </a:rPr>
                          <m:t>𝐿</m:t>
                        </m:r>
                        <m:r>
                          <a:rPr lang="en-US" sz="1800" i="1">
                            <a:latin typeface="Cambria Math" charset="0"/>
                          </a:rPr>
                          <m:t>−2</m:t>
                        </m:r>
                      </m:sup>
                    </m:sSubSup>
                  </m:oMath>
                </a14:m>
                <a:r>
                  <a:rPr lang="en-US" sz="1800" dirty="0"/>
                  <a:t> with respect to the loss function will be</a:t>
                </a:r>
              </a:p>
            </p:txBody>
          </p:sp>
        </mc:Choice>
        <mc:Fallback>
          <p:sp>
            <p:nvSpPr>
              <p:cNvPr id="2" name="Content Placeholder 1"/>
              <p:cNvSpPr>
                <a:spLocks noGrp="1" noRot="1" noChangeAspect="1" noMove="1" noResize="1" noEditPoints="1" noAdjustHandles="1" noChangeArrowheads="1" noChangeShapeType="1" noTextEdit="1"/>
              </p:cNvSpPr>
              <p:nvPr>
                <p:ph idx="1"/>
              </p:nvPr>
            </p:nvSpPr>
            <p:spPr>
              <a:xfrm>
                <a:off x="2152650" y="2226470"/>
                <a:ext cx="7886700" cy="463328"/>
              </a:xfrm>
              <a:blipFill>
                <a:blip r:embed="rId3"/>
                <a:stretch>
                  <a:fillRect l="-482" t="-8108"/>
                </a:stretch>
              </a:blipFill>
            </p:spPr>
            <p:txBody>
              <a:bodyPr/>
              <a:lstStyle/>
              <a:p>
                <a:r>
                  <a:rPr lang="en-US">
                    <a:noFill/>
                  </a:rPr>
                  <a:t> </a:t>
                </a:r>
              </a:p>
            </p:txBody>
          </p:sp>
        </mc:Fallback>
      </mc:AlternateContent>
      <p:sp>
        <p:nvSpPr>
          <p:cNvPr id="40" name="TextBox 39"/>
          <p:cNvSpPr txBox="1"/>
          <p:nvPr/>
        </p:nvSpPr>
        <p:spPr>
          <a:xfrm>
            <a:off x="3944625" y="3773153"/>
            <a:ext cx="737702" cy="253916"/>
          </a:xfrm>
          <a:prstGeom prst="rect">
            <a:avLst/>
          </a:prstGeom>
          <a:noFill/>
        </p:spPr>
        <p:txBody>
          <a:bodyPr wrap="none" rtlCol="0">
            <a:spAutoFit/>
          </a:bodyPr>
          <a:lstStyle/>
          <a:p>
            <a:r>
              <a:rPr lang="en-US" sz="1050" dirty="0"/>
              <a:t>Layer </a:t>
            </a:r>
            <a:r>
              <a:rPr lang="en-US" sz="1050" i="1" dirty="0"/>
              <a:t>L</a:t>
            </a:r>
            <a:r>
              <a:rPr lang="en-US" sz="1050" dirty="0"/>
              <a:t> - 2</a:t>
            </a:r>
          </a:p>
        </p:txBody>
      </p:sp>
      <p:sp>
        <p:nvSpPr>
          <p:cNvPr id="41" name="TextBox 40"/>
          <p:cNvSpPr txBox="1"/>
          <p:nvPr/>
        </p:nvSpPr>
        <p:spPr>
          <a:xfrm>
            <a:off x="5570296" y="3773153"/>
            <a:ext cx="737701" cy="253916"/>
          </a:xfrm>
          <a:prstGeom prst="rect">
            <a:avLst/>
          </a:prstGeom>
          <a:noFill/>
        </p:spPr>
        <p:txBody>
          <a:bodyPr wrap="none" rtlCol="0">
            <a:spAutoFit/>
          </a:bodyPr>
          <a:lstStyle/>
          <a:p>
            <a:pPr algn="ctr"/>
            <a:r>
              <a:rPr lang="en-US" sz="1050" dirty="0"/>
              <a:t>Layer </a:t>
            </a:r>
            <a:r>
              <a:rPr lang="en-US" sz="1050" i="1" dirty="0"/>
              <a:t>L </a:t>
            </a:r>
            <a:r>
              <a:rPr lang="en-US" sz="1050" dirty="0"/>
              <a:t>- 1</a:t>
            </a:r>
          </a:p>
        </p:txBody>
      </p:sp>
      <p:sp>
        <p:nvSpPr>
          <p:cNvPr id="42" name="TextBox 41"/>
          <p:cNvSpPr txBox="1"/>
          <p:nvPr/>
        </p:nvSpPr>
        <p:spPr>
          <a:xfrm>
            <a:off x="6903988" y="3773153"/>
            <a:ext cx="566181" cy="253916"/>
          </a:xfrm>
          <a:prstGeom prst="rect">
            <a:avLst/>
          </a:prstGeom>
          <a:noFill/>
        </p:spPr>
        <p:txBody>
          <a:bodyPr wrap="none" rtlCol="0">
            <a:spAutoFit/>
          </a:bodyPr>
          <a:lstStyle/>
          <a:p>
            <a:pPr algn="ctr"/>
            <a:r>
              <a:rPr lang="en-US" sz="1050" dirty="0"/>
              <a:t>Layer </a:t>
            </a:r>
            <a:r>
              <a:rPr lang="en-US" sz="1050" i="1" dirty="0"/>
              <a:t>L</a:t>
            </a:r>
            <a:endParaRPr lang="en-US" sz="1050" dirty="0"/>
          </a:p>
        </p:txBody>
      </p:sp>
      <p:grpSp>
        <p:nvGrpSpPr>
          <p:cNvPr id="44" name="Group 43"/>
          <p:cNvGrpSpPr/>
          <p:nvPr/>
        </p:nvGrpSpPr>
        <p:grpSpPr>
          <a:xfrm>
            <a:off x="4166013" y="4072638"/>
            <a:ext cx="274320" cy="1837044"/>
            <a:chOff x="2713220" y="4092314"/>
            <a:chExt cx="365760" cy="2449392"/>
          </a:xfrm>
        </p:grpSpPr>
        <p:sp>
          <p:nvSpPr>
            <p:cNvPr id="45" name="Oval 44"/>
            <p:cNvSpPr>
              <a:spLocks noChangeAspect="1"/>
            </p:cNvSpPr>
            <p:nvPr/>
          </p:nvSpPr>
          <p:spPr>
            <a:xfrm>
              <a:off x="2713220" y="4092314"/>
              <a:ext cx="365760" cy="3657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7" name="Oval 46"/>
            <p:cNvSpPr>
              <a:spLocks noChangeAspect="1"/>
            </p:cNvSpPr>
            <p:nvPr/>
          </p:nvSpPr>
          <p:spPr>
            <a:xfrm>
              <a:off x="2713220" y="4586991"/>
              <a:ext cx="365760" cy="3657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8" name="Oval 47"/>
            <p:cNvSpPr>
              <a:spLocks noChangeAspect="1"/>
            </p:cNvSpPr>
            <p:nvPr/>
          </p:nvSpPr>
          <p:spPr>
            <a:xfrm>
              <a:off x="2713220" y="5111648"/>
              <a:ext cx="365760" cy="3657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0" name="Oval 49"/>
            <p:cNvSpPr>
              <a:spLocks noChangeAspect="1"/>
            </p:cNvSpPr>
            <p:nvPr/>
          </p:nvSpPr>
          <p:spPr>
            <a:xfrm>
              <a:off x="2713220" y="5651289"/>
              <a:ext cx="365760" cy="3657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1" name="Oval 50"/>
            <p:cNvSpPr>
              <a:spLocks noChangeAspect="1"/>
            </p:cNvSpPr>
            <p:nvPr/>
          </p:nvSpPr>
          <p:spPr>
            <a:xfrm>
              <a:off x="2713220" y="6175946"/>
              <a:ext cx="365760" cy="3657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grpSp>
        <p:nvGrpSpPr>
          <p:cNvPr id="52" name="Group 51"/>
          <p:cNvGrpSpPr/>
          <p:nvPr/>
        </p:nvGrpSpPr>
        <p:grpSpPr>
          <a:xfrm>
            <a:off x="7049916" y="4072638"/>
            <a:ext cx="274320" cy="1837044"/>
            <a:chOff x="2713220" y="4092314"/>
            <a:chExt cx="365760" cy="2449392"/>
          </a:xfrm>
        </p:grpSpPr>
        <p:sp>
          <p:nvSpPr>
            <p:cNvPr id="53" name="Oval 52"/>
            <p:cNvSpPr>
              <a:spLocks noChangeAspect="1"/>
            </p:cNvSpPr>
            <p:nvPr/>
          </p:nvSpPr>
          <p:spPr>
            <a:xfrm>
              <a:off x="2713220" y="4092314"/>
              <a:ext cx="365760" cy="3657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4" name="Oval 53"/>
            <p:cNvSpPr>
              <a:spLocks noChangeAspect="1"/>
            </p:cNvSpPr>
            <p:nvPr/>
          </p:nvSpPr>
          <p:spPr>
            <a:xfrm>
              <a:off x="2713220" y="4586991"/>
              <a:ext cx="365760" cy="3657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5" name="Oval 54"/>
            <p:cNvSpPr>
              <a:spLocks noChangeAspect="1"/>
            </p:cNvSpPr>
            <p:nvPr/>
          </p:nvSpPr>
          <p:spPr>
            <a:xfrm>
              <a:off x="2713220" y="5111648"/>
              <a:ext cx="365760" cy="3657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6" name="Oval 55"/>
            <p:cNvSpPr>
              <a:spLocks noChangeAspect="1"/>
            </p:cNvSpPr>
            <p:nvPr/>
          </p:nvSpPr>
          <p:spPr>
            <a:xfrm>
              <a:off x="2713220" y="5651289"/>
              <a:ext cx="365760" cy="3657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7" name="Oval 56"/>
            <p:cNvSpPr>
              <a:spLocks noChangeAspect="1"/>
            </p:cNvSpPr>
            <p:nvPr/>
          </p:nvSpPr>
          <p:spPr>
            <a:xfrm>
              <a:off x="2713220" y="6175946"/>
              <a:ext cx="365760" cy="3657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cxnSp>
        <p:nvCxnSpPr>
          <p:cNvPr id="58" name="Straight Arrow Connector 57"/>
          <p:cNvCxnSpPr/>
          <p:nvPr/>
        </p:nvCxnSpPr>
        <p:spPr>
          <a:xfrm>
            <a:off x="4440333" y="4209799"/>
            <a:ext cx="1327924" cy="7645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p:nvPr/>
        </p:nvCxnSpPr>
        <p:spPr>
          <a:xfrm>
            <a:off x="4440333" y="4580807"/>
            <a:ext cx="1327924" cy="3934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p:nvPr/>
        </p:nvCxnSpPr>
        <p:spPr>
          <a:xfrm>
            <a:off x="4440333" y="4974299"/>
            <a:ext cx="1327924"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a:xfrm flipV="1">
            <a:off x="4440333" y="4974300"/>
            <a:ext cx="1327924" cy="4047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p:nvPr/>
        </p:nvCxnSpPr>
        <p:spPr>
          <a:xfrm flipV="1">
            <a:off x="4440333" y="4974298"/>
            <a:ext cx="1327924" cy="7982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p:nvPr/>
        </p:nvCxnSpPr>
        <p:spPr>
          <a:xfrm flipV="1">
            <a:off x="6042578" y="4209799"/>
            <a:ext cx="1007339" cy="76450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p:nvPr/>
        </p:nvCxnSpPr>
        <p:spPr>
          <a:xfrm>
            <a:off x="6042578" y="4974299"/>
            <a:ext cx="1007339"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p:nvPr/>
        </p:nvCxnSpPr>
        <p:spPr>
          <a:xfrm flipV="1">
            <a:off x="6042578" y="4580807"/>
            <a:ext cx="1007339" cy="39349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p:cNvCxnSpPr/>
          <p:nvPr/>
        </p:nvCxnSpPr>
        <p:spPr>
          <a:xfrm>
            <a:off x="6042578" y="4974300"/>
            <a:ext cx="1007339" cy="40473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p:nvPr/>
        </p:nvCxnSpPr>
        <p:spPr>
          <a:xfrm>
            <a:off x="6042578" y="4974298"/>
            <a:ext cx="1007339" cy="79822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8" name="Oval 67"/>
          <p:cNvSpPr>
            <a:spLocks noChangeAspect="1"/>
          </p:cNvSpPr>
          <p:nvPr/>
        </p:nvSpPr>
        <p:spPr>
          <a:xfrm>
            <a:off x="5768257" y="4072638"/>
            <a:ext cx="274320" cy="274320"/>
          </a:xfrm>
          <a:prstGeom prst="ellipse">
            <a:avLst/>
          </a:prstGeom>
          <a:solidFill>
            <a:schemeClr val="accent1">
              <a:alpha val="5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9" name="Oval 68"/>
          <p:cNvSpPr>
            <a:spLocks noChangeAspect="1"/>
          </p:cNvSpPr>
          <p:nvPr/>
        </p:nvSpPr>
        <p:spPr>
          <a:xfrm>
            <a:off x="5768257" y="4443646"/>
            <a:ext cx="274320" cy="274320"/>
          </a:xfrm>
          <a:prstGeom prst="ellipse">
            <a:avLst/>
          </a:prstGeom>
          <a:solidFill>
            <a:schemeClr val="accent1">
              <a:alpha val="5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0" name="Oval 69"/>
          <p:cNvSpPr>
            <a:spLocks noChangeAspect="1"/>
          </p:cNvSpPr>
          <p:nvPr/>
        </p:nvSpPr>
        <p:spPr>
          <a:xfrm>
            <a:off x="5768257" y="4837139"/>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1" name="Oval 70"/>
          <p:cNvSpPr>
            <a:spLocks noChangeAspect="1"/>
          </p:cNvSpPr>
          <p:nvPr/>
        </p:nvSpPr>
        <p:spPr>
          <a:xfrm>
            <a:off x="5768257" y="5241869"/>
            <a:ext cx="274320" cy="274320"/>
          </a:xfrm>
          <a:prstGeom prst="ellipse">
            <a:avLst/>
          </a:prstGeom>
          <a:solidFill>
            <a:schemeClr val="accent1">
              <a:alpha val="5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2" name="Oval 71"/>
          <p:cNvSpPr>
            <a:spLocks noChangeAspect="1"/>
          </p:cNvSpPr>
          <p:nvPr/>
        </p:nvSpPr>
        <p:spPr>
          <a:xfrm>
            <a:off x="5768257" y="5635362"/>
            <a:ext cx="274320" cy="274320"/>
          </a:xfrm>
          <a:prstGeom prst="ellipse">
            <a:avLst/>
          </a:prstGeom>
          <a:solidFill>
            <a:schemeClr val="accent1">
              <a:alpha val="5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73" name="Straight Arrow Connector 72"/>
          <p:cNvCxnSpPr/>
          <p:nvPr/>
        </p:nvCxnSpPr>
        <p:spPr>
          <a:xfrm flipV="1">
            <a:off x="7324236" y="4191816"/>
            <a:ext cx="844154" cy="179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4" name="TextBox 73"/>
          <p:cNvSpPr txBox="1"/>
          <p:nvPr/>
        </p:nvSpPr>
        <p:spPr>
          <a:xfrm>
            <a:off x="8237446" y="4050153"/>
            <a:ext cx="301686" cy="253916"/>
          </a:xfrm>
          <a:prstGeom prst="rect">
            <a:avLst/>
          </a:prstGeom>
          <a:noFill/>
        </p:spPr>
        <p:txBody>
          <a:bodyPr wrap="none" rtlCol="0">
            <a:spAutoFit/>
          </a:bodyPr>
          <a:lstStyle/>
          <a:p>
            <a:r>
              <a:rPr lang="en-US" sz="1050" dirty="0"/>
              <a:t>y</a:t>
            </a:r>
            <a:r>
              <a:rPr lang="en-US" sz="1050" baseline="-25000" dirty="0"/>
              <a:t>1</a:t>
            </a:r>
            <a:endParaRPr lang="en-US" sz="1050" dirty="0"/>
          </a:p>
        </p:txBody>
      </p:sp>
      <p:cxnSp>
        <p:nvCxnSpPr>
          <p:cNvPr id="75" name="Straight Arrow Connector 74"/>
          <p:cNvCxnSpPr/>
          <p:nvPr/>
        </p:nvCxnSpPr>
        <p:spPr>
          <a:xfrm flipV="1">
            <a:off x="7324236" y="4561741"/>
            <a:ext cx="844154" cy="179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6" name="TextBox 75"/>
          <p:cNvSpPr txBox="1"/>
          <p:nvPr/>
        </p:nvSpPr>
        <p:spPr>
          <a:xfrm>
            <a:off x="8237446" y="4420078"/>
            <a:ext cx="301686" cy="253916"/>
          </a:xfrm>
          <a:prstGeom prst="rect">
            <a:avLst/>
          </a:prstGeom>
          <a:noFill/>
        </p:spPr>
        <p:txBody>
          <a:bodyPr wrap="none" rtlCol="0">
            <a:spAutoFit/>
          </a:bodyPr>
          <a:lstStyle/>
          <a:p>
            <a:r>
              <a:rPr lang="en-US" sz="1050" dirty="0"/>
              <a:t>y</a:t>
            </a:r>
            <a:r>
              <a:rPr lang="en-US" sz="1050" baseline="-25000" dirty="0"/>
              <a:t>2</a:t>
            </a:r>
            <a:endParaRPr lang="en-US" sz="1050" dirty="0"/>
          </a:p>
        </p:txBody>
      </p:sp>
      <p:cxnSp>
        <p:nvCxnSpPr>
          <p:cNvPr id="77" name="Straight Arrow Connector 76"/>
          <p:cNvCxnSpPr/>
          <p:nvPr/>
        </p:nvCxnSpPr>
        <p:spPr>
          <a:xfrm flipV="1">
            <a:off x="7324236" y="4956102"/>
            <a:ext cx="844154" cy="179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8" name="TextBox 77"/>
          <p:cNvSpPr txBox="1"/>
          <p:nvPr/>
        </p:nvSpPr>
        <p:spPr>
          <a:xfrm>
            <a:off x="8237446" y="4814439"/>
            <a:ext cx="277640" cy="253916"/>
          </a:xfrm>
          <a:prstGeom prst="rect">
            <a:avLst/>
          </a:prstGeom>
          <a:noFill/>
        </p:spPr>
        <p:txBody>
          <a:bodyPr wrap="none" rtlCol="0">
            <a:spAutoFit/>
          </a:bodyPr>
          <a:lstStyle/>
          <a:p>
            <a:r>
              <a:rPr lang="is-IS" sz="1050" dirty="0"/>
              <a:t>…</a:t>
            </a:r>
            <a:endParaRPr lang="en-US" sz="1050" dirty="0"/>
          </a:p>
        </p:txBody>
      </p:sp>
      <p:cxnSp>
        <p:nvCxnSpPr>
          <p:cNvPr id="79" name="Straight Arrow Connector 78"/>
          <p:cNvCxnSpPr/>
          <p:nvPr/>
        </p:nvCxnSpPr>
        <p:spPr>
          <a:xfrm flipV="1">
            <a:off x="7324236" y="5361047"/>
            <a:ext cx="844154" cy="179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0" name="TextBox 79"/>
          <p:cNvSpPr txBox="1"/>
          <p:nvPr/>
        </p:nvSpPr>
        <p:spPr>
          <a:xfrm>
            <a:off x="8237446" y="5219384"/>
            <a:ext cx="277640" cy="253916"/>
          </a:xfrm>
          <a:prstGeom prst="rect">
            <a:avLst/>
          </a:prstGeom>
          <a:noFill/>
        </p:spPr>
        <p:txBody>
          <a:bodyPr wrap="none" rtlCol="0">
            <a:spAutoFit/>
          </a:bodyPr>
          <a:lstStyle/>
          <a:p>
            <a:r>
              <a:rPr lang="is-IS" sz="1050" dirty="0"/>
              <a:t>…</a:t>
            </a:r>
            <a:endParaRPr lang="en-US" sz="1050" dirty="0"/>
          </a:p>
        </p:txBody>
      </p:sp>
      <p:cxnSp>
        <p:nvCxnSpPr>
          <p:cNvPr id="81" name="Straight Arrow Connector 80"/>
          <p:cNvCxnSpPr/>
          <p:nvPr/>
        </p:nvCxnSpPr>
        <p:spPr>
          <a:xfrm flipV="1">
            <a:off x="7324236" y="5752289"/>
            <a:ext cx="844154" cy="179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5" name="Rectangle 4"/>
              <p:cNvSpPr/>
              <p:nvPr/>
            </p:nvSpPr>
            <p:spPr>
              <a:xfrm>
                <a:off x="4183045" y="2758523"/>
                <a:ext cx="4076757" cy="76194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i="1">
                              <a:latin typeface="Cambria Math" panose="02040503050406030204" pitchFamily="18" charset="0"/>
                            </a:rPr>
                          </m:ctrlPr>
                        </m:fPr>
                        <m:num>
                          <m:r>
                            <a:rPr lang="en-US" i="1">
                              <a:latin typeface="Cambria Math" charset="0"/>
                            </a:rPr>
                            <m:t>𝑑𝑙</m:t>
                          </m:r>
                        </m:num>
                        <m:den>
                          <m:r>
                            <a:rPr lang="en-US" i="1">
                              <a:latin typeface="Cambria Math" charset="0"/>
                            </a:rPr>
                            <m:t>𝑑</m:t>
                          </m:r>
                          <m:sSubSup>
                            <m:sSubSupPr>
                              <m:ctrlPr>
                                <a:rPr lang="en-US" i="1">
                                  <a:latin typeface="Cambria Math" panose="02040503050406030204" pitchFamily="18" charset="0"/>
                                </a:rPr>
                              </m:ctrlPr>
                            </m:sSubSupPr>
                            <m:e>
                              <m:r>
                                <a:rPr lang="en-US" i="1">
                                  <a:latin typeface="Cambria Math" charset="0"/>
                                </a:rPr>
                                <m:t>𝜃</m:t>
                              </m:r>
                            </m:e>
                            <m:sub>
                              <m:r>
                                <a:rPr lang="en-US" i="1">
                                  <a:latin typeface="Cambria Math" charset="0"/>
                                </a:rPr>
                                <m:t>𝑖𝑗</m:t>
                              </m:r>
                            </m:sub>
                            <m:sup>
                              <m:r>
                                <a:rPr lang="en-US" i="1">
                                  <a:latin typeface="Cambria Math" charset="0"/>
                                </a:rPr>
                                <m:t>𝐿</m:t>
                              </m:r>
                              <m:r>
                                <a:rPr lang="en-US" i="1">
                                  <a:latin typeface="Cambria Math" charset="0"/>
                                </a:rPr>
                                <m:t>−2</m:t>
                              </m:r>
                            </m:sup>
                          </m:sSubSup>
                        </m:den>
                      </m:f>
                      <m:r>
                        <a:rPr lang="en-US" i="1">
                          <a:latin typeface="Cambria Math" charset="0"/>
                        </a:rPr>
                        <m:t>=</m:t>
                      </m:r>
                      <m:f>
                        <m:fPr>
                          <m:ctrlPr>
                            <a:rPr lang="en-US" i="1">
                              <a:latin typeface="Cambria Math" panose="02040503050406030204" pitchFamily="18" charset="0"/>
                            </a:rPr>
                          </m:ctrlPr>
                        </m:fPr>
                        <m:num>
                          <m:r>
                            <a:rPr lang="en-US" i="1">
                              <a:latin typeface="Cambria Math" charset="0"/>
                            </a:rPr>
                            <m:t>𝑑</m:t>
                          </m:r>
                          <m:sSubSup>
                            <m:sSubSupPr>
                              <m:ctrlPr>
                                <a:rPr lang="en-US" i="1">
                                  <a:latin typeface="Cambria Math" panose="02040503050406030204" pitchFamily="18" charset="0"/>
                                </a:rPr>
                              </m:ctrlPr>
                            </m:sSubSupPr>
                            <m:e>
                              <m:r>
                                <a:rPr lang="en-US" i="1">
                                  <a:latin typeface="Cambria Math" charset="0"/>
                                </a:rPr>
                                <m:t>𝑧</m:t>
                              </m:r>
                            </m:e>
                            <m:sub>
                              <m:r>
                                <a:rPr lang="en-US" i="1">
                                  <a:latin typeface="Cambria Math" charset="0"/>
                                </a:rPr>
                                <m:t>𝑖</m:t>
                              </m:r>
                            </m:sub>
                            <m:sup>
                              <m:r>
                                <a:rPr lang="en-US" i="1">
                                  <a:latin typeface="Cambria Math" charset="0"/>
                                </a:rPr>
                                <m:t>𝐿</m:t>
                              </m:r>
                              <m:r>
                                <a:rPr lang="en-US" i="1">
                                  <a:latin typeface="Cambria Math" charset="0"/>
                                </a:rPr>
                                <m:t>−1</m:t>
                              </m:r>
                            </m:sup>
                          </m:sSubSup>
                        </m:num>
                        <m:den>
                          <m:r>
                            <a:rPr lang="en-US" i="1">
                              <a:latin typeface="Cambria Math" charset="0"/>
                            </a:rPr>
                            <m:t>𝑑</m:t>
                          </m:r>
                          <m:sSubSup>
                            <m:sSubSupPr>
                              <m:ctrlPr>
                                <a:rPr lang="en-US" i="1">
                                  <a:latin typeface="Cambria Math" panose="02040503050406030204" pitchFamily="18" charset="0"/>
                                </a:rPr>
                              </m:ctrlPr>
                            </m:sSubSupPr>
                            <m:e>
                              <m:r>
                                <a:rPr lang="en-US" i="1">
                                  <a:latin typeface="Cambria Math" charset="0"/>
                                </a:rPr>
                                <m:t>𝜃</m:t>
                              </m:r>
                            </m:e>
                            <m:sub>
                              <m:r>
                                <a:rPr lang="en-US" i="1">
                                  <a:latin typeface="Cambria Math" charset="0"/>
                                </a:rPr>
                                <m:t>𝑖𝑗</m:t>
                              </m:r>
                            </m:sub>
                            <m:sup>
                              <m:r>
                                <a:rPr lang="en-US" i="1">
                                  <a:latin typeface="Cambria Math" charset="0"/>
                                </a:rPr>
                                <m:t>𝐿</m:t>
                              </m:r>
                              <m:r>
                                <a:rPr lang="en-US" i="1">
                                  <a:latin typeface="Cambria Math" charset="0"/>
                                </a:rPr>
                                <m:t>−2</m:t>
                              </m:r>
                            </m:sup>
                          </m:sSubSup>
                        </m:den>
                      </m:f>
                      <m:f>
                        <m:fPr>
                          <m:ctrlPr>
                            <a:rPr lang="en-US" i="1">
                              <a:latin typeface="Cambria Math" panose="02040503050406030204" pitchFamily="18" charset="0"/>
                            </a:rPr>
                          </m:ctrlPr>
                        </m:fPr>
                        <m:num>
                          <m:r>
                            <a:rPr lang="en-US" i="1">
                              <a:latin typeface="Cambria Math" charset="0"/>
                            </a:rPr>
                            <m:t>𝑑</m:t>
                          </m:r>
                          <m:sSubSup>
                            <m:sSubSupPr>
                              <m:ctrlPr>
                                <a:rPr lang="en-US" i="1">
                                  <a:latin typeface="Cambria Math" panose="02040503050406030204" pitchFamily="18" charset="0"/>
                                </a:rPr>
                              </m:ctrlPr>
                            </m:sSubSupPr>
                            <m:e>
                              <m:r>
                                <a:rPr lang="en-US" i="1">
                                  <a:latin typeface="Cambria Math" charset="0"/>
                                </a:rPr>
                                <m:t>𝑎</m:t>
                              </m:r>
                            </m:e>
                            <m:sub>
                              <m:r>
                                <a:rPr lang="en-US" i="1">
                                  <a:latin typeface="Cambria Math" charset="0"/>
                                </a:rPr>
                                <m:t>𝑖</m:t>
                              </m:r>
                            </m:sub>
                            <m:sup>
                              <m:r>
                                <a:rPr lang="en-US" i="1">
                                  <a:latin typeface="Cambria Math" charset="0"/>
                                </a:rPr>
                                <m:t>𝐿</m:t>
                              </m:r>
                              <m:r>
                                <a:rPr lang="en-US" i="1">
                                  <a:latin typeface="Cambria Math" charset="0"/>
                                </a:rPr>
                                <m:t>−1</m:t>
                              </m:r>
                            </m:sup>
                          </m:sSubSup>
                        </m:num>
                        <m:den>
                          <m:r>
                            <a:rPr lang="en-US" i="1">
                              <a:latin typeface="Cambria Math" charset="0"/>
                            </a:rPr>
                            <m:t>𝑑</m:t>
                          </m:r>
                          <m:sSubSup>
                            <m:sSubSupPr>
                              <m:ctrlPr>
                                <a:rPr lang="en-US" i="1">
                                  <a:latin typeface="Cambria Math" panose="02040503050406030204" pitchFamily="18" charset="0"/>
                                </a:rPr>
                              </m:ctrlPr>
                            </m:sSubSupPr>
                            <m:e>
                              <m:r>
                                <a:rPr lang="en-US" i="1">
                                  <a:latin typeface="Cambria Math" charset="0"/>
                                </a:rPr>
                                <m:t>𝑧</m:t>
                              </m:r>
                            </m:e>
                            <m:sub>
                              <m:r>
                                <a:rPr lang="en-US" i="1">
                                  <a:latin typeface="Cambria Math" charset="0"/>
                                </a:rPr>
                                <m:t>𝑖</m:t>
                              </m:r>
                            </m:sub>
                            <m:sup>
                              <m:r>
                                <a:rPr lang="en-US" i="1">
                                  <a:latin typeface="Cambria Math" charset="0"/>
                                </a:rPr>
                                <m:t>𝐿</m:t>
                              </m:r>
                              <m:r>
                                <a:rPr lang="en-US" i="1">
                                  <a:latin typeface="Cambria Math" charset="0"/>
                                </a:rPr>
                                <m:t>−1</m:t>
                              </m:r>
                            </m:sup>
                          </m:sSubSup>
                        </m:den>
                      </m:f>
                      <m:r>
                        <a:rPr lang="en-US" i="1">
                          <a:latin typeface="Cambria Math" charset="0"/>
                        </a:rPr>
                        <m:t>∑</m:t>
                      </m:r>
                      <m:f>
                        <m:fPr>
                          <m:ctrlPr>
                            <a:rPr lang="en-US" i="1">
                              <a:latin typeface="Cambria Math" panose="02040503050406030204" pitchFamily="18" charset="0"/>
                            </a:rPr>
                          </m:ctrlPr>
                        </m:fPr>
                        <m:num>
                          <m:r>
                            <a:rPr lang="en-US" i="1">
                              <a:latin typeface="Cambria Math" charset="0"/>
                            </a:rPr>
                            <m:t>𝑑</m:t>
                          </m:r>
                          <m:sSup>
                            <m:sSupPr>
                              <m:ctrlPr>
                                <a:rPr lang="en-US" i="1">
                                  <a:latin typeface="Cambria Math" panose="02040503050406030204" pitchFamily="18" charset="0"/>
                                </a:rPr>
                              </m:ctrlPr>
                            </m:sSupPr>
                            <m:e>
                              <m:r>
                                <a:rPr lang="en-US" i="1">
                                  <a:latin typeface="Cambria Math" charset="0"/>
                                </a:rPr>
                                <m:t>𝑧</m:t>
                              </m:r>
                            </m:e>
                            <m:sup>
                              <m:r>
                                <a:rPr lang="en-US" i="1">
                                  <a:latin typeface="Cambria Math" charset="0"/>
                                </a:rPr>
                                <m:t>𝐿</m:t>
                              </m:r>
                            </m:sup>
                          </m:sSup>
                        </m:num>
                        <m:den>
                          <m:r>
                            <a:rPr lang="en-US" i="1">
                              <a:latin typeface="Cambria Math" charset="0"/>
                            </a:rPr>
                            <m:t>𝑑</m:t>
                          </m:r>
                          <m:sSubSup>
                            <m:sSubSupPr>
                              <m:ctrlPr>
                                <a:rPr lang="en-US" i="1">
                                  <a:latin typeface="Cambria Math" panose="02040503050406030204" pitchFamily="18" charset="0"/>
                                </a:rPr>
                              </m:ctrlPr>
                            </m:sSubSupPr>
                            <m:e>
                              <m:r>
                                <a:rPr lang="en-US" i="1">
                                  <a:latin typeface="Cambria Math" charset="0"/>
                                </a:rPr>
                                <m:t>𝑎</m:t>
                              </m:r>
                            </m:e>
                            <m:sub>
                              <m:r>
                                <a:rPr lang="en-US" i="1">
                                  <a:latin typeface="Cambria Math" charset="0"/>
                                </a:rPr>
                                <m:t>𝑖</m:t>
                              </m:r>
                            </m:sub>
                            <m:sup>
                              <m:r>
                                <a:rPr lang="en-US" i="1">
                                  <a:latin typeface="Cambria Math" charset="0"/>
                                </a:rPr>
                                <m:t>𝐿</m:t>
                              </m:r>
                              <m:r>
                                <a:rPr lang="en-US" i="1">
                                  <a:latin typeface="Cambria Math" charset="0"/>
                                </a:rPr>
                                <m:t>−1</m:t>
                              </m:r>
                            </m:sup>
                          </m:sSubSup>
                        </m:den>
                      </m:f>
                      <m:f>
                        <m:fPr>
                          <m:ctrlPr>
                            <a:rPr lang="en-US" i="1">
                              <a:latin typeface="Cambria Math" panose="02040503050406030204" pitchFamily="18" charset="0"/>
                            </a:rPr>
                          </m:ctrlPr>
                        </m:fPr>
                        <m:num>
                          <m:r>
                            <a:rPr lang="en-US" i="1">
                              <a:latin typeface="Cambria Math" charset="0"/>
                            </a:rPr>
                            <m:t>𝑑</m:t>
                          </m:r>
                          <m:sSup>
                            <m:sSupPr>
                              <m:ctrlPr>
                                <a:rPr lang="en-US" i="1">
                                  <a:latin typeface="Cambria Math" panose="02040503050406030204" pitchFamily="18" charset="0"/>
                                </a:rPr>
                              </m:ctrlPr>
                            </m:sSupPr>
                            <m:e>
                              <m:r>
                                <a:rPr lang="en-US" i="1">
                                  <a:latin typeface="Cambria Math" charset="0"/>
                                </a:rPr>
                                <m:t>𝑎</m:t>
                              </m:r>
                            </m:e>
                            <m:sup>
                              <m:r>
                                <a:rPr lang="en-US" i="1">
                                  <a:latin typeface="Cambria Math" charset="0"/>
                                </a:rPr>
                                <m:t>𝐿</m:t>
                              </m:r>
                            </m:sup>
                          </m:sSup>
                        </m:num>
                        <m:den>
                          <m:r>
                            <a:rPr lang="en-US" i="1">
                              <a:latin typeface="Cambria Math" charset="0"/>
                            </a:rPr>
                            <m:t>𝑑</m:t>
                          </m:r>
                          <m:sSup>
                            <m:sSupPr>
                              <m:ctrlPr>
                                <a:rPr lang="en-US" i="1">
                                  <a:latin typeface="Cambria Math" panose="02040503050406030204" pitchFamily="18" charset="0"/>
                                </a:rPr>
                              </m:ctrlPr>
                            </m:sSupPr>
                            <m:e>
                              <m:r>
                                <a:rPr lang="en-US" i="1">
                                  <a:latin typeface="Cambria Math" charset="0"/>
                                </a:rPr>
                                <m:t>𝑧</m:t>
                              </m:r>
                            </m:e>
                            <m:sup>
                              <m:r>
                                <a:rPr lang="en-US" i="1">
                                  <a:latin typeface="Cambria Math" charset="0"/>
                                </a:rPr>
                                <m:t>𝐿</m:t>
                              </m:r>
                            </m:sup>
                          </m:sSup>
                        </m:den>
                      </m:f>
                      <m:f>
                        <m:fPr>
                          <m:ctrlPr>
                            <a:rPr lang="en-US" i="1">
                              <a:latin typeface="Cambria Math" panose="02040503050406030204" pitchFamily="18" charset="0"/>
                            </a:rPr>
                          </m:ctrlPr>
                        </m:fPr>
                        <m:num>
                          <m:r>
                            <a:rPr lang="en-US" i="1">
                              <a:latin typeface="Cambria Math" charset="0"/>
                            </a:rPr>
                            <m:t>𝑑𝑙</m:t>
                          </m:r>
                        </m:num>
                        <m:den>
                          <m:r>
                            <a:rPr lang="en-US" i="1">
                              <a:latin typeface="Cambria Math" charset="0"/>
                            </a:rPr>
                            <m:t>𝑑</m:t>
                          </m:r>
                          <m:sSup>
                            <m:sSupPr>
                              <m:ctrlPr>
                                <a:rPr lang="en-US" i="1">
                                  <a:latin typeface="Cambria Math" panose="02040503050406030204" pitchFamily="18" charset="0"/>
                                </a:rPr>
                              </m:ctrlPr>
                            </m:sSupPr>
                            <m:e>
                              <m:r>
                                <a:rPr lang="en-US" i="1">
                                  <a:latin typeface="Cambria Math" charset="0"/>
                                </a:rPr>
                                <m:t>𝑎</m:t>
                              </m:r>
                            </m:e>
                            <m:sup>
                              <m:r>
                                <a:rPr lang="en-US" i="1">
                                  <a:latin typeface="Cambria Math" charset="0"/>
                                </a:rPr>
                                <m:t>𝐿</m:t>
                              </m:r>
                            </m:sup>
                          </m:sSup>
                        </m:den>
                      </m:f>
                    </m:oMath>
                  </m:oMathPara>
                </a14:m>
                <a:endParaRPr lang="en-US" dirty="0"/>
              </a:p>
            </p:txBody>
          </p:sp>
        </mc:Choice>
        <mc:Fallback>
          <p:sp>
            <p:nvSpPr>
              <p:cNvPr id="5" name="Rectangle 4"/>
              <p:cNvSpPr>
                <a:spLocks noRot="1" noChangeAspect="1" noMove="1" noResize="1" noEditPoints="1" noAdjustHandles="1" noChangeArrowheads="1" noChangeShapeType="1" noTextEdit="1"/>
              </p:cNvSpPr>
              <p:nvPr/>
            </p:nvSpPr>
            <p:spPr>
              <a:xfrm>
                <a:off x="4183045" y="2758523"/>
                <a:ext cx="4076757" cy="761940"/>
              </a:xfrm>
              <a:prstGeom prst="rect">
                <a:avLst/>
              </a:prstGeom>
              <a:blipFill>
                <a:blip r:embed="rId4"/>
                <a:stretch>
                  <a:fillRect b="-3279"/>
                </a:stretch>
              </a:blipFill>
            </p:spPr>
            <p:txBody>
              <a:bodyPr/>
              <a:lstStyle/>
              <a:p>
                <a:r>
                  <a:rPr lang="en-US">
                    <a:noFill/>
                  </a:rPr>
                  <a:t> </a:t>
                </a:r>
              </a:p>
            </p:txBody>
          </p:sp>
        </mc:Fallback>
      </mc:AlternateContent>
    </p:spTree>
    <p:extLst>
      <p:ext uri="{BB962C8B-B14F-4D97-AF65-F5344CB8AC3E}">
        <p14:creationId xmlns:p14="http://schemas.microsoft.com/office/powerpoint/2010/main" val="71701661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Backpropagation (4)</a:t>
            </a:r>
          </a:p>
        </p:txBody>
      </p:sp>
      <mc:AlternateContent xmlns:mc="http://schemas.openxmlformats.org/markup-compatibility/2006">
        <mc:Choice xmlns:a14="http://schemas.microsoft.com/office/drawing/2010/main" Requires="a14">
          <p:sp>
            <p:nvSpPr>
              <p:cNvPr id="2" name="Content Placeholder 1"/>
              <p:cNvSpPr>
                <a:spLocks noGrp="1"/>
              </p:cNvSpPr>
              <p:nvPr>
                <p:ph idx="1"/>
              </p:nvPr>
            </p:nvSpPr>
            <p:spPr>
              <a:xfrm>
                <a:off x="2152650" y="2226471"/>
                <a:ext cx="7886700" cy="354965"/>
              </a:xfrm>
            </p:spPr>
            <p:txBody>
              <a:bodyPr>
                <a:normAutofit fontScale="92500" lnSpcReduction="10000"/>
              </a:bodyPr>
              <a:lstStyle/>
              <a:p>
                <a:r>
                  <a:rPr lang="en-US" sz="1800" dirty="0"/>
                  <a:t>Then the gradient of a connection </a:t>
                </a:r>
                <a14:m>
                  <m:oMath xmlns:m="http://schemas.openxmlformats.org/officeDocument/2006/math">
                    <m:sSubSup>
                      <m:sSubSupPr>
                        <m:ctrlPr>
                          <a:rPr lang="en-US" sz="1800" i="1">
                            <a:latin typeface="Cambria Math" panose="02040503050406030204" pitchFamily="18" charset="0"/>
                          </a:rPr>
                        </m:ctrlPr>
                      </m:sSubSupPr>
                      <m:e>
                        <m:r>
                          <a:rPr lang="en-US" sz="1800" i="1">
                            <a:latin typeface="Cambria Math" charset="0"/>
                          </a:rPr>
                          <m:t>𝜃</m:t>
                        </m:r>
                      </m:e>
                      <m:sub>
                        <m:r>
                          <a:rPr lang="en-US" sz="1800" i="1">
                            <a:latin typeface="Cambria Math" charset="0"/>
                          </a:rPr>
                          <m:t>𝑗𝑘</m:t>
                        </m:r>
                      </m:sub>
                      <m:sup>
                        <m:r>
                          <a:rPr lang="en-US" sz="1800" i="1">
                            <a:latin typeface="Cambria Math" charset="0"/>
                          </a:rPr>
                          <m:t>𝐿</m:t>
                        </m:r>
                        <m:r>
                          <a:rPr lang="en-US" sz="1800" i="1">
                            <a:latin typeface="Cambria Math" charset="0"/>
                          </a:rPr>
                          <m:t>−3</m:t>
                        </m:r>
                      </m:sup>
                    </m:sSubSup>
                  </m:oMath>
                </a14:m>
                <a:r>
                  <a:rPr lang="en-US" sz="1800" dirty="0"/>
                  <a:t> with respect to the loss function will be</a:t>
                </a:r>
              </a:p>
            </p:txBody>
          </p:sp>
        </mc:Choice>
        <mc:Fallback>
          <p:sp>
            <p:nvSpPr>
              <p:cNvPr id="2" name="Content Placeholder 1"/>
              <p:cNvSpPr>
                <a:spLocks noGrp="1" noRot="1" noChangeAspect="1" noMove="1" noResize="1" noEditPoints="1" noAdjustHandles="1" noChangeArrowheads="1" noChangeShapeType="1" noTextEdit="1"/>
              </p:cNvSpPr>
              <p:nvPr>
                <p:ph idx="1"/>
              </p:nvPr>
            </p:nvSpPr>
            <p:spPr>
              <a:xfrm>
                <a:off x="2152650" y="2226471"/>
                <a:ext cx="7886700" cy="354965"/>
              </a:xfrm>
              <a:blipFill>
                <a:blip r:embed="rId3"/>
                <a:stretch>
                  <a:fillRect l="-322" t="-13793" b="-13793"/>
                </a:stretch>
              </a:blipFill>
            </p:spPr>
            <p:txBody>
              <a:bodyPr/>
              <a:lstStyle/>
              <a:p>
                <a:r>
                  <a:rPr lang="en-US">
                    <a:noFill/>
                  </a:rPr>
                  <a:t> </a:t>
                </a:r>
              </a:p>
            </p:txBody>
          </p:sp>
        </mc:Fallback>
      </mc:AlternateContent>
      <p:sp>
        <p:nvSpPr>
          <p:cNvPr id="40" name="TextBox 39"/>
          <p:cNvSpPr txBox="1"/>
          <p:nvPr/>
        </p:nvSpPr>
        <p:spPr>
          <a:xfrm>
            <a:off x="3944625" y="3773153"/>
            <a:ext cx="737702" cy="253916"/>
          </a:xfrm>
          <a:prstGeom prst="rect">
            <a:avLst/>
          </a:prstGeom>
          <a:noFill/>
        </p:spPr>
        <p:txBody>
          <a:bodyPr wrap="none" rtlCol="0">
            <a:spAutoFit/>
          </a:bodyPr>
          <a:lstStyle/>
          <a:p>
            <a:r>
              <a:rPr lang="en-US" sz="1050" dirty="0"/>
              <a:t>Layer </a:t>
            </a:r>
            <a:r>
              <a:rPr lang="en-US" sz="1050" i="1" dirty="0"/>
              <a:t>L</a:t>
            </a:r>
            <a:r>
              <a:rPr lang="en-US" sz="1050" dirty="0"/>
              <a:t> - 2</a:t>
            </a:r>
          </a:p>
        </p:txBody>
      </p:sp>
      <p:sp>
        <p:nvSpPr>
          <p:cNvPr id="41" name="TextBox 40"/>
          <p:cNvSpPr txBox="1"/>
          <p:nvPr/>
        </p:nvSpPr>
        <p:spPr>
          <a:xfrm>
            <a:off x="5570296" y="3773153"/>
            <a:ext cx="737701" cy="253916"/>
          </a:xfrm>
          <a:prstGeom prst="rect">
            <a:avLst/>
          </a:prstGeom>
          <a:noFill/>
        </p:spPr>
        <p:txBody>
          <a:bodyPr wrap="none" rtlCol="0">
            <a:spAutoFit/>
          </a:bodyPr>
          <a:lstStyle/>
          <a:p>
            <a:pPr algn="ctr"/>
            <a:r>
              <a:rPr lang="en-US" sz="1050" dirty="0"/>
              <a:t>Layer </a:t>
            </a:r>
            <a:r>
              <a:rPr lang="en-US" sz="1050" i="1" dirty="0"/>
              <a:t>L </a:t>
            </a:r>
            <a:r>
              <a:rPr lang="en-US" sz="1050" dirty="0"/>
              <a:t>- 1</a:t>
            </a:r>
          </a:p>
        </p:txBody>
      </p:sp>
      <p:sp>
        <p:nvSpPr>
          <p:cNvPr id="42" name="TextBox 41"/>
          <p:cNvSpPr txBox="1"/>
          <p:nvPr/>
        </p:nvSpPr>
        <p:spPr>
          <a:xfrm>
            <a:off x="6903988" y="3773153"/>
            <a:ext cx="566181" cy="253916"/>
          </a:xfrm>
          <a:prstGeom prst="rect">
            <a:avLst/>
          </a:prstGeom>
          <a:noFill/>
        </p:spPr>
        <p:txBody>
          <a:bodyPr wrap="none" rtlCol="0">
            <a:spAutoFit/>
          </a:bodyPr>
          <a:lstStyle/>
          <a:p>
            <a:pPr algn="ctr"/>
            <a:r>
              <a:rPr lang="en-US" sz="1050" dirty="0"/>
              <a:t>Layer </a:t>
            </a:r>
            <a:r>
              <a:rPr lang="en-US" sz="1050" i="1" dirty="0"/>
              <a:t>L</a:t>
            </a:r>
            <a:endParaRPr lang="en-US" sz="1050" dirty="0"/>
          </a:p>
        </p:txBody>
      </p:sp>
      <p:grpSp>
        <p:nvGrpSpPr>
          <p:cNvPr id="44" name="Group 43"/>
          <p:cNvGrpSpPr/>
          <p:nvPr/>
        </p:nvGrpSpPr>
        <p:grpSpPr>
          <a:xfrm>
            <a:off x="4166013" y="4072638"/>
            <a:ext cx="274320" cy="1837044"/>
            <a:chOff x="2713220" y="4092314"/>
            <a:chExt cx="365760" cy="2449392"/>
          </a:xfrm>
        </p:grpSpPr>
        <p:sp>
          <p:nvSpPr>
            <p:cNvPr id="45" name="Oval 44"/>
            <p:cNvSpPr>
              <a:spLocks noChangeAspect="1"/>
            </p:cNvSpPr>
            <p:nvPr/>
          </p:nvSpPr>
          <p:spPr>
            <a:xfrm>
              <a:off x="2713220" y="4092314"/>
              <a:ext cx="365760" cy="3657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7" name="Oval 46"/>
            <p:cNvSpPr>
              <a:spLocks noChangeAspect="1"/>
            </p:cNvSpPr>
            <p:nvPr/>
          </p:nvSpPr>
          <p:spPr>
            <a:xfrm>
              <a:off x="2713220" y="4586991"/>
              <a:ext cx="365760" cy="3657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8" name="Oval 47"/>
            <p:cNvSpPr>
              <a:spLocks noChangeAspect="1"/>
            </p:cNvSpPr>
            <p:nvPr/>
          </p:nvSpPr>
          <p:spPr>
            <a:xfrm>
              <a:off x="2713220" y="5111648"/>
              <a:ext cx="365760" cy="3657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0" name="Oval 49"/>
            <p:cNvSpPr>
              <a:spLocks noChangeAspect="1"/>
            </p:cNvSpPr>
            <p:nvPr/>
          </p:nvSpPr>
          <p:spPr>
            <a:xfrm>
              <a:off x="2713220" y="5651289"/>
              <a:ext cx="365760" cy="3657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1" name="Oval 50"/>
            <p:cNvSpPr>
              <a:spLocks noChangeAspect="1"/>
            </p:cNvSpPr>
            <p:nvPr/>
          </p:nvSpPr>
          <p:spPr>
            <a:xfrm>
              <a:off x="2713220" y="6175946"/>
              <a:ext cx="365760" cy="3657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grpSp>
        <p:nvGrpSpPr>
          <p:cNvPr id="52" name="Group 51"/>
          <p:cNvGrpSpPr/>
          <p:nvPr/>
        </p:nvGrpSpPr>
        <p:grpSpPr>
          <a:xfrm>
            <a:off x="7049916" y="4072638"/>
            <a:ext cx="274320" cy="1837044"/>
            <a:chOff x="2713220" y="4092314"/>
            <a:chExt cx="365760" cy="2449392"/>
          </a:xfrm>
        </p:grpSpPr>
        <p:sp>
          <p:nvSpPr>
            <p:cNvPr id="53" name="Oval 52"/>
            <p:cNvSpPr>
              <a:spLocks noChangeAspect="1"/>
            </p:cNvSpPr>
            <p:nvPr/>
          </p:nvSpPr>
          <p:spPr>
            <a:xfrm>
              <a:off x="2713220" y="4092314"/>
              <a:ext cx="365760" cy="3657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4" name="Oval 53"/>
            <p:cNvSpPr>
              <a:spLocks noChangeAspect="1"/>
            </p:cNvSpPr>
            <p:nvPr/>
          </p:nvSpPr>
          <p:spPr>
            <a:xfrm>
              <a:off x="2713220" y="4586991"/>
              <a:ext cx="365760" cy="3657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5" name="Oval 54"/>
            <p:cNvSpPr>
              <a:spLocks noChangeAspect="1"/>
            </p:cNvSpPr>
            <p:nvPr/>
          </p:nvSpPr>
          <p:spPr>
            <a:xfrm>
              <a:off x="2713220" y="5111648"/>
              <a:ext cx="365760" cy="3657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6" name="Oval 55"/>
            <p:cNvSpPr>
              <a:spLocks noChangeAspect="1"/>
            </p:cNvSpPr>
            <p:nvPr/>
          </p:nvSpPr>
          <p:spPr>
            <a:xfrm>
              <a:off x="2713220" y="5651289"/>
              <a:ext cx="365760" cy="3657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7" name="Oval 56"/>
            <p:cNvSpPr>
              <a:spLocks noChangeAspect="1"/>
            </p:cNvSpPr>
            <p:nvPr/>
          </p:nvSpPr>
          <p:spPr>
            <a:xfrm>
              <a:off x="2713220" y="6175946"/>
              <a:ext cx="365760" cy="3657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sp>
        <p:nvSpPr>
          <p:cNvPr id="68" name="Oval 67"/>
          <p:cNvSpPr>
            <a:spLocks noChangeAspect="1"/>
          </p:cNvSpPr>
          <p:nvPr/>
        </p:nvSpPr>
        <p:spPr>
          <a:xfrm>
            <a:off x="5768257" y="4072638"/>
            <a:ext cx="274320" cy="274320"/>
          </a:xfrm>
          <a:prstGeom prst="ellipse">
            <a:avLst/>
          </a:prstGeom>
          <a:solidFill>
            <a:schemeClr val="accent1">
              <a:alpha val="5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9" name="Oval 68"/>
          <p:cNvSpPr>
            <a:spLocks noChangeAspect="1"/>
          </p:cNvSpPr>
          <p:nvPr/>
        </p:nvSpPr>
        <p:spPr>
          <a:xfrm>
            <a:off x="5768257" y="4443646"/>
            <a:ext cx="274320" cy="274320"/>
          </a:xfrm>
          <a:prstGeom prst="ellipse">
            <a:avLst/>
          </a:prstGeom>
          <a:solidFill>
            <a:schemeClr val="accent1">
              <a:alpha val="5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0" name="Oval 69"/>
          <p:cNvSpPr>
            <a:spLocks noChangeAspect="1"/>
          </p:cNvSpPr>
          <p:nvPr/>
        </p:nvSpPr>
        <p:spPr>
          <a:xfrm>
            <a:off x="5768257" y="4837139"/>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1" name="Oval 70"/>
          <p:cNvSpPr>
            <a:spLocks noChangeAspect="1"/>
          </p:cNvSpPr>
          <p:nvPr/>
        </p:nvSpPr>
        <p:spPr>
          <a:xfrm>
            <a:off x="5768257" y="5241869"/>
            <a:ext cx="274320" cy="274320"/>
          </a:xfrm>
          <a:prstGeom prst="ellipse">
            <a:avLst/>
          </a:prstGeom>
          <a:solidFill>
            <a:schemeClr val="accent1">
              <a:alpha val="5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2" name="Oval 71"/>
          <p:cNvSpPr>
            <a:spLocks noChangeAspect="1"/>
          </p:cNvSpPr>
          <p:nvPr/>
        </p:nvSpPr>
        <p:spPr>
          <a:xfrm>
            <a:off x="5768257" y="5635362"/>
            <a:ext cx="274320" cy="274320"/>
          </a:xfrm>
          <a:prstGeom prst="ellipse">
            <a:avLst/>
          </a:prstGeom>
          <a:solidFill>
            <a:schemeClr val="accent1">
              <a:alpha val="5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73" name="Straight Arrow Connector 72"/>
          <p:cNvCxnSpPr/>
          <p:nvPr/>
        </p:nvCxnSpPr>
        <p:spPr>
          <a:xfrm flipV="1">
            <a:off x="7324236" y="4191816"/>
            <a:ext cx="844154" cy="179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4" name="TextBox 73"/>
          <p:cNvSpPr txBox="1"/>
          <p:nvPr/>
        </p:nvSpPr>
        <p:spPr>
          <a:xfrm>
            <a:off x="8237446" y="4050153"/>
            <a:ext cx="301686" cy="253916"/>
          </a:xfrm>
          <a:prstGeom prst="rect">
            <a:avLst/>
          </a:prstGeom>
          <a:noFill/>
        </p:spPr>
        <p:txBody>
          <a:bodyPr wrap="none" rtlCol="0">
            <a:spAutoFit/>
          </a:bodyPr>
          <a:lstStyle/>
          <a:p>
            <a:r>
              <a:rPr lang="en-US" sz="1050" dirty="0"/>
              <a:t>y</a:t>
            </a:r>
            <a:r>
              <a:rPr lang="en-US" sz="1050" baseline="-25000" dirty="0"/>
              <a:t>1</a:t>
            </a:r>
            <a:endParaRPr lang="en-US" sz="1050" dirty="0"/>
          </a:p>
        </p:txBody>
      </p:sp>
      <p:cxnSp>
        <p:nvCxnSpPr>
          <p:cNvPr id="75" name="Straight Arrow Connector 74"/>
          <p:cNvCxnSpPr/>
          <p:nvPr/>
        </p:nvCxnSpPr>
        <p:spPr>
          <a:xfrm flipV="1">
            <a:off x="7324236" y="4561741"/>
            <a:ext cx="844154" cy="179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6" name="TextBox 75"/>
          <p:cNvSpPr txBox="1"/>
          <p:nvPr/>
        </p:nvSpPr>
        <p:spPr>
          <a:xfrm>
            <a:off x="8237446" y="4420078"/>
            <a:ext cx="301686" cy="253916"/>
          </a:xfrm>
          <a:prstGeom prst="rect">
            <a:avLst/>
          </a:prstGeom>
          <a:noFill/>
        </p:spPr>
        <p:txBody>
          <a:bodyPr wrap="none" rtlCol="0">
            <a:spAutoFit/>
          </a:bodyPr>
          <a:lstStyle/>
          <a:p>
            <a:r>
              <a:rPr lang="en-US" sz="1050" dirty="0"/>
              <a:t>y</a:t>
            </a:r>
            <a:r>
              <a:rPr lang="en-US" sz="1050" baseline="-25000" dirty="0"/>
              <a:t>2</a:t>
            </a:r>
            <a:endParaRPr lang="en-US" sz="1050" dirty="0"/>
          </a:p>
        </p:txBody>
      </p:sp>
      <p:cxnSp>
        <p:nvCxnSpPr>
          <p:cNvPr id="77" name="Straight Arrow Connector 76"/>
          <p:cNvCxnSpPr/>
          <p:nvPr/>
        </p:nvCxnSpPr>
        <p:spPr>
          <a:xfrm flipV="1">
            <a:off x="7324236" y="4956102"/>
            <a:ext cx="844154" cy="179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8" name="TextBox 77"/>
          <p:cNvSpPr txBox="1"/>
          <p:nvPr/>
        </p:nvSpPr>
        <p:spPr>
          <a:xfrm>
            <a:off x="8237446" y="4814439"/>
            <a:ext cx="277640" cy="253916"/>
          </a:xfrm>
          <a:prstGeom prst="rect">
            <a:avLst/>
          </a:prstGeom>
          <a:noFill/>
        </p:spPr>
        <p:txBody>
          <a:bodyPr wrap="none" rtlCol="0">
            <a:spAutoFit/>
          </a:bodyPr>
          <a:lstStyle/>
          <a:p>
            <a:r>
              <a:rPr lang="is-IS" sz="1050" dirty="0"/>
              <a:t>…</a:t>
            </a:r>
            <a:endParaRPr lang="en-US" sz="1050" dirty="0"/>
          </a:p>
        </p:txBody>
      </p:sp>
      <p:cxnSp>
        <p:nvCxnSpPr>
          <p:cNvPr id="79" name="Straight Arrow Connector 78"/>
          <p:cNvCxnSpPr/>
          <p:nvPr/>
        </p:nvCxnSpPr>
        <p:spPr>
          <a:xfrm flipV="1">
            <a:off x="7324236" y="5361047"/>
            <a:ext cx="844154" cy="179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0" name="TextBox 79"/>
          <p:cNvSpPr txBox="1"/>
          <p:nvPr/>
        </p:nvSpPr>
        <p:spPr>
          <a:xfrm>
            <a:off x="8237446" y="5219384"/>
            <a:ext cx="277640" cy="253916"/>
          </a:xfrm>
          <a:prstGeom prst="rect">
            <a:avLst/>
          </a:prstGeom>
          <a:noFill/>
        </p:spPr>
        <p:txBody>
          <a:bodyPr wrap="none" rtlCol="0">
            <a:spAutoFit/>
          </a:bodyPr>
          <a:lstStyle/>
          <a:p>
            <a:r>
              <a:rPr lang="is-IS" sz="1050" dirty="0"/>
              <a:t>…</a:t>
            </a:r>
            <a:endParaRPr lang="en-US" sz="1050" dirty="0"/>
          </a:p>
        </p:txBody>
      </p:sp>
      <p:cxnSp>
        <p:nvCxnSpPr>
          <p:cNvPr id="81" name="Straight Arrow Connector 80"/>
          <p:cNvCxnSpPr/>
          <p:nvPr/>
        </p:nvCxnSpPr>
        <p:spPr>
          <a:xfrm flipV="1">
            <a:off x="7324236" y="5752289"/>
            <a:ext cx="844154" cy="179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6" name="TextBox 45"/>
          <p:cNvSpPr txBox="1"/>
          <p:nvPr/>
        </p:nvSpPr>
        <p:spPr>
          <a:xfrm>
            <a:off x="2460599" y="3773153"/>
            <a:ext cx="737702" cy="253916"/>
          </a:xfrm>
          <a:prstGeom prst="rect">
            <a:avLst/>
          </a:prstGeom>
          <a:noFill/>
        </p:spPr>
        <p:txBody>
          <a:bodyPr wrap="none" rtlCol="0">
            <a:spAutoFit/>
          </a:bodyPr>
          <a:lstStyle/>
          <a:p>
            <a:r>
              <a:rPr lang="en-US" sz="1050" dirty="0"/>
              <a:t>Layer </a:t>
            </a:r>
            <a:r>
              <a:rPr lang="en-US" sz="1050" i="1" dirty="0"/>
              <a:t>L</a:t>
            </a:r>
            <a:r>
              <a:rPr lang="en-US" sz="1050" dirty="0"/>
              <a:t> - 3</a:t>
            </a:r>
          </a:p>
        </p:txBody>
      </p:sp>
      <p:grpSp>
        <p:nvGrpSpPr>
          <p:cNvPr id="49" name="Group 48"/>
          <p:cNvGrpSpPr/>
          <p:nvPr/>
        </p:nvGrpSpPr>
        <p:grpSpPr>
          <a:xfrm>
            <a:off x="2681987" y="4072638"/>
            <a:ext cx="274320" cy="1837044"/>
            <a:chOff x="2713220" y="4092314"/>
            <a:chExt cx="365760" cy="2449392"/>
          </a:xfrm>
        </p:grpSpPr>
        <p:sp>
          <p:nvSpPr>
            <p:cNvPr id="82" name="Oval 81"/>
            <p:cNvSpPr>
              <a:spLocks noChangeAspect="1"/>
            </p:cNvSpPr>
            <p:nvPr/>
          </p:nvSpPr>
          <p:spPr>
            <a:xfrm>
              <a:off x="2713220" y="4092314"/>
              <a:ext cx="365760" cy="3657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3" name="Oval 82"/>
            <p:cNvSpPr>
              <a:spLocks noChangeAspect="1"/>
            </p:cNvSpPr>
            <p:nvPr/>
          </p:nvSpPr>
          <p:spPr>
            <a:xfrm>
              <a:off x="2713220" y="4586991"/>
              <a:ext cx="365760" cy="3657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4" name="Oval 83"/>
            <p:cNvSpPr>
              <a:spLocks noChangeAspect="1"/>
            </p:cNvSpPr>
            <p:nvPr/>
          </p:nvSpPr>
          <p:spPr>
            <a:xfrm>
              <a:off x="2713220" y="5111648"/>
              <a:ext cx="365760" cy="3657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5" name="Oval 84"/>
            <p:cNvSpPr>
              <a:spLocks noChangeAspect="1"/>
            </p:cNvSpPr>
            <p:nvPr/>
          </p:nvSpPr>
          <p:spPr>
            <a:xfrm>
              <a:off x="2713220" y="5651289"/>
              <a:ext cx="365760" cy="3657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6" name="Oval 85"/>
            <p:cNvSpPr>
              <a:spLocks noChangeAspect="1"/>
            </p:cNvSpPr>
            <p:nvPr/>
          </p:nvSpPr>
          <p:spPr>
            <a:xfrm>
              <a:off x="2713220" y="6175946"/>
              <a:ext cx="365760" cy="3657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cxnSp>
        <p:nvCxnSpPr>
          <p:cNvPr id="87" name="Straight Arrow Connector 86"/>
          <p:cNvCxnSpPr/>
          <p:nvPr/>
        </p:nvCxnSpPr>
        <p:spPr>
          <a:xfrm>
            <a:off x="2838090" y="4209799"/>
            <a:ext cx="1327924" cy="7645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p:cNvCxnSpPr/>
          <p:nvPr/>
        </p:nvCxnSpPr>
        <p:spPr>
          <a:xfrm>
            <a:off x="2838090" y="4580807"/>
            <a:ext cx="1327924" cy="3934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p:cNvCxnSpPr>
            <a:stCxn id="84" idx="6"/>
          </p:cNvCxnSpPr>
          <p:nvPr/>
        </p:nvCxnSpPr>
        <p:spPr>
          <a:xfrm>
            <a:off x="2956307" y="4974299"/>
            <a:ext cx="1209707"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p:cNvCxnSpPr/>
          <p:nvPr/>
        </p:nvCxnSpPr>
        <p:spPr>
          <a:xfrm flipV="1">
            <a:off x="2838090" y="4974300"/>
            <a:ext cx="1327924" cy="4047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p:cNvCxnSpPr/>
          <p:nvPr/>
        </p:nvCxnSpPr>
        <p:spPr>
          <a:xfrm flipV="1">
            <a:off x="2838090" y="4974298"/>
            <a:ext cx="1327924" cy="7982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p:cNvCxnSpPr>
            <a:endCxn id="68" idx="2"/>
          </p:cNvCxnSpPr>
          <p:nvPr/>
        </p:nvCxnSpPr>
        <p:spPr>
          <a:xfrm flipV="1">
            <a:off x="4440333" y="4209799"/>
            <a:ext cx="1327924" cy="76450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p:cNvCxnSpPr>
            <a:endCxn id="70" idx="2"/>
          </p:cNvCxnSpPr>
          <p:nvPr/>
        </p:nvCxnSpPr>
        <p:spPr>
          <a:xfrm>
            <a:off x="4440333" y="4974299"/>
            <a:ext cx="1327924"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p:cNvCxnSpPr>
            <a:endCxn id="69" idx="2"/>
          </p:cNvCxnSpPr>
          <p:nvPr/>
        </p:nvCxnSpPr>
        <p:spPr>
          <a:xfrm flipV="1">
            <a:off x="4440333" y="4580806"/>
            <a:ext cx="1327924" cy="39349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p:cNvCxnSpPr>
            <a:endCxn id="71" idx="2"/>
          </p:cNvCxnSpPr>
          <p:nvPr/>
        </p:nvCxnSpPr>
        <p:spPr>
          <a:xfrm>
            <a:off x="4440333" y="4974300"/>
            <a:ext cx="1327924" cy="40473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p:cNvCxnSpPr>
            <a:endCxn id="72" idx="2"/>
          </p:cNvCxnSpPr>
          <p:nvPr/>
        </p:nvCxnSpPr>
        <p:spPr>
          <a:xfrm>
            <a:off x="4440333" y="4974298"/>
            <a:ext cx="1327924" cy="79822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Right Arrow 14"/>
          <p:cNvSpPr/>
          <p:nvPr/>
        </p:nvSpPr>
        <p:spPr>
          <a:xfrm>
            <a:off x="6210353" y="4158082"/>
            <a:ext cx="761728" cy="1631306"/>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mc:AlternateContent xmlns:mc="http://schemas.openxmlformats.org/markup-compatibility/2006">
        <mc:Choice xmlns:a14="http://schemas.microsoft.com/office/drawing/2010/main" Requires="a14">
          <p:sp>
            <p:nvSpPr>
              <p:cNvPr id="16" name="Rectangle 15"/>
              <p:cNvSpPr/>
              <p:nvPr/>
            </p:nvSpPr>
            <p:spPr>
              <a:xfrm>
                <a:off x="2745913" y="2726280"/>
                <a:ext cx="5554213" cy="78124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i="1">
                              <a:latin typeface="Cambria Math" panose="02040503050406030204" pitchFamily="18" charset="0"/>
                            </a:rPr>
                          </m:ctrlPr>
                        </m:fPr>
                        <m:num>
                          <m:r>
                            <a:rPr lang="en-US" i="1">
                              <a:latin typeface="Cambria Math" charset="0"/>
                            </a:rPr>
                            <m:t>𝑑𝑙</m:t>
                          </m:r>
                        </m:num>
                        <m:den>
                          <m:r>
                            <a:rPr lang="en-US" i="1">
                              <a:latin typeface="Cambria Math" charset="0"/>
                            </a:rPr>
                            <m:t>𝑑</m:t>
                          </m:r>
                          <m:sSubSup>
                            <m:sSubSupPr>
                              <m:ctrlPr>
                                <a:rPr lang="en-US" i="1">
                                  <a:latin typeface="Cambria Math" panose="02040503050406030204" pitchFamily="18" charset="0"/>
                                </a:rPr>
                              </m:ctrlPr>
                            </m:sSubSupPr>
                            <m:e>
                              <m:r>
                                <a:rPr lang="en-US" i="1">
                                  <a:latin typeface="Cambria Math" charset="0"/>
                                </a:rPr>
                                <m:t>𝜃</m:t>
                              </m:r>
                            </m:e>
                            <m:sub>
                              <m:r>
                                <a:rPr lang="en-US" i="1">
                                  <a:latin typeface="Cambria Math" charset="0"/>
                                </a:rPr>
                                <m:t>𝑗𝑘</m:t>
                              </m:r>
                            </m:sub>
                            <m:sup>
                              <m:r>
                                <a:rPr lang="en-US" i="1">
                                  <a:latin typeface="Cambria Math" charset="0"/>
                                </a:rPr>
                                <m:t>𝐿</m:t>
                              </m:r>
                              <m:r>
                                <a:rPr lang="en-US" i="1">
                                  <a:latin typeface="Cambria Math" charset="0"/>
                                </a:rPr>
                                <m:t>−3</m:t>
                              </m:r>
                            </m:sup>
                          </m:sSubSup>
                        </m:den>
                      </m:f>
                      <m:r>
                        <a:rPr lang="en-US" i="1">
                          <a:latin typeface="Cambria Math" charset="0"/>
                        </a:rPr>
                        <m:t>=</m:t>
                      </m:r>
                      <m:f>
                        <m:fPr>
                          <m:ctrlPr>
                            <a:rPr lang="en-US" i="1">
                              <a:latin typeface="Cambria Math" panose="02040503050406030204" pitchFamily="18" charset="0"/>
                            </a:rPr>
                          </m:ctrlPr>
                        </m:fPr>
                        <m:num>
                          <m:r>
                            <a:rPr lang="en-US" i="1">
                              <a:latin typeface="Cambria Math" charset="0"/>
                            </a:rPr>
                            <m:t>𝑑</m:t>
                          </m:r>
                          <m:sSubSup>
                            <m:sSubSupPr>
                              <m:ctrlPr>
                                <a:rPr lang="en-US" i="1">
                                  <a:latin typeface="Cambria Math" panose="02040503050406030204" pitchFamily="18" charset="0"/>
                                </a:rPr>
                              </m:ctrlPr>
                            </m:sSubSupPr>
                            <m:e>
                              <m:r>
                                <a:rPr lang="en-US" i="1">
                                  <a:latin typeface="Cambria Math" charset="0"/>
                                </a:rPr>
                                <m:t>𝑧</m:t>
                              </m:r>
                            </m:e>
                            <m:sub>
                              <m:r>
                                <a:rPr lang="en-US" i="1">
                                  <a:latin typeface="Cambria Math" charset="0"/>
                                </a:rPr>
                                <m:t>𝑗</m:t>
                              </m:r>
                            </m:sub>
                            <m:sup>
                              <m:r>
                                <a:rPr lang="en-US" i="1">
                                  <a:latin typeface="Cambria Math" charset="0"/>
                                </a:rPr>
                                <m:t>𝐿</m:t>
                              </m:r>
                              <m:r>
                                <a:rPr lang="en-US" i="1">
                                  <a:latin typeface="Cambria Math" charset="0"/>
                                </a:rPr>
                                <m:t>−2</m:t>
                              </m:r>
                            </m:sup>
                          </m:sSubSup>
                        </m:num>
                        <m:den>
                          <m:r>
                            <a:rPr lang="en-US" i="1">
                              <a:latin typeface="Cambria Math" charset="0"/>
                            </a:rPr>
                            <m:t>𝑑</m:t>
                          </m:r>
                          <m:sSubSup>
                            <m:sSubSupPr>
                              <m:ctrlPr>
                                <a:rPr lang="en-US" i="1">
                                  <a:latin typeface="Cambria Math" panose="02040503050406030204" pitchFamily="18" charset="0"/>
                                </a:rPr>
                              </m:ctrlPr>
                            </m:sSubSupPr>
                            <m:e>
                              <m:r>
                                <a:rPr lang="en-US" i="1">
                                  <a:latin typeface="Cambria Math" charset="0"/>
                                </a:rPr>
                                <m:t>𝜃</m:t>
                              </m:r>
                            </m:e>
                            <m:sub>
                              <m:r>
                                <a:rPr lang="en-US" i="1">
                                  <a:latin typeface="Cambria Math" charset="0"/>
                                </a:rPr>
                                <m:t>𝑘</m:t>
                              </m:r>
                            </m:sub>
                            <m:sup>
                              <m:r>
                                <a:rPr lang="en-US" i="1">
                                  <a:latin typeface="Cambria Math" charset="0"/>
                                </a:rPr>
                                <m:t>𝐿</m:t>
                              </m:r>
                              <m:r>
                                <a:rPr lang="en-US" i="1">
                                  <a:latin typeface="Cambria Math" charset="0"/>
                                </a:rPr>
                                <m:t>−3</m:t>
                              </m:r>
                            </m:sup>
                          </m:sSubSup>
                        </m:den>
                      </m:f>
                      <m:f>
                        <m:fPr>
                          <m:ctrlPr>
                            <a:rPr lang="en-US" i="1">
                              <a:latin typeface="Cambria Math" panose="02040503050406030204" pitchFamily="18" charset="0"/>
                            </a:rPr>
                          </m:ctrlPr>
                        </m:fPr>
                        <m:num>
                          <m:r>
                            <a:rPr lang="en-US" i="1">
                              <a:latin typeface="Cambria Math" charset="0"/>
                            </a:rPr>
                            <m:t>𝑑</m:t>
                          </m:r>
                          <m:sSubSup>
                            <m:sSubSupPr>
                              <m:ctrlPr>
                                <a:rPr lang="en-US" i="1">
                                  <a:latin typeface="Cambria Math" panose="02040503050406030204" pitchFamily="18" charset="0"/>
                                </a:rPr>
                              </m:ctrlPr>
                            </m:sSubSupPr>
                            <m:e>
                              <m:r>
                                <a:rPr lang="en-US" i="1">
                                  <a:latin typeface="Cambria Math" charset="0"/>
                                </a:rPr>
                                <m:t>𝑎</m:t>
                              </m:r>
                            </m:e>
                            <m:sub>
                              <m:r>
                                <a:rPr lang="en-US" i="1">
                                  <a:latin typeface="Cambria Math" charset="0"/>
                                </a:rPr>
                                <m:t>𝑗</m:t>
                              </m:r>
                            </m:sub>
                            <m:sup>
                              <m:r>
                                <a:rPr lang="en-US" i="1">
                                  <a:latin typeface="Cambria Math" charset="0"/>
                                </a:rPr>
                                <m:t>𝐿</m:t>
                              </m:r>
                              <m:r>
                                <a:rPr lang="en-US" i="1">
                                  <a:latin typeface="Cambria Math" charset="0"/>
                                </a:rPr>
                                <m:t>−2</m:t>
                              </m:r>
                            </m:sup>
                          </m:sSubSup>
                        </m:num>
                        <m:den>
                          <m:r>
                            <a:rPr lang="en-US" i="1">
                              <a:latin typeface="Cambria Math" charset="0"/>
                            </a:rPr>
                            <m:t>𝑑</m:t>
                          </m:r>
                          <m:sSubSup>
                            <m:sSubSupPr>
                              <m:ctrlPr>
                                <a:rPr lang="en-US" i="1">
                                  <a:latin typeface="Cambria Math" panose="02040503050406030204" pitchFamily="18" charset="0"/>
                                </a:rPr>
                              </m:ctrlPr>
                            </m:sSubSupPr>
                            <m:e>
                              <m:r>
                                <a:rPr lang="en-US" i="1">
                                  <a:latin typeface="Cambria Math" charset="0"/>
                                </a:rPr>
                                <m:t>𝑧</m:t>
                              </m:r>
                            </m:e>
                            <m:sub>
                              <m:r>
                                <a:rPr lang="en-US" i="1">
                                  <a:latin typeface="Cambria Math" charset="0"/>
                                </a:rPr>
                                <m:t>𝑗</m:t>
                              </m:r>
                            </m:sub>
                            <m:sup>
                              <m:r>
                                <a:rPr lang="en-US" i="1">
                                  <a:latin typeface="Cambria Math" charset="0"/>
                                </a:rPr>
                                <m:t>𝐿</m:t>
                              </m:r>
                              <m:r>
                                <a:rPr lang="en-US" i="1">
                                  <a:latin typeface="Cambria Math" charset="0"/>
                                </a:rPr>
                                <m:t>−2</m:t>
                              </m:r>
                            </m:sup>
                          </m:sSubSup>
                        </m:den>
                      </m:f>
                      <m:r>
                        <a:rPr lang="en-US" i="1">
                          <a:latin typeface="Cambria Math" charset="0"/>
                        </a:rPr>
                        <m:t>∑</m:t>
                      </m:r>
                      <m:f>
                        <m:fPr>
                          <m:ctrlPr>
                            <a:rPr lang="en-US" i="1">
                              <a:latin typeface="Cambria Math" panose="02040503050406030204" pitchFamily="18" charset="0"/>
                            </a:rPr>
                          </m:ctrlPr>
                        </m:fPr>
                        <m:num>
                          <m:r>
                            <a:rPr lang="en-US" i="1">
                              <a:latin typeface="Cambria Math" charset="0"/>
                            </a:rPr>
                            <m:t>𝑑</m:t>
                          </m:r>
                          <m:sSubSup>
                            <m:sSubSupPr>
                              <m:ctrlPr>
                                <a:rPr lang="en-US" i="1">
                                  <a:latin typeface="Cambria Math" panose="02040503050406030204" pitchFamily="18" charset="0"/>
                                </a:rPr>
                              </m:ctrlPr>
                            </m:sSubSupPr>
                            <m:e>
                              <m:r>
                                <a:rPr lang="en-US" i="1">
                                  <a:latin typeface="Cambria Math" charset="0"/>
                                </a:rPr>
                                <m:t>𝑧</m:t>
                              </m:r>
                            </m:e>
                            <m:sub>
                              <m:r>
                                <a:rPr lang="en-US" i="1">
                                  <a:latin typeface="Cambria Math" charset="0"/>
                                </a:rPr>
                                <m:t>𝑖</m:t>
                              </m:r>
                            </m:sub>
                            <m:sup>
                              <m:r>
                                <a:rPr lang="en-US" i="1">
                                  <a:latin typeface="Cambria Math" charset="0"/>
                                </a:rPr>
                                <m:t>𝐿</m:t>
                              </m:r>
                              <m:r>
                                <a:rPr lang="en-US" i="1">
                                  <a:latin typeface="Cambria Math" charset="0"/>
                                </a:rPr>
                                <m:t>−1</m:t>
                              </m:r>
                            </m:sup>
                          </m:sSubSup>
                        </m:num>
                        <m:den>
                          <m:r>
                            <a:rPr lang="en-US" i="1">
                              <a:latin typeface="Cambria Math" charset="0"/>
                            </a:rPr>
                            <m:t>𝑑</m:t>
                          </m:r>
                          <m:sSubSup>
                            <m:sSubSupPr>
                              <m:ctrlPr>
                                <a:rPr lang="en-US" i="1">
                                  <a:latin typeface="Cambria Math" panose="02040503050406030204" pitchFamily="18" charset="0"/>
                                </a:rPr>
                              </m:ctrlPr>
                            </m:sSubSupPr>
                            <m:e>
                              <m:r>
                                <a:rPr lang="en-US" i="1">
                                  <a:latin typeface="Cambria Math" charset="0"/>
                                </a:rPr>
                                <m:t>𝑎</m:t>
                              </m:r>
                            </m:e>
                            <m:sub>
                              <m:r>
                                <a:rPr lang="en-US" i="1">
                                  <a:latin typeface="Cambria Math" charset="0"/>
                                </a:rPr>
                                <m:t>𝑗</m:t>
                              </m:r>
                            </m:sub>
                            <m:sup>
                              <m:r>
                                <a:rPr lang="en-US" i="1">
                                  <a:latin typeface="Cambria Math" charset="0"/>
                                </a:rPr>
                                <m:t>𝐿</m:t>
                              </m:r>
                              <m:r>
                                <a:rPr lang="en-US" i="1">
                                  <a:latin typeface="Cambria Math" charset="0"/>
                                </a:rPr>
                                <m:t>−2</m:t>
                              </m:r>
                            </m:sup>
                          </m:sSubSup>
                        </m:den>
                      </m:f>
                      <m:f>
                        <m:fPr>
                          <m:ctrlPr>
                            <a:rPr lang="en-US" i="1">
                              <a:latin typeface="Cambria Math" panose="02040503050406030204" pitchFamily="18" charset="0"/>
                            </a:rPr>
                          </m:ctrlPr>
                        </m:fPr>
                        <m:num>
                          <m:r>
                            <a:rPr lang="en-US" i="1">
                              <a:latin typeface="Cambria Math" charset="0"/>
                            </a:rPr>
                            <m:t>𝑑</m:t>
                          </m:r>
                          <m:sSubSup>
                            <m:sSubSupPr>
                              <m:ctrlPr>
                                <a:rPr lang="en-US" i="1">
                                  <a:latin typeface="Cambria Math" panose="02040503050406030204" pitchFamily="18" charset="0"/>
                                </a:rPr>
                              </m:ctrlPr>
                            </m:sSubSupPr>
                            <m:e>
                              <m:r>
                                <a:rPr lang="en-US" i="1">
                                  <a:latin typeface="Cambria Math" charset="0"/>
                                </a:rPr>
                                <m:t>𝑎</m:t>
                              </m:r>
                            </m:e>
                            <m:sub>
                              <m:r>
                                <a:rPr lang="en-US" i="1">
                                  <a:latin typeface="Cambria Math" charset="0"/>
                                </a:rPr>
                                <m:t>𝑖</m:t>
                              </m:r>
                            </m:sub>
                            <m:sup>
                              <m:r>
                                <a:rPr lang="en-US" i="1">
                                  <a:latin typeface="Cambria Math" charset="0"/>
                                </a:rPr>
                                <m:t>𝐿</m:t>
                              </m:r>
                              <m:r>
                                <a:rPr lang="en-US" i="1">
                                  <a:latin typeface="Cambria Math" charset="0"/>
                                </a:rPr>
                                <m:t>−1</m:t>
                              </m:r>
                            </m:sup>
                          </m:sSubSup>
                        </m:num>
                        <m:den>
                          <m:r>
                            <a:rPr lang="en-US" i="1">
                              <a:latin typeface="Cambria Math" charset="0"/>
                            </a:rPr>
                            <m:t>𝑑</m:t>
                          </m:r>
                          <m:sSubSup>
                            <m:sSubSupPr>
                              <m:ctrlPr>
                                <a:rPr lang="en-US" i="1">
                                  <a:latin typeface="Cambria Math" panose="02040503050406030204" pitchFamily="18" charset="0"/>
                                </a:rPr>
                              </m:ctrlPr>
                            </m:sSubSupPr>
                            <m:e>
                              <m:r>
                                <a:rPr lang="en-US" i="1">
                                  <a:latin typeface="Cambria Math" charset="0"/>
                                </a:rPr>
                                <m:t>𝑧</m:t>
                              </m:r>
                            </m:e>
                            <m:sub>
                              <m:r>
                                <a:rPr lang="en-US" i="1">
                                  <a:latin typeface="Cambria Math" charset="0"/>
                                </a:rPr>
                                <m:t>𝑖</m:t>
                              </m:r>
                            </m:sub>
                            <m:sup>
                              <m:r>
                                <a:rPr lang="en-US" i="1">
                                  <a:latin typeface="Cambria Math" charset="0"/>
                                </a:rPr>
                                <m:t>𝐿</m:t>
                              </m:r>
                              <m:r>
                                <a:rPr lang="en-US" i="1">
                                  <a:latin typeface="Cambria Math" charset="0"/>
                                </a:rPr>
                                <m:t>−1</m:t>
                              </m:r>
                            </m:sup>
                          </m:sSubSup>
                        </m:den>
                      </m:f>
                      <m:r>
                        <a:rPr lang="en-US" i="1">
                          <a:latin typeface="Cambria Math" charset="0"/>
                        </a:rPr>
                        <m:t>∑</m:t>
                      </m:r>
                      <m:f>
                        <m:fPr>
                          <m:ctrlPr>
                            <a:rPr lang="en-US" i="1">
                              <a:latin typeface="Cambria Math" panose="02040503050406030204" pitchFamily="18" charset="0"/>
                            </a:rPr>
                          </m:ctrlPr>
                        </m:fPr>
                        <m:num>
                          <m:r>
                            <a:rPr lang="en-US" i="1">
                              <a:latin typeface="Cambria Math" charset="0"/>
                            </a:rPr>
                            <m:t>𝑑</m:t>
                          </m:r>
                          <m:sSup>
                            <m:sSupPr>
                              <m:ctrlPr>
                                <a:rPr lang="en-US" i="1">
                                  <a:latin typeface="Cambria Math" panose="02040503050406030204" pitchFamily="18" charset="0"/>
                                </a:rPr>
                              </m:ctrlPr>
                            </m:sSupPr>
                            <m:e>
                              <m:r>
                                <a:rPr lang="en-US" i="1">
                                  <a:latin typeface="Cambria Math" charset="0"/>
                                </a:rPr>
                                <m:t>𝑧</m:t>
                              </m:r>
                            </m:e>
                            <m:sup>
                              <m:r>
                                <a:rPr lang="en-US" i="1">
                                  <a:latin typeface="Cambria Math" charset="0"/>
                                </a:rPr>
                                <m:t>𝐿</m:t>
                              </m:r>
                            </m:sup>
                          </m:sSup>
                        </m:num>
                        <m:den>
                          <m:r>
                            <a:rPr lang="en-US" i="1">
                              <a:latin typeface="Cambria Math" charset="0"/>
                            </a:rPr>
                            <m:t>𝑑</m:t>
                          </m:r>
                          <m:sSubSup>
                            <m:sSubSupPr>
                              <m:ctrlPr>
                                <a:rPr lang="en-US" i="1">
                                  <a:latin typeface="Cambria Math" panose="02040503050406030204" pitchFamily="18" charset="0"/>
                                </a:rPr>
                              </m:ctrlPr>
                            </m:sSubSupPr>
                            <m:e>
                              <m:r>
                                <a:rPr lang="en-US" i="1">
                                  <a:latin typeface="Cambria Math" charset="0"/>
                                </a:rPr>
                                <m:t>𝑎</m:t>
                              </m:r>
                            </m:e>
                            <m:sub>
                              <m:r>
                                <a:rPr lang="en-US" i="1">
                                  <a:latin typeface="Cambria Math" charset="0"/>
                                </a:rPr>
                                <m:t>𝑖</m:t>
                              </m:r>
                            </m:sub>
                            <m:sup>
                              <m:r>
                                <a:rPr lang="en-US" i="1">
                                  <a:latin typeface="Cambria Math" charset="0"/>
                                </a:rPr>
                                <m:t>𝐿</m:t>
                              </m:r>
                              <m:r>
                                <a:rPr lang="en-US" i="1">
                                  <a:latin typeface="Cambria Math" charset="0"/>
                                </a:rPr>
                                <m:t>−1</m:t>
                              </m:r>
                            </m:sup>
                          </m:sSubSup>
                        </m:den>
                      </m:f>
                      <m:f>
                        <m:fPr>
                          <m:ctrlPr>
                            <a:rPr lang="en-US" i="1">
                              <a:latin typeface="Cambria Math" panose="02040503050406030204" pitchFamily="18" charset="0"/>
                            </a:rPr>
                          </m:ctrlPr>
                        </m:fPr>
                        <m:num>
                          <m:r>
                            <a:rPr lang="en-US" i="1">
                              <a:latin typeface="Cambria Math" charset="0"/>
                            </a:rPr>
                            <m:t>𝑑</m:t>
                          </m:r>
                          <m:sSup>
                            <m:sSupPr>
                              <m:ctrlPr>
                                <a:rPr lang="en-US" i="1">
                                  <a:latin typeface="Cambria Math" panose="02040503050406030204" pitchFamily="18" charset="0"/>
                                </a:rPr>
                              </m:ctrlPr>
                            </m:sSupPr>
                            <m:e>
                              <m:r>
                                <a:rPr lang="en-US" i="1">
                                  <a:latin typeface="Cambria Math" charset="0"/>
                                </a:rPr>
                                <m:t>𝑎</m:t>
                              </m:r>
                            </m:e>
                            <m:sup>
                              <m:r>
                                <a:rPr lang="en-US" i="1">
                                  <a:latin typeface="Cambria Math" charset="0"/>
                                </a:rPr>
                                <m:t>𝐿</m:t>
                              </m:r>
                            </m:sup>
                          </m:sSup>
                        </m:num>
                        <m:den>
                          <m:r>
                            <a:rPr lang="en-US" i="1">
                              <a:latin typeface="Cambria Math" charset="0"/>
                            </a:rPr>
                            <m:t>𝑑</m:t>
                          </m:r>
                          <m:sSup>
                            <m:sSupPr>
                              <m:ctrlPr>
                                <a:rPr lang="en-US" i="1">
                                  <a:latin typeface="Cambria Math" panose="02040503050406030204" pitchFamily="18" charset="0"/>
                                </a:rPr>
                              </m:ctrlPr>
                            </m:sSupPr>
                            <m:e>
                              <m:r>
                                <a:rPr lang="en-US" i="1">
                                  <a:latin typeface="Cambria Math" charset="0"/>
                                </a:rPr>
                                <m:t>𝑧</m:t>
                              </m:r>
                            </m:e>
                            <m:sup>
                              <m:r>
                                <a:rPr lang="en-US" i="1">
                                  <a:latin typeface="Cambria Math" charset="0"/>
                                </a:rPr>
                                <m:t>𝐿</m:t>
                              </m:r>
                            </m:sup>
                          </m:sSup>
                        </m:den>
                      </m:f>
                      <m:f>
                        <m:fPr>
                          <m:ctrlPr>
                            <a:rPr lang="en-US" i="1">
                              <a:latin typeface="Cambria Math" panose="02040503050406030204" pitchFamily="18" charset="0"/>
                            </a:rPr>
                          </m:ctrlPr>
                        </m:fPr>
                        <m:num>
                          <m:r>
                            <a:rPr lang="en-US" i="1">
                              <a:latin typeface="Cambria Math" charset="0"/>
                            </a:rPr>
                            <m:t>𝑑𝑙</m:t>
                          </m:r>
                        </m:num>
                        <m:den>
                          <m:r>
                            <a:rPr lang="en-US" i="1">
                              <a:latin typeface="Cambria Math" charset="0"/>
                            </a:rPr>
                            <m:t>𝑑</m:t>
                          </m:r>
                          <m:sSup>
                            <m:sSupPr>
                              <m:ctrlPr>
                                <a:rPr lang="en-US" i="1">
                                  <a:latin typeface="Cambria Math" panose="02040503050406030204" pitchFamily="18" charset="0"/>
                                </a:rPr>
                              </m:ctrlPr>
                            </m:sSupPr>
                            <m:e>
                              <m:r>
                                <a:rPr lang="en-US" i="1">
                                  <a:latin typeface="Cambria Math" charset="0"/>
                                </a:rPr>
                                <m:t>𝑎</m:t>
                              </m:r>
                            </m:e>
                            <m:sup>
                              <m:r>
                                <a:rPr lang="en-US" i="1">
                                  <a:latin typeface="Cambria Math" charset="0"/>
                                </a:rPr>
                                <m:t>𝐿</m:t>
                              </m:r>
                            </m:sup>
                          </m:sSup>
                        </m:den>
                      </m:f>
                    </m:oMath>
                  </m:oMathPara>
                </a14:m>
                <a:endParaRPr lang="en-US" dirty="0"/>
              </a:p>
            </p:txBody>
          </p:sp>
        </mc:Choice>
        <mc:Fallback>
          <p:sp>
            <p:nvSpPr>
              <p:cNvPr id="16" name="Rectangle 15"/>
              <p:cNvSpPr>
                <a:spLocks noRot="1" noChangeAspect="1" noMove="1" noResize="1" noEditPoints="1" noAdjustHandles="1" noChangeArrowheads="1" noChangeShapeType="1" noTextEdit="1"/>
              </p:cNvSpPr>
              <p:nvPr/>
            </p:nvSpPr>
            <p:spPr>
              <a:xfrm>
                <a:off x="2745913" y="2726280"/>
                <a:ext cx="5554213" cy="781240"/>
              </a:xfrm>
              <a:prstGeom prst="rect">
                <a:avLst/>
              </a:prstGeom>
              <a:blipFill>
                <a:blip r:embed="rId4"/>
                <a:stretch>
                  <a:fillRect b="-4839"/>
                </a:stretch>
              </a:blipFill>
            </p:spPr>
            <p:txBody>
              <a:bodyPr/>
              <a:lstStyle/>
              <a:p>
                <a:r>
                  <a:rPr lang="en-US">
                    <a:noFill/>
                  </a:rPr>
                  <a:t> </a:t>
                </a:r>
              </a:p>
            </p:txBody>
          </p:sp>
        </mc:Fallback>
      </mc:AlternateContent>
    </p:spTree>
    <p:extLst>
      <p:ext uri="{BB962C8B-B14F-4D97-AF65-F5344CB8AC3E}">
        <p14:creationId xmlns:p14="http://schemas.microsoft.com/office/powerpoint/2010/main" val="102705587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Backpropagation (5)</a:t>
            </a:r>
          </a:p>
        </p:txBody>
      </p:sp>
      <p:sp>
        <p:nvSpPr>
          <p:cNvPr id="2" name="Content Placeholder 1"/>
          <p:cNvSpPr>
            <a:spLocks noGrp="1"/>
          </p:cNvSpPr>
          <p:nvPr>
            <p:ph idx="1"/>
          </p:nvPr>
        </p:nvSpPr>
        <p:spPr>
          <a:xfrm>
            <a:off x="2152650" y="2226469"/>
            <a:ext cx="8275508" cy="3644990"/>
          </a:xfrm>
        </p:spPr>
        <p:txBody>
          <a:bodyPr>
            <a:normAutofit fontScale="92500"/>
          </a:bodyPr>
          <a:lstStyle/>
          <a:p>
            <a:r>
              <a:rPr lang="en-US" sz="1800" dirty="0"/>
              <a:t>The same structure gets repeated during the chain rule:</a:t>
            </a:r>
          </a:p>
          <a:p>
            <a:endParaRPr lang="en-US" sz="1800" dirty="0"/>
          </a:p>
          <a:p>
            <a:endParaRPr lang="en-US" sz="1800" dirty="0"/>
          </a:p>
          <a:p>
            <a:endParaRPr lang="en-US" sz="1800" dirty="0"/>
          </a:p>
          <a:p>
            <a:endParaRPr lang="en-US" sz="1800" dirty="0"/>
          </a:p>
          <a:p>
            <a:endParaRPr lang="en-US" sz="1800" dirty="0"/>
          </a:p>
          <a:p>
            <a:endParaRPr lang="en-US" sz="1800" dirty="0"/>
          </a:p>
          <a:p>
            <a:r>
              <a:rPr lang="en-US" sz="1800" dirty="0"/>
              <a:t>Therefore, we can </a:t>
            </a:r>
            <a:r>
              <a:rPr lang="en-US" sz="1800" i="1" dirty="0" err="1"/>
              <a:t>backpropagate</a:t>
            </a:r>
            <a:r>
              <a:rPr lang="en-US" sz="1800" i="1" dirty="0"/>
              <a:t> </a:t>
            </a:r>
            <a:r>
              <a:rPr lang="en-US" sz="1800" dirty="0"/>
              <a:t>the gradient of the loss function</a:t>
            </a:r>
          </a:p>
          <a:p>
            <a:r>
              <a:rPr lang="en-US" sz="1800" dirty="0"/>
              <a:t>Notice also, that we reuse </a:t>
            </a:r>
            <a:r>
              <a:rPr lang="en-US" sz="1800" i="1" dirty="0"/>
              <a:t>a</a:t>
            </a:r>
            <a:r>
              <a:rPr lang="en-US" sz="1800" dirty="0"/>
              <a:t> and z multiple times, therefore we could precompute them</a:t>
            </a:r>
          </a:p>
          <a:p>
            <a:r>
              <a:rPr lang="en-US" sz="1800" dirty="0"/>
              <a:t>Therefore, we could forward propagate </a:t>
            </a:r>
            <a:r>
              <a:rPr lang="en-US" sz="1800" i="1" dirty="0"/>
              <a:t>a</a:t>
            </a:r>
            <a:r>
              <a:rPr lang="en-US" sz="1800" dirty="0"/>
              <a:t> and </a:t>
            </a:r>
            <a:r>
              <a:rPr lang="en-US" sz="1800" i="1" dirty="0"/>
              <a:t>z</a:t>
            </a:r>
            <a:r>
              <a:rPr lang="en-US" sz="1800" dirty="0"/>
              <a:t> and </a:t>
            </a:r>
            <a:r>
              <a:rPr lang="en-US" sz="1800" i="1" dirty="0"/>
              <a:t>backpropagate</a:t>
            </a:r>
            <a:r>
              <a:rPr lang="en-US" sz="1800" dirty="0"/>
              <a:t> the errors.</a:t>
            </a:r>
          </a:p>
        </p:txBody>
      </p:sp>
      <mc:AlternateContent xmlns:mc="http://schemas.openxmlformats.org/markup-compatibility/2006">
        <mc:Choice xmlns:a14="http://schemas.microsoft.com/office/drawing/2010/main" Requires="a14">
          <p:sp>
            <p:nvSpPr>
              <p:cNvPr id="16" name="Rectangle 15"/>
              <p:cNvSpPr/>
              <p:nvPr/>
            </p:nvSpPr>
            <p:spPr>
              <a:xfrm>
                <a:off x="2745913" y="3400838"/>
                <a:ext cx="5554213" cy="78124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i="1">
                              <a:latin typeface="Cambria Math" panose="02040503050406030204" pitchFamily="18" charset="0"/>
                            </a:rPr>
                          </m:ctrlPr>
                        </m:fPr>
                        <m:num>
                          <m:r>
                            <a:rPr lang="en-US" i="1">
                              <a:latin typeface="Cambria Math" charset="0"/>
                            </a:rPr>
                            <m:t>𝑑𝑙</m:t>
                          </m:r>
                        </m:num>
                        <m:den>
                          <m:r>
                            <a:rPr lang="en-US" i="1">
                              <a:latin typeface="Cambria Math" charset="0"/>
                            </a:rPr>
                            <m:t>𝑑</m:t>
                          </m:r>
                          <m:sSubSup>
                            <m:sSubSupPr>
                              <m:ctrlPr>
                                <a:rPr lang="en-US" i="1">
                                  <a:latin typeface="Cambria Math" panose="02040503050406030204" pitchFamily="18" charset="0"/>
                                </a:rPr>
                              </m:ctrlPr>
                            </m:sSubSupPr>
                            <m:e>
                              <m:r>
                                <a:rPr lang="en-US" i="1">
                                  <a:latin typeface="Cambria Math" charset="0"/>
                                </a:rPr>
                                <m:t>𝜃</m:t>
                              </m:r>
                            </m:e>
                            <m:sub>
                              <m:r>
                                <a:rPr lang="en-US" i="1">
                                  <a:latin typeface="Cambria Math" charset="0"/>
                                </a:rPr>
                                <m:t>𝑗𝑘</m:t>
                              </m:r>
                            </m:sub>
                            <m:sup>
                              <m:r>
                                <a:rPr lang="en-US" i="1">
                                  <a:latin typeface="Cambria Math" charset="0"/>
                                </a:rPr>
                                <m:t>𝐿</m:t>
                              </m:r>
                              <m:r>
                                <a:rPr lang="en-US" i="1">
                                  <a:latin typeface="Cambria Math" charset="0"/>
                                </a:rPr>
                                <m:t>−3</m:t>
                              </m:r>
                            </m:sup>
                          </m:sSubSup>
                        </m:den>
                      </m:f>
                      <m:r>
                        <a:rPr lang="en-US" i="1">
                          <a:latin typeface="Cambria Math" charset="0"/>
                        </a:rPr>
                        <m:t>=</m:t>
                      </m:r>
                      <m:f>
                        <m:fPr>
                          <m:ctrlPr>
                            <a:rPr lang="en-US" i="1">
                              <a:latin typeface="Cambria Math" panose="02040503050406030204" pitchFamily="18" charset="0"/>
                            </a:rPr>
                          </m:ctrlPr>
                        </m:fPr>
                        <m:num>
                          <m:r>
                            <a:rPr lang="en-US" i="1">
                              <a:latin typeface="Cambria Math" charset="0"/>
                            </a:rPr>
                            <m:t>𝑑</m:t>
                          </m:r>
                          <m:sSubSup>
                            <m:sSubSupPr>
                              <m:ctrlPr>
                                <a:rPr lang="en-US" i="1">
                                  <a:latin typeface="Cambria Math" panose="02040503050406030204" pitchFamily="18" charset="0"/>
                                </a:rPr>
                              </m:ctrlPr>
                            </m:sSubSupPr>
                            <m:e>
                              <m:r>
                                <a:rPr lang="en-US" i="1">
                                  <a:latin typeface="Cambria Math" charset="0"/>
                                </a:rPr>
                                <m:t>𝑧</m:t>
                              </m:r>
                            </m:e>
                            <m:sub>
                              <m:r>
                                <a:rPr lang="en-US" i="1">
                                  <a:latin typeface="Cambria Math" charset="0"/>
                                </a:rPr>
                                <m:t>𝑗</m:t>
                              </m:r>
                            </m:sub>
                            <m:sup>
                              <m:r>
                                <a:rPr lang="en-US" i="1">
                                  <a:latin typeface="Cambria Math" charset="0"/>
                                </a:rPr>
                                <m:t>𝐿</m:t>
                              </m:r>
                              <m:r>
                                <a:rPr lang="en-US" i="1">
                                  <a:latin typeface="Cambria Math" charset="0"/>
                                </a:rPr>
                                <m:t>−2</m:t>
                              </m:r>
                            </m:sup>
                          </m:sSubSup>
                        </m:num>
                        <m:den>
                          <m:r>
                            <a:rPr lang="en-US" i="1">
                              <a:latin typeface="Cambria Math" charset="0"/>
                            </a:rPr>
                            <m:t>𝑑</m:t>
                          </m:r>
                          <m:sSubSup>
                            <m:sSubSupPr>
                              <m:ctrlPr>
                                <a:rPr lang="en-US" i="1">
                                  <a:latin typeface="Cambria Math" panose="02040503050406030204" pitchFamily="18" charset="0"/>
                                </a:rPr>
                              </m:ctrlPr>
                            </m:sSubSupPr>
                            <m:e>
                              <m:r>
                                <a:rPr lang="en-US" i="1">
                                  <a:latin typeface="Cambria Math" charset="0"/>
                                </a:rPr>
                                <m:t>𝜃</m:t>
                              </m:r>
                            </m:e>
                            <m:sub>
                              <m:r>
                                <a:rPr lang="en-US" i="1">
                                  <a:latin typeface="Cambria Math" charset="0"/>
                                </a:rPr>
                                <m:t>𝑘</m:t>
                              </m:r>
                            </m:sub>
                            <m:sup>
                              <m:r>
                                <a:rPr lang="en-US" i="1">
                                  <a:latin typeface="Cambria Math" charset="0"/>
                                </a:rPr>
                                <m:t>𝐿</m:t>
                              </m:r>
                              <m:r>
                                <a:rPr lang="en-US" i="1">
                                  <a:latin typeface="Cambria Math" charset="0"/>
                                </a:rPr>
                                <m:t>−3</m:t>
                              </m:r>
                            </m:sup>
                          </m:sSubSup>
                        </m:den>
                      </m:f>
                      <m:f>
                        <m:fPr>
                          <m:ctrlPr>
                            <a:rPr lang="en-US" i="1">
                              <a:latin typeface="Cambria Math" panose="02040503050406030204" pitchFamily="18" charset="0"/>
                            </a:rPr>
                          </m:ctrlPr>
                        </m:fPr>
                        <m:num>
                          <m:r>
                            <a:rPr lang="en-US" i="1">
                              <a:latin typeface="Cambria Math" charset="0"/>
                            </a:rPr>
                            <m:t>𝑑</m:t>
                          </m:r>
                          <m:sSubSup>
                            <m:sSubSupPr>
                              <m:ctrlPr>
                                <a:rPr lang="en-US" i="1">
                                  <a:latin typeface="Cambria Math" panose="02040503050406030204" pitchFamily="18" charset="0"/>
                                </a:rPr>
                              </m:ctrlPr>
                            </m:sSubSupPr>
                            <m:e>
                              <m:r>
                                <a:rPr lang="en-US" i="1">
                                  <a:latin typeface="Cambria Math" charset="0"/>
                                </a:rPr>
                                <m:t>𝑎</m:t>
                              </m:r>
                            </m:e>
                            <m:sub>
                              <m:r>
                                <a:rPr lang="en-US" i="1">
                                  <a:latin typeface="Cambria Math" charset="0"/>
                                </a:rPr>
                                <m:t>𝑗</m:t>
                              </m:r>
                            </m:sub>
                            <m:sup>
                              <m:r>
                                <a:rPr lang="en-US" i="1">
                                  <a:latin typeface="Cambria Math" charset="0"/>
                                </a:rPr>
                                <m:t>𝐿</m:t>
                              </m:r>
                              <m:r>
                                <a:rPr lang="en-US" i="1">
                                  <a:latin typeface="Cambria Math" charset="0"/>
                                </a:rPr>
                                <m:t>−2</m:t>
                              </m:r>
                            </m:sup>
                          </m:sSubSup>
                        </m:num>
                        <m:den>
                          <m:r>
                            <a:rPr lang="en-US" i="1">
                              <a:latin typeface="Cambria Math" charset="0"/>
                            </a:rPr>
                            <m:t>𝑑</m:t>
                          </m:r>
                          <m:sSubSup>
                            <m:sSubSupPr>
                              <m:ctrlPr>
                                <a:rPr lang="en-US" i="1">
                                  <a:latin typeface="Cambria Math" panose="02040503050406030204" pitchFamily="18" charset="0"/>
                                </a:rPr>
                              </m:ctrlPr>
                            </m:sSubSupPr>
                            <m:e>
                              <m:r>
                                <a:rPr lang="en-US" i="1">
                                  <a:latin typeface="Cambria Math" charset="0"/>
                                </a:rPr>
                                <m:t>𝑧</m:t>
                              </m:r>
                            </m:e>
                            <m:sub>
                              <m:r>
                                <a:rPr lang="en-US" i="1">
                                  <a:latin typeface="Cambria Math" charset="0"/>
                                </a:rPr>
                                <m:t>𝑗</m:t>
                              </m:r>
                            </m:sub>
                            <m:sup>
                              <m:r>
                                <a:rPr lang="en-US" i="1">
                                  <a:latin typeface="Cambria Math" charset="0"/>
                                </a:rPr>
                                <m:t>𝐿</m:t>
                              </m:r>
                              <m:r>
                                <a:rPr lang="en-US" i="1">
                                  <a:latin typeface="Cambria Math" charset="0"/>
                                </a:rPr>
                                <m:t>−2</m:t>
                              </m:r>
                            </m:sup>
                          </m:sSubSup>
                        </m:den>
                      </m:f>
                      <m:r>
                        <a:rPr lang="en-US" i="1">
                          <a:latin typeface="Cambria Math" charset="0"/>
                        </a:rPr>
                        <m:t>∑</m:t>
                      </m:r>
                      <m:f>
                        <m:fPr>
                          <m:ctrlPr>
                            <a:rPr lang="en-US" i="1">
                              <a:latin typeface="Cambria Math" panose="02040503050406030204" pitchFamily="18" charset="0"/>
                            </a:rPr>
                          </m:ctrlPr>
                        </m:fPr>
                        <m:num>
                          <m:r>
                            <a:rPr lang="en-US" i="1">
                              <a:latin typeface="Cambria Math" charset="0"/>
                            </a:rPr>
                            <m:t>𝑑</m:t>
                          </m:r>
                          <m:sSubSup>
                            <m:sSubSupPr>
                              <m:ctrlPr>
                                <a:rPr lang="en-US" i="1">
                                  <a:latin typeface="Cambria Math" panose="02040503050406030204" pitchFamily="18" charset="0"/>
                                </a:rPr>
                              </m:ctrlPr>
                            </m:sSubSupPr>
                            <m:e>
                              <m:r>
                                <a:rPr lang="en-US" i="1">
                                  <a:latin typeface="Cambria Math" charset="0"/>
                                </a:rPr>
                                <m:t>𝑧</m:t>
                              </m:r>
                            </m:e>
                            <m:sub>
                              <m:r>
                                <a:rPr lang="en-US" i="1">
                                  <a:latin typeface="Cambria Math" charset="0"/>
                                </a:rPr>
                                <m:t>𝑖</m:t>
                              </m:r>
                            </m:sub>
                            <m:sup>
                              <m:r>
                                <a:rPr lang="en-US" i="1">
                                  <a:latin typeface="Cambria Math" charset="0"/>
                                </a:rPr>
                                <m:t>𝐿</m:t>
                              </m:r>
                              <m:r>
                                <a:rPr lang="en-US" i="1">
                                  <a:latin typeface="Cambria Math" charset="0"/>
                                </a:rPr>
                                <m:t>−1</m:t>
                              </m:r>
                            </m:sup>
                          </m:sSubSup>
                        </m:num>
                        <m:den>
                          <m:r>
                            <a:rPr lang="en-US" i="1">
                              <a:latin typeface="Cambria Math" charset="0"/>
                            </a:rPr>
                            <m:t>𝑑</m:t>
                          </m:r>
                          <m:sSubSup>
                            <m:sSubSupPr>
                              <m:ctrlPr>
                                <a:rPr lang="en-US" i="1">
                                  <a:latin typeface="Cambria Math" panose="02040503050406030204" pitchFamily="18" charset="0"/>
                                </a:rPr>
                              </m:ctrlPr>
                            </m:sSubSupPr>
                            <m:e>
                              <m:r>
                                <a:rPr lang="en-US" i="1">
                                  <a:latin typeface="Cambria Math" charset="0"/>
                                </a:rPr>
                                <m:t>𝑎</m:t>
                              </m:r>
                            </m:e>
                            <m:sub>
                              <m:r>
                                <a:rPr lang="en-US" i="1">
                                  <a:latin typeface="Cambria Math" charset="0"/>
                                </a:rPr>
                                <m:t>𝑗</m:t>
                              </m:r>
                            </m:sub>
                            <m:sup>
                              <m:r>
                                <a:rPr lang="en-US" i="1">
                                  <a:latin typeface="Cambria Math" charset="0"/>
                                </a:rPr>
                                <m:t>𝐿</m:t>
                              </m:r>
                              <m:r>
                                <a:rPr lang="en-US" i="1">
                                  <a:latin typeface="Cambria Math" charset="0"/>
                                </a:rPr>
                                <m:t>−2</m:t>
                              </m:r>
                            </m:sup>
                          </m:sSubSup>
                        </m:den>
                      </m:f>
                      <m:f>
                        <m:fPr>
                          <m:ctrlPr>
                            <a:rPr lang="en-US" i="1">
                              <a:latin typeface="Cambria Math" panose="02040503050406030204" pitchFamily="18" charset="0"/>
                            </a:rPr>
                          </m:ctrlPr>
                        </m:fPr>
                        <m:num>
                          <m:r>
                            <a:rPr lang="en-US" i="1">
                              <a:latin typeface="Cambria Math" charset="0"/>
                            </a:rPr>
                            <m:t>𝑑</m:t>
                          </m:r>
                          <m:sSubSup>
                            <m:sSubSupPr>
                              <m:ctrlPr>
                                <a:rPr lang="en-US" i="1">
                                  <a:latin typeface="Cambria Math" panose="02040503050406030204" pitchFamily="18" charset="0"/>
                                </a:rPr>
                              </m:ctrlPr>
                            </m:sSubSupPr>
                            <m:e>
                              <m:r>
                                <a:rPr lang="en-US" i="1">
                                  <a:latin typeface="Cambria Math" charset="0"/>
                                </a:rPr>
                                <m:t>𝑎</m:t>
                              </m:r>
                            </m:e>
                            <m:sub>
                              <m:r>
                                <a:rPr lang="en-US" i="1">
                                  <a:latin typeface="Cambria Math" charset="0"/>
                                </a:rPr>
                                <m:t>𝑖</m:t>
                              </m:r>
                            </m:sub>
                            <m:sup>
                              <m:r>
                                <a:rPr lang="en-US" i="1">
                                  <a:latin typeface="Cambria Math" charset="0"/>
                                </a:rPr>
                                <m:t>𝐿</m:t>
                              </m:r>
                              <m:r>
                                <a:rPr lang="en-US" i="1">
                                  <a:latin typeface="Cambria Math" charset="0"/>
                                </a:rPr>
                                <m:t>−1</m:t>
                              </m:r>
                            </m:sup>
                          </m:sSubSup>
                        </m:num>
                        <m:den>
                          <m:r>
                            <a:rPr lang="en-US" i="1">
                              <a:latin typeface="Cambria Math" charset="0"/>
                            </a:rPr>
                            <m:t>𝑑</m:t>
                          </m:r>
                          <m:sSubSup>
                            <m:sSubSupPr>
                              <m:ctrlPr>
                                <a:rPr lang="en-US" i="1">
                                  <a:latin typeface="Cambria Math" panose="02040503050406030204" pitchFamily="18" charset="0"/>
                                </a:rPr>
                              </m:ctrlPr>
                            </m:sSubSupPr>
                            <m:e>
                              <m:r>
                                <a:rPr lang="en-US" i="1">
                                  <a:latin typeface="Cambria Math" charset="0"/>
                                </a:rPr>
                                <m:t>𝑧</m:t>
                              </m:r>
                            </m:e>
                            <m:sub>
                              <m:r>
                                <a:rPr lang="en-US" i="1">
                                  <a:latin typeface="Cambria Math" charset="0"/>
                                </a:rPr>
                                <m:t>𝑖</m:t>
                              </m:r>
                            </m:sub>
                            <m:sup>
                              <m:r>
                                <a:rPr lang="en-US" i="1">
                                  <a:latin typeface="Cambria Math" charset="0"/>
                                </a:rPr>
                                <m:t>𝐿</m:t>
                              </m:r>
                              <m:r>
                                <a:rPr lang="en-US" i="1">
                                  <a:latin typeface="Cambria Math" charset="0"/>
                                </a:rPr>
                                <m:t>−1</m:t>
                              </m:r>
                            </m:sup>
                          </m:sSubSup>
                        </m:den>
                      </m:f>
                      <m:r>
                        <a:rPr lang="en-US" i="1">
                          <a:latin typeface="Cambria Math" charset="0"/>
                        </a:rPr>
                        <m:t>∑</m:t>
                      </m:r>
                      <m:f>
                        <m:fPr>
                          <m:ctrlPr>
                            <a:rPr lang="en-US" i="1">
                              <a:latin typeface="Cambria Math" panose="02040503050406030204" pitchFamily="18" charset="0"/>
                            </a:rPr>
                          </m:ctrlPr>
                        </m:fPr>
                        <m:num>
                          <m:r>
                            <a:rPr lang="en-US" i="1">
                              <a:latin typeface="Cambria Math" charset="0"/>
                            </a:rPr>
                            <m:t>𝑑</m:t>
                          </m:r>
                          <m:sSup>
                            <m:sSupPr>
                              <m:ctrlPr>
                                <a:rPr lang="en-US" i="1">
                                  <a:latin typeface="Cambria Math" panose="02040503050406030204" pitchFamily="18" charset="0"/>
                                </a:rPr>
                              </m:ctrlPr>
                            </m:sSupPr>
                            <m:e>
                              <m:r>
                                <a:rPr lang="en-US" i="1">
                                  <a:latin typeface="Cambria Math" charset="0"/>
                                </a:rPr>
                                <m:t>𝑧</m:t>
                              </m:r>
                            </m:e>
                            <m:sup>
                              <m:r>
                                <a:rPr lang="en-US" i="1">
                                  <a:latin typeface="Cambria Math" charset="0"/>
                                </a:rPr>
                                <m:t>𝐿</m:t>
                              </m:r>
                            </m:sup>
                          </m:sSup>
                        </m:num>
                        <m:den>
                          <m:r>
                            <a:rPr lang="en-US" i="1">
                              <a:latin typeface="Cambria Math" charset="0"/>
                            </a:rPr>
                            <m:t>𝑑</m:t>
                          </m:r>
                          <m:sSubSup>
                            <m:sSubSupPr>
                              <m:ctrlPr>
                                <a:rPr lang="en-US" i="1">
                                  <a:latin typeface="Cambria Math" panose="02040503050406030204" pitchFamily="18" charset="0"/>
                                </a:rPr>
                              </m:ctrlPr>
                            </m:sSubSupPr>
                            <m:e>
                              <m:r>
                                <a:rPr lang="en-US" i="1">
                                  <a:latin typeface="Cambria Math" charset="0"/>
                                </a:rPr>
                                <m:t>𝑎</m:t>
                              </m:r>
                            </m:e>
                            <m:sub>
                              <m:r>
                                <a:rPr lang="en-US" i="1">
                                  <a:latin typeface="Cambria Math" charset="0"/>
                                </a:rPr>
                                <m:t>𝑖</m:t>
                              </m:r>
                            </m:sub>
                            <m:sup>
                              <m:r>
                                <a:rPr lang="en-US" i="1">
                                  <a:latin typeface="Cambria Math" charset="0"/>
                                </a:rPr>
                                <m:t>𝐿</m:t>
                              </m:r>
                              <m:r>
                                <a:rPr lang="en-US" i="1">
                                  <a:latin typeface="Cambria Math" charset="0"/>
                                </a:rPr>
                                <m:t>−1</m:t>
                              </m:r>
                            </m:sup>
                          </m:sSubSup>
                        </m:den>
                      </m:f>
                      <m:f>
                        <m:fPr>
                          <m:ctrlPr>
                            <a:rPr lang="en-US" i="1">
                              <a:latin typeface="Cambria Math" panose="02040503050406030204" pitchFamily="18" charset="0"/>
                            </a:rPr>
                          </m:ctrlPr>
                        </m:fPr>
                        <m:num>
                          <m:r>
                            <a:rPr lang="en-US" i="1">
                              <a:latin typeface="Cambria Math" charset="0"/>
                            </a:rPr>
                            <m:t>𝑑</m:t>
                          </m:r>
                          <m:sSup>
                            <m:sSupPr>
                              <m:ctrlPr>
                                <a:rPr lang="en-US" i="1">
                                  <a:latin typeface="Cambria Math" panose="02040503050406030204" pitchFamily="18" charset="0"/>
                                </a:rPr>
                              </m:ctrlPr>
                            </m:sSupPr>
                            <m:e>
                              <m:r>
                                <a:rPr lang="en-US" i="1">
                                  <a:latin typeface="Cambria Math" charset="0"/>
                                </a:rPr>
                                <m:t>𝑎</m:t>
                              </m:r>
                            </m:e>
                            <m:sup>
                              <m:r>
                                <a:rPr lang="en-US" i="1">
                                  <a:latin typeface="Cambria Math" charset="0"/>
                                </a:rPr>
                                <m:t>𝐿</m:t>
                              </m:r>
                            </m:sup>
                          </m:sSup>
                        </m:num>
                        <m:den>
                          <m:r>
                            <a:rPr lang="en-US" i="1">
                              <a:latin typeface="Cambria Math" charset="0"/>
                            </a:rPr>
                            <m:t>𝑑</m:t>
                          </m:r>
                          <m:sSup>
                            <m:sSupPr>
                              <m:ctrlPr>
                                <a:rPr lang="en-US" i="1">
                                  <a:latin typeface="Cambria Math" panose="02040503050406030204" pitchFamily="18" charset="0"/>
                                </a:rPr>
                              </m:ctrlPr>
                            </m:sSupPr>
                            <m:e>
                              <m:r>
                                <a:rPr lang="en-US" i="1">
                                  <a:latin typeface="Cambria Math" charset="0"/>
                                </a:rPr>
                                <m:t>𝑧</m:t>
                              </m:r>
                            </m:e>
                            <m:sup>
                              <m:r>
                                <a:rPr lang="en-US" i="1">
                                  <a:latin typeface="Cambria Math" charset="0"/>
                                </a:rPr>
                                <m:t>𝐿</m:t>
                              </m:r>
                            </m:sup>
                          </m:sSup>
                        </m:den>
                      </m:f>
                      <m:f>
                        <m:fPr>
                          <m:ctrlPr>
                            <a:rPr lang="en-US" i="1">
                              <a:latin typeface="Cambria Math" panose="02040503050406030204" pitchFamily="18" charset="0"/>
                            </a:rPr>
                          </m:ctrlPr>
                        </m:fPr>
                        <m:num>
                          <m:r>
                            <a:rPr lang="en-US" i="1">
                              <a:latin typeface="Cambria Math" charset="0"/>
                            </a:rPr>
                            <m:t>𝑑𝑙</m:t>
                          </m:r>
                        </m:num>
                        <m:den>
                          <m:r>
                            <a:rPr lang="en-US" i="1">
                              <a:latin typeface="Cambria Math" charset="0"/>
                            </a:rPr>
                            <m:t>𝑑</m:t>
                          </m:r>
                          <m:sSup>
                            <m:sSupPr>
                              <m:ctrlPr>
                                <a:rPr lang="en-US" i="1">
                                  <a:latin typeface="Cambria Math" panose="02040503050406030204" pitchFamily="18" charset="0"/>
                                </a:rPr>
                              </m:ctrlPr>
                            </m:sSupPr>
                            <m:e>
                              <m:r>
                                <a:rPr lang="en-US" i="1">
                                  <a:latin typeface="Cambria Math" charset="0"/>
                                </a:rPr>
                                <m:t>𝑎</m:t>
                              </m:r>
                            </m:e>
                            <m:sup>
                              <m:r>
                                <a:rPr lang="en-US" i="1">
                                  <a:latin typeface="Cambria Math" charset="0"/>
                                </a:rPr>
                                <m:t>𝐿</m:t>
                              </m:r>
                            </m:sup>
                          </m:sSup>
                        </m:den>
                      </m:f>
                    </m:oMath>
                  </m:oMathPara>
                </a14:m>
                <a:endParaRPr lang="en-US" dirty="0"/>
              </a:p>
            </p:txBody>
          </p:sp>
        </mc:Choice>
        <mc:Fallback>
          <p:sp>
            <p:nvSpPr>
              <p:cNvPr id="16" name="Rectangle 15"/>
              <p:cNvSpPr>
                <a:spLocks noRot="1" noChangeAspect="1" noMove="1" noResize="1" noEditPoints="1" noAdjustHandles="1" noChangeArrowheads="1" noChangeShapeType="1" noTextEdit="1"/>
              </p:cNvSpPr>
              <p:nvPr/>
            </p:nvSpPr>
            <p:spPr>
              <a:xfrm>
                <a:off x="2745913" y="3400838"/>
                <a:ext cx="5554213" cy="781240"/>
              </a:xfrm>
              <a:prstGeom prst="rect">
                <a:avLst/>
              </a:prstGeom>
              <a:blipFill>
                <a:blip r:embed="rId3"/>
                <a:stretch>
                  <a:fillRect b="-317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8" name="Rectangle 57"/>
              <p:cNvSpPr/>
              <p:nvPr/>
            </p:nvSpPr>
            <p:spPr>
              <a:xfrm>
                <a:off x="4194515" y="2581435"/>
                <a:ext cx="4076757" cy="76194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i="1">
                              <a:latin typeface="Cambria Math" panose="02040503050406030204" pitchFamily="18" charset="0"/>
                            </a:rPr>
                          </m:ctrlPr>
                        </m:fPr>
                        <m:num>
                          <m:r>
                            <a:rPr lang="en-US" i="1">
                              <a:latin typeface="Cambria Math" charset="0"/>
                            </a:rPr>
                            <m:t>𝑑𝑙</m:t>
                          </m:r>
                        </m:num>
                        <m:den>
                          <m:r>
                            <a:rPr lang="en-US" i="1">
                              <a:latin typeface="Cambria Math" charset="0"/>
                            </a:rPr>
                            <m:t>𝑑</m:t>
                          </m:r>
                          <m:sSubSup>
                            <m:sSubSupPr>
                              <m:ctrlPr>
                                <a:rPr lang="en-US" i="1">
                                  <a:latin typeface="Cambria Math" panose="02040503050406030204" pitchFamily="18" charset="0"/>
                                </a:rPr>
                              </m:ctrlPr>
                            </m:sSubSupPr>
                            <m:e>
                              <m:r>
                                <a:rPr lang="en-US" i="1">
                                  <a:latin typeface="Cambria Math" charset="0"/>
                                </a:rPr>
                                <m:t>𝜃</m:t>
                              </m:r>
                            </m:e>
                            <m:sub>
                              <m:r>
                                <a:rPr lang="en-US" i="1">
                                  <a:latin typeface="Cambria Math" charset="0"/>
                                </a:rPr>
                                <m:t>𝑖𝑗</m:t>
                              </m:r>
                            </m:sub>
                            <m:sup>
                              <m:r>
                                <a:rPr lang="en-US" i="1">
                                  <a:latin typeface="Cambria Math" charset="0"/>
                                </a:rPr>
                                <m:t>𝐿</m:t>
                              </m:r>
                              <m:r>
                                <a:rPr lang="en-US" i="1">
                                  <a:latin typeface="Cambria Math" charset="0"/>
                                </a:rPr>
                                <m:t>−2</m:t>
                              </m:r>
                            </m:sup>
                          </m:sSubSup>
                        </m:den>
                      </m:f>
                      <m:r>
                        <a:rPr lang="en-US" i="1">
                          <a:latin typeface="Cambria Math" charset="0"/>
                        </a:rPr>
                        <m:t>=</m:t>
                      </m:r>
                      <m:f>
                        <m:fPr>
                          <m:ctrlPr>
                            <a:rPr lang="en-US" i="1">
                              <a:latin typeface="Cambria Math" panose="02040503050406030204" pitchFamily="18" charset="0"/>
                            </a:rPr>
                          </m:ctrlPr>
                        </m:fPr>
                        <m:num>
                          <m:r>
                            <a:rPr lang="en-US" i="1">
                              <a:latin typeface="Cambria Math" charset="0"/>
                            </a:rPr>
                            <m:t>𝑑</m:t>
                          </m:r>
                          <m:sSubSup>
                            <m:sSubSupPr>
                              <m:ctrlPr>
                                <a:rPr lang="en-US" i="1">
                                  <a:latin typeface="Cambria Math" panose="02040503050406030204" pitchFamily="18" charset="0"/>
                                </a:rPr>
                              </m:ctrlPr>
                            </m:sSubSupPr>
                            <m:e>
                              <m:r>
                                <a:rPr lang="en-US" i="1">
                                  <a:latin typeface="Cambria Math" charset="0"/>
                                </a:rPr>
                                <m:t>𝑧</m:t>
                              </m:r>
                            </m:e>
                            <m:sub>
                              <m:r>
                                <a:rPr lang="en-US" i="1">
                                  <a:latin typeface="Cambria Math" charset="0"/>
                                </a:rPr>
                                <m:t>𝑖</m:t>
                              </m:r>
                            </m:sub>
                            <m:sup>
                              <m:r>
                                <a:rPr lang="en-US" i="1">
                                  <a:latin typeface="Cambria Math" charset="0"/>
                                </a:rPr>
                                <m:t>𝐿</m:t>
                              </m:r>
                              <m:r>
                                <a:rPr lang="en-US" i="1">
                                  <a:latin typeface="Cambria Math" charset="0"/>
                                </a:rPr>
                                <m:t>−1</m:t>
                              </m:r>
                            </m:sup>
                          </m:sSubSup>
                        </m:num>
                        <m:den>
                          <m:r>
                            <a:rPr lang="en-US" i="1">
                              <a:latin typeface="Cambria Math" charset="0"/>
                            </a:rPr>
                            <m:t>𝑑</m:t>
                          </m:r>
                          <m:sSubSup>
                            <m:sSubSupPr>
                              <m:ctrlPr>
                                <a:rPr lang="en-US" i="1">
                                  <a:latin typeface="Cambria Math" panose="02040503050406030204" pitchFamily="18" charset="0"/>
                                </a:rPr>
                              </m:ctrlPr>
                            </m:sSubSupPr>
                            <m:e>
                              <m:r>
                                <a:rPr lang="en-US" i="1">
                                  <a:latin typeface="Cambria Math" charset="0"/>
                                </a:rPr>
                                <m:t>𝜃</m:t>
                              </m:r>
                            </m:e>
                            <m:sub>
                              <m:r>
                                <a:rPr lang="en-US" i="1">
                                  <a:latin typeface="Cambria Math" charset="0"/>
                                </a:rPr>
                                <m:t>𝑖𝑗</m:t>
                              </m:r>
                            </m:sub>
                            <m:sup>
                              <m:r>
                                <a:rPr lang="en-US" i="1">
                                  <a:latin typeface="Cambria Math" charset="0"/>
                                </a:rPr>
                                <m:t>𝐿</m:t>
                              </m:r>
                              <m:r>
                                <a:rPr lang="en-US" i="1">
                                  <a:latin typeface="Cambria Math" charset="0"/>
                                </a:rPr>
                                <m:t>−2</m:t>
                              </m:r>
                            </m:sup>
                          </m:sSubSup>
                        </m:den>
                      </m:f>
                      <m:f>
                        <m:fPr>
                          <m:ctrlPr>
                            <a:rPr lang="en-US" i="1">
                              <a:latin typeface="Cambria Math" panose="02040503050406030204" pitchFamily="18" charset="0"/>
                            </a:rPr>
                          </m:ctrlPr>
                        </m:fPr>
                        <m:num>
                          <m:r>
                            <a:rPr lang="en-US" i="1">
                              <a:latin typeface="Cambria Math" charset="0"/>
                            </a:rPr>
                            <m:t>𝑑</m:t>
                          </m:r>
                          <m:sSubSup>
                            <m:sSubSupPr>
                              <m:ctrlPr>
                                <a:rPr lang="en-US" i="1">
                                  <a:latin typeface="Cambria Math" panose="02040503050406030204" pitchFamily="18" charset="0"/>
                                </a:rPr>
                              </m:ctrlPr>
                            </m:sSubSupPr>
                            <m:e>
                              <m:r>
                                <a:rPr lang="en-US" i="1">
                                  <a:latin typeface="Cambria Math" charset="0"/>
                                </a:rPr>
                                <m:t>𝑎</m:t>
                              </m:r>
                            </m:e>
                            <m:sub>
                              <m:r>
                                <a:rPr lang="en-US" i="1">
                                  <a:latin typeface="Cambria Math" charset="0"/>
                                </a:rPr>
                                <m:t>𝑖</m:t>
                              </m:r>
                            </m:sub>
                            <m:sup>
                              <m:r>
                                <a:rPr lang="en-US" i="1">
                                  <a:latin typeface="Cambria Math" charset="0"/>
                                </a:rPr>
                                <m:t>𝐿</m:t>
                              </m:r>
                              <m:r>
                                <a:rPr lang="en-US" i="1">
                                  <a:latin typeface="Cambria Math" charset="0"/>
                                </a:rPr>
                                <m:t>−1</m:t>
                              </m:r>
                            </m:sup>
                          </m:sSubSup>
                        </m:num>
                        <m:den>
                          <m:r>
                            <a:rPr lang="en-US" i="1">
                              <a:latin typeface="Cambria Math" charset="0"/>
                            </a:rPr>
                            <m:t>𝑑</m:t>
                          </m:r>
                          <m:sSubSup>
                            <m:sSubSupPr>
                              <m:ctrlPr>
                                <a:rPr lang="en-US" i="1">
                                  <a:latin typeface="Cambria Math" panose="02040503050406030204" pitchFamily="18" charset="0"/>
                                </a:rPr>
                              </m:ctrlPr>
                            </m:sSubSupPr>
                            <m:e>
                              <m:r>
                                <a:rPr lang="en-US" i="1">
                                  <a:latin typeface="Cambria Math" charset="0"/>
                                </a:rPr>
                                <m:t>𝑧</m:t>
                              </m:r>
                            </m:e>
                            <m:sub>
                              <m:r>
                                <a:rPr lang="en-US" i="1">
                                  <a:latin typeface="Cambria Math" charset="0"/>
                                </a:rPr>
                                <m:t>𝑖</m:t>
                              </m:r>
                            </m:sub>
                            <m:sup>
                              <m:r>
                                <a:rPr lang="en-US" i="1">
                                  <a:latin typeface="Cambria Math" charset="0"/>
                                </a:rPr>
                                <m:t>𝐿</m:t>
                              </m:r>
                              <m:r>
                                <a:rPr lang="en-US" i="1">
                                  <a:latin typeface="Cambria Math" charset="0"/>
                                </a:rPr>
                                <m:t>−1</m:t>
                              </m:r>
                            </m:sup>
                          </m:sSubSup>
                        </m:den>
                      </m:f>
                      <m:r>
                        <a:rPr lang="en-US" i="1">
                          <a:latin typeface="Cambria Math" charset="0"/>
                        </a:rPr>
                        <m:t>∑</m:t>
                      </m:r>
                      <m:f>
                        <m:fPr>
                          <m:ctrlPr>
                            <a:rPr lang="en-US" i="1">
                              <a:latin typeface="Cambria Math" panose="02040503050406030204" pitchFamily="18" charset="0"/>
                            </a:rPr>
                          </m:ctrlPr>
                        </m:fPr>
                        <m:num>
                          <m:r>
                            <a:rPr lang="en-US" i="1">
                              <a:latin typeface="Cambria Math" charset="0"/>
                            </a:rPr>
                            <m:t>𝑑</m:t>
                          </m:r>
                          <m:sSup>
                            <m:sSupPr>
                              <m:ctrlPr>
                                <a:rPr lang="en-US" i="1">
                                  <a:latin typeface="Cambria Math" panose="02040503050406030204" pitchFamily="18" charset="0"/>
                                </a:rPr>
                              </m:ctrlPr>
                            </m:sSupPr>
                            <m:e>
                              <m:r>
                                <a:rPr lang="en-US" i="1">
                                  <a:latin typeface="Cambria Math" charset="0"/>
                                </a:rPr>
                                <m:t>𝑧</m:t>
                              </m:r>
                            </m:e>
                            <m:sup>
                              <m:r>
                                <a:rPr lang="en-US" i="1">
                                  <a:latin typeface="Cambria Math" charset="0"/>
                                </a:rPr>
                                <m:t>𝐿</m:t>
                              </m:r>
                            </m:sup>
                          </m:sSup>
                        </m:num>
                        <m:den>
                          <m:r>
                            <a:rPr lang="en-US" i="1">
                              <a:latin typeface="Cambria Math" charset="0"/>
                            </a:rPr>
                            <m:t>𝑑</m:t>
                          </m:r>
                          <m:sSubSup>
                            <m:sSubSupPr>
                              <m:ctrlPr>
                                <a:rPr lang="en-US" i="1">
                                  <a:latin typeface="Cambria Math" panose="02040503050406030204" pitchFamily="18" charset="0"/>
                                </a:rPr>
                              </m:ctrlPr>
                            </m:sSubSupPr>
                            <m:e>
                              <m:r>
                                <a:rPr lang="en-US" i="1">
                                  <a:latin typeface="Cambria Math" charset="0"/>
                                </a:rPr>
                                <m:t>𝑎</m:t>
                              </m:r>
                            </m:e>
                            <m:sub>
                              <m:r>
                                <a:rPr lang="en-US" i="1">
                                  <a:latin typeface="Cambria Math" charset="0"/>
                                </a:rPr>
                                <m:t>𝑖</m:t>
                              </m:r>
                            </m:sub>
                            <m:sup>
                              <m:r>
                                <a:rPr lang="en-US" i="1">
                                  <a:latin typeface="Cambria Math" charset="0"/>
                                </a:rPr>
                                <m:t>𝐿</m:t>
                              </m:r>
                              <m:r>
                                <a:rPr lang="en-US" i="1">
                                  <a:latin typeface="Cambria Math" charset="0"/>
                                </a:rPr>
                                <m:t>−1</m:t>
                              </m:r>
                            </m:sup>
                          </m:sSubSup>
                        </m:den>
                      </m:f>
                      <m:f>
                        <m:fPr>
                          <m:ctrlPr>
                            <a:rPr lang="en-US" i="1">
                              <a:latin typeface="Cambria Math" panose="02040503050406030204" pitchFamily="18" charset="0"/>
                            </a:rPr>
                          </m:ctrlPr>
                        </m:fPr>
                        <m:num>
                          <m:r>
                            <a:rPr lang="en-US" i="1">
                              <a:latin typeface="Cambria Math" charset="0"/>
                            </a:rPr>
                            <m:t>𝑑</m:t>
                          </m:r>
                          <m:sSup>
                            <m:sSupPr>
                              <m:ctrlPr>
                                <a:rPr lang="en-US" i="1">
                                  <a:latin typeface="Cambria Math" panose="02040503050406030204" pitchFamily="18" charset="0"/>
                                </a:rPr>
                              </m:ctrlPr>
                            </m:sSupPr>
                            <m:e>
                              <m:r>
                                <a:rPr lang="en-US" i="1">
                                  <a:latin typeface="Cambria Math" charset="0"/>
                                </a:rPr>
                                <m:t>𝑎</m:t>
                              </m:r>
                            </m:e>
                            <m:sup>
                              <m:r>
                                <a:rPr lang="en-US" i="1">
                                  <a:latin typeface="Cambria Math" charset="0"/>
                                </a:rPr>
                                <m:t>𝐿</m:t>
                              </m:r>
                            </m:sup>
                          </m:sSup>
                        </m:num>
                        <m:den>
                          <m:r>
                            <a:rPr lang="en-US" i="1">
                              <a:latin typeface="Cambria Math" charset="0"/>
                            </a:rPr>
                            <m:t>𝑑</m:t>
                          </m:r>
                          <m:sSup>
                            <m:sSupPr>
                              <m:ctrlPr>
                                <a:rPr lang="en-US" i="1">
                                  <a:latin typeface="Cambria Math" panose="02040503050406030204" pitchFamily="18" charset="0"/>
                                </a:rPr>
                              </m:ctrlPr>
                            </m:sSupPr>
                            <m:e>
                              <m:r>
                                <a:rPr lang="en-US" i="1">
                                  <a:latin typeface="Cambria Math" charset="0"/>
                                </a:rPr>
                                <m:t>𝑧</m:t>
                              </m:r>
                            </m:e>
                            <m:sup>
                              <m:r>
                                <a:rPr lang="en-US" i="1">
                                  <a:latin typeface="Cambria Math" charset="0"/>
                                </a:rPr>
                                <m:t>𝐿</m:t>
                              </m:r>
                            </m:sup>
                          </m:sSup>
                        </m:den>
                      </m:f>
                      <m:f>
                        <m:fPr>
                          <m:ctrlPr>
                            <a:rPr lang="en-US" i="1">
                              <a:latin typeface="Cambria Math" panose="02040503050406030204" pitchFamily="18" charset="0"/>
                            </a:rPr>
                          </m:ctrlPr>
                        </m:fPr>
                        <m:num>
                          <m:r>
                            <a:rPr lang="en-US" i="1">
                              <a:latin typeface="Cambria Math" charset="0"/>
                            </a:rPr>
                            <m:t>𝑑𝑙</m:t>
                          </m:r>
                        </m:num>
                        <m:den>
                          <m:r>
                            <a:rPr lang="en-US" i="1">
                              <a:latin typeface="Cambria Math" charset="0"/>
                            </a:rPr>
                            <m:t>𝑑</m:t>
                          </m:r>
                          <m:sSup>
                            <m:sSupPr>
                              <m:ctrlPr>
                                <a:rPr lang="en-US" i="1">
                                  <a:latin typeface="Cambria Math" panose="02040503050406030204" pitchFamily="18" charset="0"/>
                                </a:rPr>
                              </m:ctrlPr>
                            </m:sSupPr>
                            <m:e>
                              <m:r>
                                <a:rPr lang="en-US" i="1">
                                  <a:latin typeface="Cambria Math" charset="0"/>
                                </a:rPr>
                                <m:t>𝑎</m:t>
                              </m:r>
                            </m:e>
                            <m:sup>
                              <m:r>
                                <a:rPr lang="en-US" i="1">
                                  <a:latin typeface="Cambria Math" charset="0"/>
                                </a:rPr>
                                <m:t>𝐿</m:t>
                              </m:r>
                            </m:sup>
                          </m:sSup>
                        </m:den>
                      </m:f>
                    </m:oMath>
                  </m:oMathPara>
                </a14:m>
                <a:endParaRPr lang="en-US" dirty="0"/>
              </a:p>
            </p:txBody>
          </p:sp>
        </mc:Choice>
        <mc:Fallback>
          <p:sp>
            <p:nvSpPr>
              <p:cNvPr id="58" name="Rectangle 57"/>
              <p:cNvSpPr>
                <a:spLocks noRot="1" noChangeAspect="1" noMove="1" noResize="1" noEditPoints="1" noAdjustHandles="1" noChangeArrowheads="1" noChangeShapeType="1" noTextEdit="1"/>
              </p:cNvSpPr>
              <p:nvPr/>
            </p:nvSpPr>
            <p:spPr>
              <a:xfrm>
                <a:off x="4194515" y="2581435"/>
                <a:ext cx="4076757" cy="761940"/>
              </a:xfrm>
              <a:prstGeom prst="rect">
                <a:avLst/>
              </a:prstGeom>
              <a:blipFill>
                <a:blip r:embed="rId4"/>
                <a:stretch>
                  <a:fillRect b="-3279"/>
                </a:stretch>
              </a:blipFill>
            </p:spPr>
            <p:txBody>
              <a:bodyPr/>
              <a:lstStyle/>
              <a:p>
                <a:r>
                  <a:rPr lang="en-US">
                    <a:noFill/>
                  </a:rPr>
                  <a:t> </a:t>
                </a:r>
              </a:p>
            </p:txBody>
          </p:sp>
        </mc:Fallback>
      </mc:AlternateContent>
    </p:spTree>
    <p:extLst>
      <p:ext uri="{BB962C8B-B14F-4D97-AF65-F5344CB8AC3E}">
        <p14:creationId xmlns:p14="http://schemas.microsoft.com/office/powerpoint/2010/main" val="129755044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Backpropagation algorithm</a:t>
            </a:r>
          </a:p>
        </p:txBody>
      </p:sp>
      <mc:AlternateContent xmlns:mc="http://schemas.openxmlformats.org/markup-compatibility/2006">
        <mc:Choice xmlns:a14="http://schemas.microsoft.com/office/drawing/2010/main" Requires="a14">
          <p:sp>
            <p:nvSpPr>
              <p:cNvPr id="2" name="Content Placeholder 1"/>
              <p:cNvSpPr>
                <a:spLocks noGrp="1"/>
              </p:cNvSpPr>
              <p:nvPr>
                <p:ph idx="1"/>
              </p:nvPr>
            </p:nvSpPr>
            <p:spPr>
              <a:xfrm>
                <a:off x="2152650" y="2226469"/>
                <a:ext cx="8275508" cy="3644990"/>
              </a:xfrm>
            </p:spPr>
            <p:txBody>
              <a:bodyPr>
                <a:normAutofit fontScale="77500" lnSpcReduction="20000"/>
              </a:bodyPr>
              <a:lstStyle/>
              <a:p>
                <a:pPr marL="0" indent="0">
                  <a:buNone/>
                </a:pPr>
                <a:r>
                  <a:rPr lang="en-US" dirty="0"/>
                  <a:t>Forward propagation</a:t>
                </a:r>
              </a:p>
              <a:p>
                <a:pPr marL="342900">
                  <a:buFont typeface="+mj-lt"/>
                  <a:buAutoNum type="arabicPeriod"/>
                </a:pPr>
                <a:r>
                  <a:rPr lang="en-US" dirty="0"/>
                  <a:t>From layer 1 thought L</a:t>
                </a:r>
              </a:p>
              <a:p>
                <a:pPr lvl="1">
                  <a:buFont typeface="+mj-lt"/>
                  <a:buAutoNum type="arabicPeriod"/>
                </a:pPr>
                <a:r>
                  <a:rPr lang="en-US" sz="3200" dirty="0"/>
                  <a:t>Compute </a:t>
                </a:r>
                <a:r>
                  <a:rPr lang="en-US" sz="3200" i="1" dirty="0"/>
                  <a:t>a</a:t>
                </a:r>
                <a:r>
                  <a:rPr lang="en-US" sz="3200" dirty="0"/>
                  <a:t> and </a:t>
                </a:r>
                <a:r>
                  <a:rPr lang="en-US" sz="3200" i="1" dirty="0"/>
                  <a:t>z</a:t>
                </a:r>
              </a:p>
              <a:p>
                <a:pPr marL="0" indent="0">
                  <a:buNone/>
                </a:pPr>
                <a:r>
                  <a:rPr lang="en-US" dirty="0"/>
                  <a:t>Backpropagation</a:t>
                </a:r>
              </a:p>
              <a:p>
                <a:pPr marL="385763" indent="-385763">
                  <a:buFont typeface="+mj-lt"/>
                  <a:buAutoNum type="arabicPeriod"/>
                </a:pPr>
                <a:r>
                  <a:rPr lang="en-US" dirty="0"/>
                  <a:t>Define </a:t>
                </a:r>
                <a14:m>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charset="0"/>
                          </a:rPr>
                          <m:t>𝛿</m:t>
                        </m:r>
                      </m:e>
                      <m:sub>
                        <m:r>
                          <a:rPr lang="en-US" b="0" i="1" smtClean="0">
                            <a:latin typeface="Cambria Math" charset="0"/>
                          </a:rPr>
                          <m:t>𝑖</m:t>
                        </m:r>
                      </m:sub>
                      <m:sup>
                        <m:r>
                          <a:rPr lang="en-US" b="0" i="1" smtClean="0">
                            <a:latin typeface="Cambria Math" charset="0"/>
                          </a:rPr>
                          <m:t>𝐿</m:t>
                        </m:r>
                      </m:sup>
                    </m:sSubSup>
                    <m:r>
                      <a:rPr lang="en-US" b="0" i="1" smtClean="0">
                        <a:latin typeface="Cambria Math" charset="0"/>
                      </a:rPr>
                      <m:t>=</m:t>
                    </m:r>
                    <m:sSup>
                      <m:sSupPr>
                        <m:ctrlPr>
                          <a:rPr lang="en-US" b="0" i="1" smtClean="0">
                            <a:latin typeface="Cambria Math" panose="02040503050406030204" pitchFamily="18" charset="0"/>
                          </a:rPr>
                        </m:ctrlPr>
                      </m:sSupPr>
                      <m:e>
                        <m:r>
                          <a:rPr lang="en-US" b="0" i="1" smtClean="0">
                            <a:latin typeface="Cambria Math" charset="0"/>
                          </a:rPr>
                          <m:t>𝑎</m:t>
                        </m:r>
                      </m:e>
                      <m:sup>
                        <m:r>
                          <a:rPr lang="en-US" b="0" i="1" smtClean="0">
                            <a:latin typeface="Cambria Math" charset="0"/>
                          </a:rPr>
                          <m:t>𝐿</m:t>
                        </m:r>
                      </m:sup>
                    </m:sSup>
                    <m:r>
                      <a:rPr lang="en-US" b="0" i="1" smtClean="0">
                        <a:latin typeface="Cambria Math" charset="0"/>
                      </a:rPr>
                      <m:t>−</m:t>
                    </m:r>
                    <m:r>
                      <a:rPr lang="en-US" b="0" i="1" smtClean="0">
                        <a:latin typeface="Cambria Math" charset="0"/>
                      </a:rPr>
                      <m:t>𝑦</m:t>
                    </m:r>
                  </m:oMath>
                </a14:m>
                <a:r>
                  <a:rPr lang="en-US" dirty="0"/>
                  <a:t> (gradient of loss function)</a:t>
                </a:r>
              </a:p>
              <a:p>
                <a:pPr marL="385763" indent="-385763">
                  <a:buFont typeface="+mj-lt"/>
                  <a:buAutoNum type="arabicPeriod"/>
                </a:pPr>
                <a:r>
                  <a:rPr lang="en-US" dirty="0"/>
                  <a:t>From layer </a:t>
                </a:r>
                <a:r>
                  <a:rPr lang="en-US" i="1" dirty="0"/>
                  <a:t>L</a:t>
                </a:r>
                <a:r>
                  <a:rPr lang="en-US" dirty="0"/>
                  <a:t> – 1 to 1</a:t>
                </a:r>
              </a:p>
              <a:p>
                <a:pPr marL="728663" lvl="1" indent="-385763">
                  <a:buFont typeface="+mj-lt"/>
                  <a:buAutoNum type="arabicPeriod"/>
                </a:pPr>
                <a:r>
                  <a:rPr lang="en-US" dirty="0"/>
                  <a:t>Define </a:t>
                </a:r>
                <a14:m>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charset="0"/>
                          </a:rPr>
                          <m:t>𝛿</m:t>
                        </m:r>
                      </m:e>
                      <m:sub>
                        <m:r>
                          <a:rPr lang="en-US" b="0" i="1" smtClean="0">
                            <a:latin typeface="Cambria Math" charset="0"/>
                          </a:rPr>
                          <m:t>𝑗</m:t>
                        </m:r>
                      </m:sub>
                      <m:sup>
                        <m:r>
                          <a:rPr lang="en-US" b="0" i="1" smtClean="0">
                            <a:latin typeface="Cambria Math" charset="0"/>
                          </a:rPr>
                          <m:t>𝐿</m:t>
                        </m:r>
                        <m:r>
                          <a:rPr lang="en-US" b="0" i="1" smtClean="0">
                            <a:latin typeface="Cambria Math" charset="0"/>
                          </a:rPr>
                          <m:t>−1</m:t>
                        </m:r>
                      </m:sup>
                    </m:sSubSup>
                    <m:r>
                      <a:rPr lang="en-US" b="0" i="1" smtClean="0">
                        <a:latin typeface="Cambria Math" charset="0"/>
                      </a:rPr>
                      <m:t>=</m:t>
                    </m:r>
                    <m:sSubSup>
                      <m:sSubSupPr>
                        <m:ctrlPr>
                          <a:rPr lang="en-US" b="0" i="1" smtClean="0">
                            <a:latin typeface="Cambria Math" panose="02040503050406030204" pitchFamily="18" charset="0"/>
                          </a:rPr>
                        </m:ctrlPr>
                      </m:sSubSupPr>
                      <m:e>
                        <m:r>
                          <a:rPr lang="en-US" b="0" i="1" smtClean="0">
                            <a:latin typeface="Cambria Math" charset="0"/>
                          </a:rPr>
                          <m:t>𝑎</m:t>
                        </m:r>
                      </m:e>
                      <m:sub>
                        <m:r>
                          <a:rPr lang="en-US" b="0" i="1" smtClean="0">
                            <a:latin typeface="Cambria Math" charset="0"/>
                          </a:rPr>
                          <m:t>𝑗</m:t>
                        </m:r>
                      </m:sub>
                      <m:sup>
                        <m:r>
                          <a:rPr lang="en-US" b="0" i="1" smtClean="0">
                            <a:latin typeface="Cambria Math" charset="0"/>
                          </a:rPr>
                          <m:t>𝐿</m:t>
                        </m:r>
                        <m:r>
                          <a:rPr lang="en-US" b="0" i="1" smtClean="0">
                            <a:latin typeface="Cambria Math" charset="0"/>
                          </a:rPr>
                          <m:t>−1</m:t>
                        </m:r>
                      </m:sup>
                    </m:sSubSup>
                    <m:r>
                      <a:rPr lang="en-US" b="0" i="1" smtClean="0">
                        <a:latin typeface="Cambria Math" charset="0"/>
                      </a:rPr>
                      <m:t>(1−</m:t>
                    </m:r>
                    <m:sSubSup>
                      <m:sSubSupPr>
                        <m:ctrlPr>
                          <a:rPr lang="en-US" b="0" i="1" smtClean="0">
                            <a:latin typeface="Cambria Math" panose="02040503050406030204" pitchFamily="18" charset="0"/>
                          </a:rPr>
                        </m:ctrlPr>
                      </m:sSubSupPr>
                      <m:e>
                        <m:r>
                          <a:rPr lang="en-US" b="0" i="1" smtClean="0">
                            <a:latin typeface="Cambria Math" charset="0"/>
                          </a:rPr>
                          <m:t>𝑎</m:t>
                        </m:r>
                      </m:e>
                      <m:sub>
                        <m:r>
                          <a:rPr lang="en-US" b="0" i="1" smtClean="0">
                            <a:latin typeface="Cambria Math" charset="0"/>
                          </a:rPr>
                          <m:t>𝑗</m:t>
                        </m:r>
                      </m:sub>
                      <m:sup>
                        <m:r>
                          <a:rPr lang="en-US" b="0" i="1" smtClean="0">
                            <a:latin typeface="Cambria Math" charset="0"/>
                          </a:rPr>
                          <m:t>𝐿</m:t>
                        </m:r>
                        <m:r>
                          <a:rPr lang="en-US" b="0" i="1" smtClean="0">
                            <a:latin typeface="Cambria Math" charset="0"/>
                          </a:rPr>
                          <m:t>−1</m:t>
                        </m:r>
                      </m:sup>
                    </m:sSubSup>
                    <m:r>
                      <a:rPr lang="en-US" b="0" i="1" smtClean="0">
                        <a:latin typeface="Cambria Math" charset="0"/>
                      </a:rPr>
                      <m:t>) ∑</m:t>
                    </m:r>
                    <m:sSubSup>
                      <m:sSubSupPr>
                        <m:ctrlPr>
                          <a:rPr lang="en-US" b="0" i="1" smtClean="0">
                            <a:latin typeface="Cambria Math" panose="02040503050406030204" pitchFamily="18" charset="0"/>
                          </a:rPr>
                        </m:ctrlPr>
                      </m:sSubSupPr>
                      <m:e>
                        <m:r>
                          <a:rPr lang="en-US" i="1" smtClean="0">
                            <a:latin typeface="Cambria Math" charset="0"/>
                          </a:rPr>
                          <m:t>𝜃</m:t>
                        </m:r>
                      </m:e>
                      <m:sub>
                        <m:r>
                          <a:rPr lang="en-US" b="0" i="1" smtClean="0">
                            <a:latin typeface="Cambria Math" charset="0"/>
                          </a:rPr>
                          <m:t>𝑖𝑗</m:t>
                        </m:r>
                      </m:sub>
                      <m:sup>
                        <m:r>
                          <a:rPr lang="en-US" b="0" i="1" smtClean="0">
                            <a:latin typeface="Cambria Math" charset="0"/>
                          </a:rPr>
                          <m:t>𝐿</m:t>
                        </m:r>
                        <m:r>
                          <a:rPr lang="en-US" b="0" i="1" smtClean="0">
                            <a:latin typeface="Cambria Math" charset="0"/>
                          </a:rPr>
                          <m:t>−1</m:t>
                        </m:r>
                      </m:sup>
                    </m:sSubSup>
                    <m:sSubSup>
                      <m:sSubSupPr>
                        <m:ctrlPr>
                          <a:rPr lang="en-US" b="0" i="1" smtClean="0">
                            <a:latin typeface="Cambria Math" panose="02040503050406030204" pitchFamily="18" charset="0"/>
                          </a:rPr>
                        </m:ctrlPr>
                      </m:sSubSupPr>
                      <m:e>
                        <m:r>
                          <a:rPr lang="en-US" b="0" i="1" smtClean="0">
                            <a:latin typeface="Cambria Math" charset="0"/>
                          </a:rPr>
                          <m:t>𝛿</m:t>
                        </m:r>
                      </m:e>
                      <m:sub>
                        <m:r>
                          <a:rPr lang="en-US" b="0" i="1" smtClean="0">
                            <a:latin typeface="Cambria Math" charset="0"/>
                          </a:rPr>
                          <m:t>𝑖</m:t>
                        </m:r>
                      </m:sub>
                      <m:sup>
                        <m:r>
                          <a:rPr lang="en-US" b="0" i="1" smtClean="0">
                            <a:latin typeface="Cambria Math" charset="0"/>
                          </a:rPr>
                          <m:t>𝐿</m:t>
                        </m:r>
                      </m:sup>
                    </m:sSubSup>
                  </m:oMath>
                </a14:m>
                <a:endParaRPr lang="en-US" dirty="0"/>
              </a:p>
              <a:p>
                <a:pPr marL="0" indent="0">
                  <a:buNone/>
                </a:pPr>
                <a:r>
                  <a:rPr lang="en-US" dirty="0"/>
                  <a:t>The gradients will be computed as follows</a:t>
                </a:r>
              </a:p>
              <a:p>
                <a:pPr marL="0" indent="0">
                  <a:buNone/>
                </a:pPr>
                <a14:m>
                  <m:oMathPara xmlns:m="http://schemas.openxmlformats.org/officeDocument/2006/math">
                    <m:oMathParaPr>
                      <m:jc m:val="centerGroup"/>
                    </m:oMathParaPr>
                    <m:oMath xmlns:m="http://schemas.openxmlformats.org/officeDocument/2006/math">
                      <m:f>
                        <m:fPr>
                          <m:ctrlPr>
                            <a:rPr lang="en-US" b="0" i="1" smtClean="0">
                              <a:latin typeface="Cambria Math" panose="02040503050406030204" pitchFamily="18" charset="0"/>
                            </a:rPr>
                          </m:ctrlPr>
                        </m:fPr>
                        <m:num>
                          <m:r>
                            <a:rPr lang="en-US" b="0" i="1" smtClean="0">
                              <a:latin typeface="Cambria Math" charset="0"/>
                            </a:rPr>
                            <m:t>𝑑𝑙</m:t>
                          </m:r>
                        </m:num>
                        <m:den>
                          <m:r>
                            <a:rPr lang="en-US" b="0" i="1" smtClean="0">
                              <a:latin typeface="Cambria Math" charset="0"/>
                            </a:rPr>
                            <m:t>𝑑</m:t>
                          </m:r>
                          <m:sSubSup>
                            <m:sSubSupPr>
                              <m:ctrlPr>
                                <a:rPr lang="en-US" b="0" i="1" smtClean="0">
                                  <a:latin typeface="Cambria Math" panose="02040503050406030204" pitchFamily="18" charset="0"/>
                                </a:rPr>
                              </m:ctrlPr>
                            </m:sSubSupPr>
                            <m:e>
                              <m:r>
                                <a:rPr lang="en-US" b="0" i="1" smtClean="0">
                                  <a:latin typeface="Cambria Math" charset="0"/>
                                </a:rPr>
                                <m:t>𝜃</m:t>
                              </m:r>
                            </m:e>
                            <m:sub>
                              <m:r>
                                <a:rPr lang="en-US" b="0" i="1" smtClean="0">
                                  <a:latin typeface="Cambria Math" charset="0"/>
                                </a:rPr>
                                <m:t>𝑖𝑗</m:t>
                              </m:r>
                            </m:sub>
                            <m:sup>
                              <m:r>
                                <a:rPr lang="en-US" b="0" i="1" smtClean="0">
                                  <a:latin typeface="Cambria Math" charset="0"/>
                                </a:rPr>
                                <m:t>𝑘</m:t>
                              </m:r>
                            </m:sup>
                          </m:sSubSup>
                        </m:den>
                      </m:f>
                      <m:r>
                        <a:rPr lang="en-US" b="0" i="1" smtClean="0">
                          <a:latin typeface="Cambria Math" charset="0"/>
                        </a:rPr>
                        <m:t>=</m:t>
                      </m:r>
                      <m:sSubSup>
                        <m:sSubSupPr>
                          <m:ctrlPr>
                            <a:rPr lang="en-US" b="0" i="1" smtClean="0">
                              <a:latin typeface="Cambria Math" panose="02040503050406030204" pitchFamily="18" charset="0"/>
                            </a:rPr>
                          </m:ctrlPr>
                        </m:sSubSupPr>
                        <m:e>
                          <m:r>
                            <a:rPr lang="en-US" b="0" i="1" smtClean="0">
                              <a:latin typeface="Cambria Math" charset="0"/>
                            </a:rPr>
                            <m:t>𝑎</m:t>
                          </m:r>
                        </m:e>
                        <m:sub>
                          <m:r>
                            <a:rPr lang="en-US" b="0" i="1" smtClean="0">
                              <a:latin typeface="Cambria Math" charset="0"/>
                            </a:rPr>
                            <m:t>𝑗</m:t>
                          </m:r>
                        </m:sub>
                        <m:sup>
                          <m:r>
                            <a:rPr lang="en-US" b="0" i="1" smtClean="0">
                              <a:latin typeface="Cambria Math" charset="0"/>
                            </a:rPr>
                            <m:t>𝑘</m:t>
                          </m:r>
                        </m:sup>
                      </m:sSubSup>
                      <m:sSubSup>
                        <m:sSubSupPr>
                          <m:ctrlPr>
                            <a:rPr lang="en-US" b="0" i="1" smtClean="0">
                              <a:latin typeface="Cambria Math" panose="02040503050406030204" pitchFamily="18" charset="0"/>
                            </a:rPr>
                          </m:ctrlPr>
                        </m:sSubSupPr>
                        <m:e>
                          <m:r>
                            <a:rPr lang="en-US" b="0" i="1" smtClean="0">
                              <a:latin typeface="Cambria Math" charset="0"/>
                            </a:rPr>
                            <m:t>𝑎</m:t>
                          </m:r>
                        </m:e>
                        <m:sub>
                          <m:r>
                            <a:rPr lang="en-US" b="0" i="1" smtClean="0">
                              <a:latin typeface="Cambria Math" charset="0"/>
                            </a:rPr>
                            <m:t>𝑖</m:t>
                          </m:r>
                        </m:sub>
                        <m:sup>
                          <m:r>
                            <a:rPr lang="en-US" b="0" i="1" smtClean="0">
                              <a:latin typeface="Cambria Math" charset="0"/>
                            </a:rPr>
                            <m:t>𝑘</m:t>
                          </m:r>
                          <m:r>
                            <a:rPr lang="en-US" b="0" i="1" smtClean="0">
                              <a:latin typeface="Cambria Math" charset="0"/>
                            </a:rPr>
                            <m:t>+1</m:t>
                          </m:r>
                        </m:sup>
                      </m:sSubSup>
                      <m:d>
                        <m:dPr>
                          <m:ctrlPr>
                            <a:rPr lang="en-US" b="0" i="1" smtClean="0">
                              <a:latin typeface="Cambria Math" panose="02040503050406030204" pitchFamily="18" charset="0"/>
                            </a:rPr>
                          </m:ctrlPr>
                        </m:dPr>
                        <m:e>
                          <m:r>
                            <a:rPr lang="en-US" b="0" i="1" smtClean="0">
                              <a:latin typeface="Cambria Math" charset="0"/>
                            </a:rPr>
                            <m:t>1−</m:t>
                          </m:r>
                          <m:sSubSup>
                            <m:sSubSupPr>
                              <m:ctrlPr>
                                <a:rPr lang="en-US" i="1">
                                  <a:latin typeface="Cambria Math" panose="02040503050406030204" pitchFamily="18" charset="0"/>
                                </a:rPr>
                              </m:ctrlPr>
                            </m:sSubSupPr>
                            <m:e>
                              <m:r>
                                <a:rPr lang="en-US" i="1">
                                  <a:latin typeface="Cambria Math" charset="0"/>
                                </a:rPr>
                                <m:t>𝑎</m:t>
                              </m:r>
                            </m:e>
                            <m:sub>
                              <m:r>
                                <a:rPr lang="en-US" i="1">
                                  <a:latin typeface="Cambria Math" charset="0"/>
                                </a:rPr>
                                <m:t>𝑖</m:t>
                              </m:r>
                            </m:sub>
                            <m:sup>
                              <m:r>
                                <a:rPr lang="en-US" b="0" i="1" smtClean="0">
                                  <a:latin typeface="Cambria Math" charset="0"/>
                                </a:rPr>
                                <m:t>𝑘</m:t>
                              </m:r>
                              <m:r>
                                <a:rPr lang="en-US" b="0" i="1" smtClean="0">
                                  <a:latin typeface="Cambria Math" charset="0"/>
                                </a:rPr>
                                <m:t>+1</m:t>
                              </m:r>
                            </m:sup>
                          </m:sSubSup>
                        </m:e>
                      </m:d>
                      <m:r>
                        <a:rPr lang="en-US" b="0" i="1" smtClean="0">
                          <a:latin typeface="Cambria Math" charset="0"/>
                        </a:rPr>
                        <m:t>∑</m:t>
                      </m:r>
                      <m:sSubSup>
                        <m:sSubSupPr>
                          <m:ctrlPr>
                            <a:rPr lang="en-US" b="0" i="1" smtClean="0">
                              <a:latin typeface="Cambria Math" panose="02040503050406030204" pitchFamily="18" charset="0"/>
                            </a:rPr>
                          </m:ctrlPr>
                        </m:sSubSupPr>
                        <m:e>
                          <m:sSubSup>
                            <m:sSubSupPr>
                              <m:ctrlPr>
                                <a:rPr lang="en-US" b="0" i="1" smtClean="0">
                                  <a:latin typeface="Cambria Math" panose="02040503050406030204" pitchFamily="18" charset="0"/>
                                </a:rPr>
                              </m:ctrlPr>
                            </m:sSubSupPr>
                            <m:e>
                              <m:r>
                                <a:rPr lang="en-US" b="0" i="1" smtClean="0">
                                  <a:latin typeface="Cambria Math" charset="0"/>
                                </a:rPr>
                                <m:t>𝑎</m:t>
                              </m:r>
                            </m:e>
                            <m:sub>
                              <m:r>
                                <a:rPr lang="en-US" b="0" i="1" smtClean="0">
                                  <a:latin typeface="Cambria Math" charset="0"/>
                                </a:rPr>
                                <m:t>𝑖</m:t>
                              </m:r>
                            </m:sub>
                            <m:sup>
                              <m:r>
                                <a:rPr lang="en-US" b="0" i="1" smtClean="0">
                                  <a:latin typeface="Cambria Math" charset="0"/>
                                </a:rPr>
                                <m:t>𝑘</m:t>
                              </m:r>
                              <m:r>
                                <a:rPr lang="en-US" b="0" i="1" smtClean="0">
                                  <a:latin typeface="Cambria Math" charset="0"/>
                                </a:rPr>
                                <m:t>+1</m:t>
                              </m:r>
                            </m:sup>
                          </m:sSubSup>
                          <m:r>
                            <a:rPr lang="en-US" b="0" i="1" smtClean="0">
                              <a:latin typeface="Cambria Math" charset="0"/>
                            </a:rPr>
                            <m:t>𝛿</m:t>
                          </m:r>
                        </m:e>
                        <m:sub>
                          <m:r>
                            <a:rPr lang="en-US" b="0" i="1" smtClean="0">
                              <a:latin typeface="Cambria Math" charset="0"/>
                            </a:rPr>
                            <m:t>𝑖</m:t>
                          </m:r>
                        </m:sub>
                        <m:sup>
                          <m:r>
                            <a:rPr lang="en-US" b="0" i="1" smtClean="0">
                              <a:latin typeface="Cambria Math" charset="0"/>
                            </a:rPr>
                            <m:t>𝑘</m:t>
                          </m:r>
                          <m:r>
                            <a:rPr lang="en-US" b="0" i="1" smtClean="0">
                              <a:latin typeface="Cambria Math" charset="0"/>
                            </a:rPr>
                            <m:t>+1</m:t>
                          </m:r>
                        </m:sup>
                      </m:sSubSup>
                    </m:oMath>
                  </m:oMathPara>
                </a14:m>
                <a:endParaRPr lang="en-US" dirty="0"/>
              </a:p>
            </p:txBody>
          </p:sp>
        </mc:Choice>
        <mc:Fallback>
          <p:sp>
            <p:nvSpPr>
              <p:cNvPr id="2" name="Content Placeholder 1"/>
              <p:cNvSpPr>
                <a:spLocks noGrp="1" noRot="1" noChangeAspect="1" noMove="1" noResize="1" noEditPoints="1" noAdjustHandles="1" noChangeArrowheads="1" noChangeShapeType="1" noTextEdit="1"/>
              </p:cNvSpPr>
              <p:nvPr>
                <p:ph idx="1"/>
              </p:nvPr>
            </p:nvSpPr>
            <p:spPr>
              <a:xfrm>
                <a:off x="2152650" y="2226469"/>
                <a:ext cx="8275508" cy="3644990"/>
              </a:xfrm>
              <a:blipFill>
                <a:blip r:embed="rId3"/>
                <a:stretch>
                  <a:fillRect l="-919" t="-3472"/>
                </a:stretch>
              </a:blipFill>
            </p:spPr>
            <p:txBody>
              <a:bodyPr/>
              <a:lstStyle/>
              <a:p>
                <a:r>
                  <a:rPr lang="en-US">
                    <a:noFill/>
                  </a:rPr>
                  <a:t> </a:t>
                </a:r>
              </a:p>
            </p:txBody>
          </p:sp>
        </mc:Fallback>
      </mc:AlternateContent>
    </p:spTree>
    <p:extLst>
      <p:ext uri="{BB962C8B-B14F-4D97-AF65-F5344CB8AC3E}">
        <p14:creationId xmlns:p14="http://schemas.microsoft.com/office/powerpoint/2010/main" val="169961976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LSTM with words</a:t>
            </a:r>
          </a:p>
        </p:txBody>
      </p:sp>
      <p:pic>
        <p:nvPicPr>
          <p:cNvPr id="6" name="Content Placeholder 5">
            <a:extLst>
              <a:ext uri="{FF2B5EF4-FFF2-40B4-BE49-F238E27FC236}">
                <a16:creationId xmlns:a16="http://schemas.microsoft.com/office/drawing/2014/main" id="{2379429B-7FA0-E741-9579-B7BAD97CC4CB}"/>
              </a:ext>
            </a:extLst>
          </p:cNvPr>
          <p:cNvPicPr>
            <a:picLocks noGrp="1" noChangeAspect="1"/>
          </p:cNvPicPr>
          <p:nvPr>
            <p:ph idx="1"/>
          </p:nvPr>
        </p:nvPicPr>
        <p:blipFill rotWithShape="1">
          <a:blip r:embed="rId2"/>
          <a:srcRect b="31818"/>
          <a:stretch/>
        </p:blipFill>
        <p:spPr>
          <a:xfrm>
            <a:off x="3769243" y="1341594"/>
            <a:ext cx="4653514" cy="1288472"/>
          </a:xfrm>
          <a:prstGeom prst="rect">
            <a:avLst/>
          </a:prstGeom>
        </p:spPr>
      </p:pic>
      <p:sp>
        <p:nvSpPr>
          <p:cNvPr id="7" name="TextBox 6">
            <a:extLst>
              <a:ext uri="{FF2B5EF4-FFF2-40B4-BE49-F238E27FC236}">
                <a16:creationId xmlns:a16="http://schemas.microsoft.com/office/drawing/2014/main" id="{586CC2D4-CC8D-DC43-B9E1-4D230BF16F66}"/>
              </a:ext>
            </a:extLst>
          </p:cNvPr>
          <p:cNvSpPr txBox="1"/>
          <p:nvPr/>
        </p:nvSpPr>
        <p:spPr>
          <a:xfrm>
            <a:off x="2257426" y="2646081"/>
            <a:ext cx="7324249" cy="923330"/>
          </a:xfrm>
          <a:prstGeom prst="rect">
            <a:avLst/>
          </a:prstGeom>
          <a:noFill/>
        </p:spPr>
        <p:txBody>
          <a:bodyPr wrap="none" rtlCol="0">
            <a:spAutoFit/>
          </a:bodyPr>
          <a:lstStyle/>
          <a:p>
            <a:pPr marL="285750" indent="-285750">
              <a:buFont typeface="Arial" panose="020B0604020202020204" pitchFamily="34" charset="0"/>
              <a:buChar char="•"/>
            </a:pPr>
            <a:r>
              <a:rPr lang="en-US"/>
              <a:t>This problem was based on a simple encoding of sequences of characters</a:t>
            </a:r>
          </a:p>
          <a:p>
            <a:pPr marL="285750" indent="-285750">
              <a:buFont typeface="Arial" panose="020B0604020202020204" pitchFamily="34" charset="0"/>
              <a:buChar char="•"/>
            </a:pPr>
            <a:r>
              <a:rPr lang="en-US"/>
              <a:t>But characters is too low resolution to capture the meaning of words</a:t>
            </a:r>
          </a:p>
          <a:p>
            <a:pPr marL="285750" indent="-285750">
              <a:buFont typeface="Arial" panose="020B0604020202020204" pitchFamily="34" charset="0"/>
              <a:buChar char="•"/>
            </a:pPr>
            <a:r>
              <a:rPr lang="en-US"/>
              <a:t>We perhaps would like inputs to be the words</a:t>
            </a:r>
          </a:p>
        </p:txBody>
      </p:sp>
      <p:sp>
        <p:nvSpPr>
          <p:cNvPr id="9" name="TextBox 8">
            <a:extLst>
              <a:ext uri="{FF2B5EF4-FFF2-40B4-BE49-F238E27FC236}">
                <a16:creationId xmlns:a16="http://schemas.microsoft.com/office/drawing/2014/main" id="{90264324-E91F-1343-8FC4-6ACABC7F0BAF}"/>
              </a:ext>
            </a:extLst>
          </p:cNvPr>
          <p:cNvSpPr txBox="1"/>
          <p:nvPr/>
        </p:nvSpPr>
        <p:spPr>
          <a:xfrm>
            <a:off x="8004053" y="1616498"/>
            <a:ext cx="418704" cy="369332"/>
          </a:xfrm>
          <a:prstGeom prst="rect">
            <a:avLst/>
          </a:prstGeom>
          <a:solidFill>
            <a:schemeClr val="bg1"/>
          </a:solidFill>
        </p:spPr>
        <p:txBody>
          <a:bodyPr wrap="none" rtlCol="0">
            <a:spAutoFit/>
          </a:bodyPr>
          <a:lstStyle/>
          <a:p>
            <a:r>
              <a:rPr lang="en-US"/>
              <a:t>56</a:t>
            </a:r>
          </a:p>
        </p:txBody>
      </p:sp>
      <p:pic>
        <p:nvPicPr>
          <p:cNvPr id="11" name="Content Placeholder 3">
            <a:extLst>
              <a:ext uri="{FF2B5EF4-FFF2-40B4-BE49-F238E27FC236}">
                <a16:creationId xmlns:a16="http://schemas.microsoft.com/office/drawing/2014/main" id="{528696BE-8EB1-BF4B-BE38-B52C5E9898FD}"/>
              </a:ext>
            </a:extLst>
          </p:cNvPr>
          <p:cNvPicPr>
            <a:picLocks noChangeAspect="1"/>
          </p:cNvPicPr>
          <p:nvPr/>
        </p:nvPicPr>
        <p:blipFill>
          <a:blip r:embed="rId3"/>
          <a:stretch>
            <a:fillRect/>
          </a:stretch>
        </p:blipFill>
        <p:spPr>
          <a:xfrm>
            <a:off x="2954298" y="3657600"/>
            <a:ext cx="3352800" cy="2285596"/>
          </a:xfrm>
          <a:prstGeom prst="rect">
            <a:avLst/>
          </a:prstGeom>
        </p:spPr>
      </p:pic>
      <p:cxnSp>
        <p:nvCxnSpPr>
          <p:cNvPr id="14" name="Straight Arrow Connector 13">
            <a:extLst>
              <a:ext uri="{FF2B5EF4-FFF2-40B4-BE49-F238E27FC236}">
                <a16:creationId xmlns:a16="http://schemas.microsoft.com/office/drawing/2014/main" id="{A4ECFC0D-34A0-A84B-A03B-4326B7DFD8DB}"/>
              </a:ext>
            </a:extLst>
          </p:cNvPr>
          <p:cNvCxnSpPr/>
          <p:nvPr/>
        </p:nvCxnSpPr>
        <p:spPr>
          <a:xfrm>
            <a:off x="3868698" y="6096000"/>
            <a:ext cx="228600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D7743105-1F53-A545-B501-A8C3025D5888}"/>
              </a:ext>
            </a:extLst>
          </p:cNvPr>
          <p:cNvSpPr txBox="1"/>
          <p:nvPr/>
        </p:nvSpPr>
        <p:spPr>
          <a:xfrm rot="16200000">
            <a:off x="1920161" y="5117737"/>
            <a:ext cx="1081963" cy="369332"/>
          </a:xfrm>
          <a:prstGeom prst="rect">
            <a:avLst/>
          </a:prstGeom>
          <a:noFill/>
        </p:spPr>
        <p:txBody>
          <a:bodyPr wrap="none" rtlCol="0">
            <a:spAutoFit/>
          </a:bodyPr>
          <a:lstStyle/>
          <a:p>
            <a:r>
              <a:rPr lang="en-US"/>
              <a:t>Input size</a:t>
            </a:r>
          </a:p>
        </p:txBody>
      </p:sp>
      <p:cxnSp>
        <p:nvCxnSpPr>
          <p:cNvPr id="16" name="Straight Arrow Connector 15">
            <a:extLst>
              <a:ext uri="{FF2B5EF4-FFF2-40B4-BE49-F238E27FC236}">
                <a16:creationId xmlns:a16="http://schemas.microsoft.com/office/drawing/2014/main" id="{CF2C659E-7BF0-D245-A2A7-A1F2E0EFDF31}"/>
              </a:ext>
            </a:extLst>
          </p:cNvPr>
          <p:cNvCxnSpPr>
            <a:cxnSpLocks/>
          </p:cNvCxnSpPr>
          <p:nvPr/>
        </p:nvCxnSpPr>
        <p:spPr>
          <a:xfrm flipV="1">
            <a:off x="2725698" y="4953000"/>
            <a:ext cx="0" cy="69880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530210FF-F287-A042-A19F-E74CD95DB882}"/>
              </a:ext>
            </a:extLst>
          </p:cNvPr>
          <p:cNvSpPr txBox="1"/>
          <p:nvPr/>
        </p:nvSpPr>
        <p:spPr>
          <a:xfrm>
            <a:off x="7467601" y="4722242"/>
            <a:ext cx="1535613" cy="369332"/>
          </a:xfrm>
          <a:prstGeom prst="rect">
            <a:avLst/>
          </a:prstGeom>
          <a:noFill/>
        </p:spPr>
        <p:txBody>
          <a:bodyPr wrap="none" rtlCol="0">
            <a:spAutoFit/>
          </a:bodyPr>
          <a:lstStyle/>
          <a:p>
            <a:r>
              <a:rPr lang="en-US"/>
              <a:t>Size of inputs?</a:t>
            </a:r>
          </a:p>
        </p:txBody>
      </p:sp>
      <p:sp>
        <p:nvSpPr>
          <p:cNvPr id="20" name="TextBox 19">
            <a:extLst>
              <a:ext uri="{FF2B5EF4-FFF2-40B4-BE49-F238E27FC236}">
                <a16:creationId xmlns:a16="http://schemas.microsoft.com/office/drawing/2014/main" id="{DC2441A4-5323-724E-A98B-4E0FE3D943A4}"/>
              </a:ext>
            </a:extLst>
          </p:cNvPr>
          <p:cNvSpPr txBox="1"/>
          <p:nvPr/>
        </p:nvSpPr>
        <p:spPr>
          <a:xfrm>
            <a:off x="4138029" y="6155963"/>
            <a:ext cx="1747338" cy="369332"/>
          </a:xfrm>
          <a:prstGeom prst="rect">
            <a:avLst/>
          </a:prstGeom>
          <a:noFill/>
        </p:spPr>
        <p:txBody>
          <a:bodyPr wrap="none" rtlCol="0">
            <a:spAutoFit/>
          </a:bodyPr>
          <a:lstStyle/>
          <a:p>
            <a:r>
              <a:rPr lang="en-US"/>
              <a:t>Sequence length</a:t>
            </a:r>
          </a:p>
        </p:txBody>
      </p:sp>
    </p:spTree>
    <p:extLst>
      <p:ext uri="{BB962C8B-B14F-4D97-AF65-F5344CB8AC3E}">
        <p14:creationId xmlns:p14="http://schemas.microsoft.com/office/powerpoint/2010/main" val="220970668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LSTM with words</a:t>
            </a:r>
          </a:p>
        </p:txBody>
      </p:sp>
      <p:sp>
        <p:nvSpPr>
          <p:cNvPr id="7" name="TextBox 6">
            <a:extLst>
              <a:ext uri="{FF2B5EF4-FFF2-40B4-BE49-F238E27FC236}">
                <a16:creationId xmlns:a16="http://schemas.microsoft.com/office/drawing/2014/main" id="{586CC2D4-CC8D-DC43-B9E1-4D230BF16F66}"/>
              </a:ext>
            </a:extLst>
          </p:cNvPr>
          <p:cNvSpPr txBox="1"/>
          <p:nvPr/>
        </p:nvSpPr>
        <p:spPr>
          <a:xfrm>
            <a:off x="2257426" y="1295400"/>
            <a:ext cx="7324249" cy="923330"/>
          </a:xfrm>
          <a:prstGeom prst="rect">
            <a:avLst/>
          </a:prstGeom>
          <a:noFill/>
        </p:spPr>
        <p:txBody>
          <a:bodyPr wrap="none" rtlCol="0">
            <a:spAutoFit/>
          </a:bodyPr>
          <a:lstStyle/>
          <a:p>
            <a:pPr marL="285750" indent="-285750">
              <a:buFont typeface="Arial" panose="020B0604020202020204" pitchFamily="34" charset="0"/>
              <a:buChar char="•"/>
            </a:pPr>
            <a:r>
              <a:rPr lang="en-US"/>
              <a:t>This problem was based on a simple encoding of sequences of characters</a:t>
            </a:r>
          </a:p>
          <a:p>
            <a:pPr marL="285750" indent="-285750">
              <a:buFont typeface="Arial" panose="020B0604020202020204" pitchFamily="34" charset="0"/>
              <a:buChar char="•"/>
            </a:pPr>
            <a:r>
              <a:rPr lang="en-US"/>
              <a:t>But characters is too low resolution to capture the meaning of words</a:t>
            </a:r>
          </a:p>
          <a:p>
            <a:pPr marL="285750" indent="-285750">
              <a:buFont typeface="Arial" panose="020B0604020202020204" pitchFamily="34" charset="0"/>
              <a:buChar char="•"/>
            </a:pPr>
            <a:r>
              <a:rPr lang="en-US"/>
              <a:t>We perhaps would like inputs to be the words</a:t>
            </a:r>
          </a:p>
        </p:txBody>
      </p:sp>
      <p:pic>
        <p:nvPicPr>
          <p:cNvPr id="11" name="Content Placeholder 3">
            <a:extLst>
              <a:ext uri="{FF2B5EF4-FFF2-40B4-BE49-F238E27FC236}">
                <a16:creationId xmlns:a16="http://schemas.microsoft.com/office/drawing/2014/main" id="{528696BE-8EB1-BF4B-BE38-B52C5E9898FD}"/>
              </a:ext>
            </a:extLst>
          </p:cNvPr>
          <p:cNvPicPr>
            <a:picLocks noChangeAspect="1"/>
          </p:cNvPicPr>
          <p:nvPr/>
        </p:nvPicPr>
        <p:blipFill>
          <a:blip r:embed="rId2"/>
          <a:stretch>
            <a:fillRect/>
          </a:stretch>
        </p:blipFill>
        <p:spPr>
          <a:xfrm>
            <a:off x="2954298" y="2306919"/>
            <a:ext cx="3352800" cy="2285596"/>
          </a:xfrm>
          <a:prstGeom prst="rect">
            <a:avLst/>
          </a:prstGeom>
        </p:spPr>
      </p:pic>
      <p:cxnSp>
        <p:nvCxnSpPr>
          <p:cNvPr id="14" name="Straight Arrow Connector 13">
            <a:extLst>
              <a:ext uri="{FF2B5EF4-FFF2-40B4-BE49-F238E27FC236}">
                <a16:creationId xmlns:a16="http://schemas.microsoft.com/office/drawing/2014/main" id="{A4ECFC0D-34A0-A84B-A03B-4326B7DFD8DB}"/>
              </a:ext>
            </a:extLst>
          </p:cNvPr>
          <p:cNvCxnSpPr/>
          <p:nvPr/>
        </p:nvCxnSpPr>
        <p:spPr>
          <a:xfrm>
            <a:off x="3868698" y="4745319"/>
            <a:ext cx="228600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D7743105-1F53-A545-B501-A8C3025D5888}"/>
              </a:ext>
            </a:extLst>
          </p:cNvPr>
          <p:cNvSpPr txBox="1"/>
          <p:nvPr/>
        </p:nvSpPr>
        <p:spPr>
          <a:xfrm rot="16200000">
            <a:off x="1920161" y="3767056"/>
            <a:ext cx="1081963" cy="369332"/>
          </a:xfrm>
          <a:prstGeom prst="rect">
            <a:avLst/>
          </a:prstGeom>
          <a:noFill/>
        </p:spPr>
        <p:txBody>
          <a:bodyPr wrap="none" rtlCol="0">
            <a:spAutoFit/>
          </a:bodyPr>
          <a:lstStyle/>
          <a:p>
            <a:r>
              <a:rPr lang="en-US"/>
              <a:t>Input size</a:t>
            </a:r>
          </a:p>
        </p:txBody>
      </p:sp>
      <p:cxnSp>
        <p:nvCxnSpPr>
          <p:cNvPr id="16" name="Straight Arrow Connector 15">
            <a:extLst>
              <a:ext uri="{FF2B5EF4-FFF2-40B4-BE49-F238E27FC236}">
                <a16:creationId xmlns:a16="http://schemas.microsoft.com/office/drawing/2014/main" id="{CF2C659E-7BF0-D245-A2A7-A1F2E0EFDF31}"/>
              </a:ext>
            </a:extLst>
          </p:cNvPr>
          <p:cNvCxnSpPr>
            <a:cxnSpLocks/>
          </p:cNvCxnSpPr>
          <p:nvPr/>
        </p:nvCxnSpPr>
        <p:spPr>
          <a:xfrm flipV="1">
            <a:off x="2725698" y="3602319"/>
            <a:ext cx="0" cy="69880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530210FF-F287-A042-A19F-E74CD95DB882}"/>
              </a:ext>
            </a:extLst>
          </p:cNvPr>
          <p:cNvSpPr txBox="1"/>
          <p:nvPr/>
        </p:nvSpPr>
        <p:spPr>
          <a:xfrm>
            <a:off x="7467601" y="3371561"/>
            <a:ext cx="1535613" cy="369332"/>
          </a:xfrm>
          <a:prstGeom prst="rect">
            <a:avLst/>
          </a:prstGeom>
          <a:noFill/>
        </p:spPr>
        <p:txBody>
          <a:bodyPr wrap="none" rtlCol="0">
            <a:spAutoFit/>
          </a:bodyPr>
          <a:lstStyle/>
          <a:p>
            <a:r>
              <a:rPr lang="en-US"/>
              <a:t>Size of inputs?</a:t>
            </a:r>
          </a:p>
        </p:txBody>
      </p:sp>
      <p:sp>
        <p:nvSpPr>
          <p:cNvPr id="20" name="TextBox 19">
            <a:extLst>
              <a:ext uri="{FF2B5EF4-FFF2-40B4-BE49-F238E27FC236}">
                <a16:creationId xmlns:a16="http://schemas.microsoft.com/office/drawing/2014/main" id="{DC2441A4-5323-724E-A98B-4E0FE3D943A4}"/>
              </a:ext>
            </a:extLst>
          </p:cNvPr>
          <p:cNvSpPr txBox="1"/>
          <p:nvPr/>
        </p:nvSpPr>
        <p:spPr>
          <a:xfrm>
            <a:off x="4138029" y="4805282"/>
            <a:ext cx="1747338" cy="369332"/>
          </a:xfrm>
          <a:prstGeom prst="rect">
            <a:avLst/>
          </a:prstGeom>
          <a:noFill/>
        </p:spPr>
        <p:txBody>
          <a:bodyPr wrap="none" rtlCol="0">
            <a:spAutoFit/>
          </a:bodyPr>
          <a:lstStyle/>
          <a:p>
            <a:r>
              <a:rPr lang="en-US"/>
              <a:t>Sequence length</a:t>
            </a:r>
          </a:p>
        </p:txBody>
      </p:sp>
      <p:sp>
        <p:nvSpPr>
          <p:cNvPr id="5" name="TextBox 4">
            <a:extLst>
              <a:ext uri="{FF2B5EF4-FFF2-40B4-BE49-F238E27FC236}">
                <a16:creationId xmlns:a16="http://schemas.microsoft.com/office/drawing/2014/main" id="{49F5835C-7F39-C04F-B76A-510DD0C1781D}"/>
              </a:ext>
            </a:extLst>
          </p:cNvPr>
          <p:cNvSpPr txBox="1"/>
          <p:nvPr/>
        </p:nvSpPr>
        <p:spPr>
          <a:xfrm>
            <a:off x="2432567" y="5599859"/>
            <a:ext cx="7268849" cy="369332"/>
          </a:xfrm>
          <a:prstGeom prst="rect">
            <a:avLst/>
          </a:prstGeom>
          <a:noFill/>
        </p:spPr>
        <p:txBody>
          <a:bodyPr wrap="none" rtlCol="0">
            <a:spAutoFit/>
          </a:bodyPr>
          <a:lstStyle/>
          <a:p>
            <a:pPr marL="285750" indent="-285750">
              <a:buFont typeface="Arial" panose="020B0604020202020204" pitchFamily="34" charset="0"/>
              <a:buChar char="•"/>
            </a:pPr>
            <a:r>
              <a:rPr lang="en-US"/>
              <a:t>Input can be quite large! (Maximum sequence length x number of words)</a:t>
            </a:r>
          </a:p>
        </p:txBody>
      </p:sp>
      <p:sp>
        <p:nvSpPr>
          <p:cNvPr id="17" name="TextBox 16">
            <a:extLst>
              <a:ext uri="{FF2B5EF4-FFF2-40B4-BE49-F238E27FC236}">
                <a16:creationId xmlns:a16="http://schemas.microsoft.com/office/drawing/2014/main" id="{576F1E18-54F4-724B-8924-6AD26D556D26}"/>
              </a:ext>
            </a:extLst>
          </p:cNvPr>
          <p:cNvSpPr txBox="1"/>
          <p:nvPr/>
        </p:nvSpPr>
        <p:spPr>
          <a:xfrm>
            <a:off x="6535698" y="4077696"/>
            <a:ext cx="4000839" cy="1477328"/>
          </a:xfrm>
          <a:prstGeom prst="rect">
            <a:avLst/>
          </a:prstGeom>
          <a:noFill/>
        </p:spPr>
        <p:txBody>
          <a:bodyPr wrap="none" rtlCol="0">
            <a:spAutoFit/>
          </a:bodyPr>
          <a:lstStyle/>
          <a:p>
            <a:r>
              <a:rPr lang="en-US"/>
              <a:t>Parameters: 4 sets of</a:t>
            </a:r>
          </a:p>
          <a:p>
            <a:r>
              <a:rPr lang="en-US" i="1"/>
              <a:t>- W</a:t>
            </a:r>
            <a:r>
              <a:rPr lang="en-US"/>
              <a:t> matrix: (input + 1)*(memory size)</a:t>
            </a:r>
          </a:p>
          <a:p>
            <a:r>
              <a:rPr lang="en-US" i="1"/>
              <a:t>- U</a:t>
            </a:r>
            <a:r>
              <a:rPr lang="en-US"/>
              <a:t> matrix</a:t>
            </a:r>
            <a:r>
              <a:rPr lang="en-US" i="1"/>
              <a:t>: </a:t>
            </a:r>
            <a:r>
              <a:rPr lang="en-US"/>
              <a:t>(memory size)*(memory size)</a:t>
            </a:r>
            <a:endParaRPr lang="en-US" i="1"/>
          </a:p>
          <a:p>
            <a:endParaRPr lang="en-US" i="1"/>
          </a:p>
          <a:p>
            <a:r>
              <a:rPr lang="en-US"/>
              <a:t>The "+1" is due to bias term</a:t>
            </a:r>
          </a:p>
        </p:txBody>
      </p:sp>
    </p:spTree>
    <p:extLst>
      <p:ext uri="{BB962C8B-B14F-4D97-AF65-F5344CB8AC3E}">
        <p14:creationId xmlns:p14="http://schemas.microsoft.com/office/powerpoint/2010/main" val="287422180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59DCA3-D8B8-784D-9FBC-C2EF2C245BB2}"/>
              </a:ext>
            </a:extLst>
          </p:cNvPr>
          <p:cNvSpPr>
            <a:spLocks noGrp="1"/>
          </p:cNvSpPr>
          <p:nvPr>
            <p:ph type="title"/>
          </p:nvPr>
        </p:nvSpPr>
        <p:spPr/>
        <p:txBody>
          <a:bodyPr/>
          <a:lstStyle/>
          <a:p>
            <a:r>
              <a:rPr lang="en-US"/>
              <a:t>LSTM with words</a:t>
            </a:r>
          </a:p>
        </p:txBody>
      </p:sp>
      <p:sp>
        <p:nvSpPr>
          <p:cNvPr id="3" name="Content Placeholder 2">
            <a:extLst>
              <a:ext uri="{FF2B5EF4-FFF2-40B4-BE49-F238E27FC236}">
                <a16:creationId xmlns:a16="http://schemas.microsoft.com/office/drawing/2014/main" id="{8985245A-5345-4240-8373-B672AB54B9E3}"/>
              </a:ext>
            </a:extLst>
          </p:cNvPr>
          <p:cNvSpPr>
            <a:spLocks noGrp="1"/>
          </p:cNvSpPr>
          <p:nvPr>
            <p:ph idx="1"/>
          </p:nvPr>
        </p:nvSpPr>
        <p:spPr>
          <a:xfrm>
            <a:off x="1981200" y="1600201"/>
            <a:ext cx="3505198" cy="4525963"/>
          </a:xfrm>
        </p:spPr>
        <p:txBody>
          <a:bodyPr>
            <a:noAutofit/>
          </a:bodyPr>
          <a:lstStyle/>
          <a:p>
            <a:r>
              <a:rPr lang="en-US"/>
              <a:t>Also, there is no relationship between words</a:t>
            </a:r>
          </a:p>
          <a:p>
            <a:r>
              <a:rPr lang="en-US"/>
              <a:t>Words encoded as one-hot encoding</a:t>
            </a:r>
          </a:p>
          <a:p>
            <a:r>
              <a:rPr lang="en-US"/>
              <a:t>The input representation </a:t>
            </a:r>
            <a:r>
              <a:rPr lang="en-US" i="1"/>
              <a:t>x</a:t>
            </a:r>
            <a:r>
              <a:rPr lang="en-US"/>
              <a:t> doesn't have correlations</a:t>
            </a:r>
          </a:p>
        </p:txBody>
      </p:sp>
      <p:pic>
        <p:nvPicPr>
          <p:cNvPr id="4" name="Content Placeholder 3">
            <a:extLst>
              <a:ext uri="{FF2B5EF4-FFF2-40B4-BE49-F238E27FC236}">
                <a16:creationId xmlns:a16="http://schemas.microsoft.com/office/drawing/2014/main" id="{FE44AF1D-319F-024A-AE77-1AC9BE17137C}"/>
              </a:ext>
            </a:extLst>
          </p:cNvPr>
          <p:cNvPicPr>
            <a:picLocks noChangeAspect="1"/>
          </p:cNvPicPr>
          <p:nvPr/>
        </p:nvPicPr>
        <p:blipFill>
          <a:blip r:embed="rId2"/>
          <a:stretch>
            <a:fillRect/>
          </a:stretch>
        </p:blipFill>
        <p:spPr>
          <a:xfrm>
            <a:off x="5486398" y="1143000"/>
            <a:ext cx="5181602" cy="5428344"/>
          </a:xfrm>
          <a:prstGeom prst="rect">
            <a:avLst/>
          </a:prstGeom>
        </p:spPr>
      </p:pic>
    </p:spTree>
    <p:extLst>
      <p:ext uri="{BB962C8B-B14F-4D97-AF65-F5344CB8AC3E}">
        <p14:creationId xmlns:p14="http://schemas.microsoft.com/office/powerpoint/2010/main" val="289772680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E12068-88FE-FB43-9A12-CF7FE8E219B5}"/>
              </a:ext>
            </a:extLst>
          </p:cNvPr>
          <p:cNvSpPr>
            <a:spLocks noGrp="1"/>
          </p:cNvSpPr>
          <p:nvPr>
            <p:ph type="title"/>
          </p:nvPr>
        </p:nvSpPr>
        <p:spPr/>
        <p:txBody>
          <a:bodyPr/>
          <a:lstStyle/>
          <a:p>
            <a:r>
              <a:rPr lang="en-US"/>
              <a:t>LSTM with words</a:t>
            </a:r>
          </a:p>
        </p:txBody>
      </p:sp>
      <p:graphicFrame>
        <p:nvGraphicFramePr>
          <p:cNvPr id="4" name="Table 4">
            <a:extLst>
              <a:ext uri="{FF2B5EF4-FFF2-40B4-BE49-F238E27FC236}">
                <a16:creationId xmlns:a16="http://schemas.microsoft.com/office/drawing/2014/main" id="{78BEC901-AFD8-A542-9A7A-B6D731E04975}"/>
              </a:ext>
            </a:extLst>
          </p:cNvPr>
          <p:cNvGraphicFramePr>
            <a:graphicFrameLocks noGrp="1"/>
          </p:cNvGraphicFramePr>
          <p:nvPr>
            <p:ph idx="1"/>
          </p:nvPr>
        </p:nvGraphicFramePr>
        <p:xfrm>
          <a:off x="1981200" y="1600200"/>
          <a:ext cx="8229600" cy="1854200"/>
        </p:xfrm>
        <a:graphic>
          <a:graphicData uri="http://schemas.openxmlformats.org/drawingml/2006/table">
            <a:tbl>
              <a:tblPr firstRow="1" bandRow="1">
                <a:tableStyleId>{5C22544A-7EE6-4342-B048-85BDC9FD1C3A}</a:tableStyleId>
              </a:tblPr>
              <a:tblGrid>
                <a:gridCol w="1645920">
                  <a:extLst>
                    <a:ext uri="{9D8B030D-6E8A-4147-A177-3AD203B41FA5}">
                      <a16:colId xmlns:a16="http://schemas.microsoft.com/office/drawing/2014/main" val="3585601550"/>
                    </a:ext>
                  </a:extLst>
                </a:gridCol>
                <a:gridCol w="1645920">
                  <a:extLst>
                    <a:ext uri="{9D8B030D-6E8A-4147-A177-3AD203B41FA5}">
                      <a16:colId xmlns:a16="http://schemas.microsoft.com/office/drawing/2014/main" val="2795112904"/>
                    </a:ext>
                  </a:extLst>
                </a:gridCol>
                <a:gridCol w="1645920">
                  <a:extLst>
                    <a:ext uri="{9D8B030D-6E8A-4147-A177-3AD203B41FA5}">
                      <a16:colId xmlns:a16="http://schemas.microsoft.com/office/drawing/2014/main" val="2690788385"/>
                    </a:ext>
                  </a:extLst>
                </a:gridCol>
                <a:gridCol w="1645920">
                  <a:extLst>
                    <a:ext uri="{9D8B030D-6E8A-4147-A177-3AD203B41FA5}">
                      <a16:colId xmlns:a16="http://schemas.microsoft.com/office/drawing/2014/main" val="3457457017"/>
                    </a:ext>
                  </a:extLst>
                </a:gridCol>
                <a:gridCol w="1645920">
                  <a:extLst>
                    <a:ext uri="{9D8B030D-6E8A-4147-A177-3AD203B41FA5}">
                      <a16:colId xmlns:a16="http://schemas.microsoft.com/office/drawing/2014/main" val="2905810343"/>
                    </a:ext>
                  </a:extLst>
                </a:gridCol>
              </a:tblGrid>
              <a:tr h="37084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50830394"/>
                  </a:ext>
                </a:extLst>
              </a:tr>
              <a:tr h="370840">
                <a:tc>
                  <a:txBody>
                    <a:bodyPr/>
                    <a:lstStyle/>
                    <a:p>
                      <a:r>
                        <a:rPr lang="en-US"/>
                        <a:t>Queen</a:t>
                      </a:r>
                    </a:p>
                  </a:txBody>
                  <a:tcPr/>
                </a:tc>
                <a:tc>
                  <a:txBody>
                    <a:bodyPr/>
                    <a:lstStyle/>
                    <a:p>
                      <a:r>
                        <a:rPr lang="en-US"/>
                        <a:t>1</a:t>
                      </a:r>
                    </a:p>
                  </a:txBody>
                  <a:tcPr/>
                </a:tc>
                <a:tc>
                  <a:txBody>
                    <a:bodyPr/>
                    <a:lstStyle/>
                    <a:p>
                      <a:r>
                        <a:rPr lang="en-US"/>
                        <a:t>0</a:t>
                      </a:r>
                    </a:p>
                  </a:txBody>
                  <a:tcPr/>
                </a:tc>
                <a:tc>
                  <a:txBody>
                    <a:bodyPr/>
                    <a:lstStyle/>
                    <a:p>
                      <a:r>
                        <a:rPr lang="en-US"/>
                        <a:t>0</a:t>
                      </a:r>
                    </a:p>
                  </a:txBody>
                  <a:tcPr/>
                </a:tc>
                <a:tc>
                  <a:txBody>
                    <a:bodyPr/>
                    <a:lstStyle/>
                    <a:p>
                      <a:r>
                        <a:rPr lang="en-US"/>
                        <a:t>0</a:t>
                      </a:r>
                    </a:p>
                  </a:txBody>
                  <a:tcPr/>
                </a:tc>
                <a:extLst>
                  <a:ext uri="{0D108BD9-81ED-4DB2-BD59-A6C34878D82A}">
                    <a16:rowId xmlns:a16="http://schemas.microsoft.com/office/drawing/2014/main" val="3606790482"/>
                  </a:ext>
                </a:extLst>
              </a:tr>
              <a:tr h="370840">
                <a:tc>
                  <a:txBody>
                    <a:bodyPr/>
                    <a:lstStyle/>
                    <a:p>
                      <a:r>
                        <a:rPr lang="en-US"/>
                        <a:t>Woman</a:t>
                      </a:r>
                    </a:p>
                  </a:txBody>
                  <a:tcPr/>
                </a:tc>
                <a:tc>
                  <a:txBody>
                    <a:bodyPr/>
                    <a:lstStyle/>
                    <a:p>
                      <a:r>
                        <a:rPr lang="en-US"/>
                        <a:t>0</a:t>
                      </a:r>
                    </a:p>
                  </a:txBody>
                  <a:tcPr/>
                </a:tc>
                <a:tc>
                  <a:txBody>
                    <a:bodyPr/>
                    <a:lstStyle/>
                    <a:p>
                      <a:r>
                        <a:rPr lang="en-US"/>
                        <a:t>1</a:t>
                      </a:r>
                    </a:p>
                  </a:txBody>
                  <a:tcPr/>
                </a:tc>
                <a:tc>
                  <a:txBody>
                    <a:bodyPr/>
                    <a:lstStyle/>
                    <a:p>
                      <a:r>
                        <a:rPr lang="en-US"/>
                        <a:t>0</a:t>
                      </a:r>
                    </a:p>
                  </a:txBody>
                  <a:tcPr/>
                </a:tc>
                <a:tc>
                  <a:txBody>
                    <a:bodyPr/>
                    <a:lstStyle/>
                    <a:p>
                      <a:r>
                        <a:rPr lang="en-US"/>
                        <a:t>0</a:t>
                      </a:r>
                    </a:p>
                  </a:txBody>
                  <a:tcPr/>
                </a:tc>
                <a:extLst>
                  <a:ext uri="{0D108BD9-81ED-4DB2-BD59-A6C34878D82A}">
                    <a16:rowId xmlns:a16="http://schemas.microsoft.com/office/drawing/2014/main" val="386815113"/>
                  </a:ext>
                </a:extLst>
              </a:tr>
              <a:tr h="370840">
                <a:tc>
                  <a:txBody>
                    <a:bodyPr/>
                    <a:lstStyle/>
                    <a:p>
                      <a:r>
                        <a:rPr lang="en-US"/>
                        <a:t>King</a:t>
                      </a:r>
                    </a:p>
                  </a:txBody>
                  <a:tcPr/>
                </a:tc>
                <a:tc>
                  <a:txBody>
                    <a:bodyPr/>
                    <a:lstStyle/>
                    <a:p>
                      <a:r>
                        <a:rPr lang="en-US"/>
                        <a:t>0</a:t>
                      </a:r>
                    </a:p>
                  </a:txBody>
                  <a:tcPr/>
                </a:tc>
                <a:tc>
                  <a:txBody>
                    <a:bodyPr/>
                    <a:lstStyle/>
                    <a:p>
                      <a:r>
                        <a:rPr lang="en-US"/>
                        <a:t>0</a:t>
                      </a:r>
                    </a:p>
                  </a:txBody>
                  <a:tcPr/>
                </a:tc>
                <a:tc>
                  <a:txBody>
                    <a:bodyPr/>
                    <a:lstStyle/>
                    <a:p>
                      <a:r>
                        <a:rPr lang="en-US"/>
                        <a:t>1</a:t>
                      </a:r>
                    </a:p>
                  </a:txBody>
                  <a:tcPr/>
                </a:tc>
                <a:tc>
                  <a:txBody>
                    <a:bodyPr/>
                    <a:lstStyle/>
                    <a:p>
                      <a:r>
                        <a:rPr lang="en-US"/>
                        <a:t>0</a:t>
                      </a:r>
                    </a:p>
                  </a:txBody>
                  <a:tcPr/>
                </a:tc>
                <a:extLst>
                  <a:ext uri="{0D108BD9-81ED-4DB2-BD59-A6C34878D82A}">
                    <a16:rowId xmlns:a16="http://schemas.microsoft.com/office/drawing/2014/main" val="665042788"/>
                  </a:ext>
                </a:extLst>
              </a:tr>
              <a:tr h="370840">
                <a:tc>
                  <a:txBody>
                    <a:bodyPr/>
                    <a:lstStyle/>
                    <a:p>
                      <a:r>
                        <a:rPr lang="en-US"/>
                        <a:t>Man</a:t>
                      </a:r>
                    </a:p>
                  </a:txBody>
                  <a:tcPr/>
                </a:tc>
                <a:tc>
                  <a:txBody>
                    <a:bodyPr/>
                    <a:lstStyle/>
                    <a:p>
                      <a:r>
                        <a:rPr lang="en-US"/>
                        <a:t>0</a:t>
                      </a:r>
                    </a:p>
                  </a:txBody>
                  <a:tcPr/>
                </a:tc>
                <a:tc>
                  <a:txBody>
                    <a:bodyPr/>
                    <a:lstStyle/>
                    <a:p>
                      <a:r>
                        <a:rPr lang="en-US"/>
                        <a:t>0</a:t>
                      </a:r>
                    </a:p>
                  </a:txBody>
                  <a:tcPr/>
                </a:tc>
                <a:tc>
                  <a:txBody>
                    <a:bodyPr/>
                    <a:lstStyle/>
                    <a:p>
                      <a:r>
                        <a:rPr lang="en-US"/>
                        <a:t>0</a:t>
                      </a:r>
                    </a:p>
                  </a:txBody>
                  <a:tcPr/>
                </a:tc>
                <a:tc>
                  <a:txBody>
                    <a:bodyPr/>
                    <a:lstStyle/>
                    <a:p>
                      <a:r>
                        <a:rPr lang="en-US"/>
                        <a:t>1</a:t>
                      </a:r>
                    </a:p>
                  </a:txBody>
                  <a:tcPr/>
                </a:tc>
                <a:extLst>
                  <a:ext uri="{0D108BD9-81ED-4DB2-BD59-A6C34878D82A}">
                    <a16:rowId xmlns:a16="http://schemas.microsoft.com/office/drawing/2014/main" val="255105663"/>
                  </a:ext>
                </a:extLst>
              </a:tr>
            </a:tbl>
          </a:graphicData>
        </a:graphic>
      </p:graphicFrame>
      <p:sp>
        <p:nvSpPr>
          <p:cNvPr id="5" name="TextBox 4">
            <a:extLst>
              <a:ext uri="{FF2B5EF4-FFF2-40B4-BE49-F238E27FC236}">
                <a16:creationId xmlns:a16="http://schemas.microsoft.com/office/drawing/2014/main" id="{59D986CA-4157-F840-909B-8BB6F532E83F}"/>
              </a:ext>
            </a:extLst>
          </p:cNvPr>
          <p:cNvSpPr txBox="1"/>
          <p:nvPr/>
        </p:nvSpPr>
        <p:spPr>
          <a:xfrm>
            <a:off x="4572000" y="3932849"/>
            <a:ext cx="3378874" cy="369332"/>
          </a:xfrm>
          <a:prstGeom prst="rect">
            <a:avLst/>
          </a:prstGeom>
          <a:noFill/>
        </p:spPr>
        <p:txBody>
          <a:bodyPr wrap="none" rtlCol="0">
            <a:spAutoFit/>
          </a:bodyPr>
          <a:lstStyle/>
          <a:p>
            <a:r>
              <a:rPr lang="en-US"/>
              <a:t>distance(w1, w2) = 0 by definition</a:t>
            </a:r>
          </a:p>
        </p:txBody>
      </p:sp>
    </p:spTree>
    <p:extLst>
      <p:ext uri="{BB962C8B-B14F-4D97-AF65-F5344CB8AC3E}">
        <p14:creationId xmlns:p14="http://schemas.microsoft.com/office/powerpoint/2010/main" val="208932420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DB2C24-6500-5640-956A-29E4241B89F6}"/>
              </a:ext>
            </a:extLst>
          </p:cNvPr>
          <p:cNvSpPr>
            <a:spLocks noGrp="1"/>
          </p:cNvSpPr>
          <p:nvPr>
            <p:ph type="title"/>
          </p:nvPr>
        </p:nvSpPr>
        <p:spPr/>
        <p:txBody>
          <a:bodyPr/>
          <a:lstStyle/>
          <a:p>
            <a:r>
              <a:rPr lang="en-US"/>
              <a:t>Embeddings</a:t>
            </a:r>
          </a:p>
        </p:txBody>
      </p:sp>
      <p:sp>
        <p:nvSpPr>
          <p:cNvPr id="21" name="Content Placeholder 20">
            <a:extLst>
              <a:ext uri="{FF2B5EF4-FFF2-40B4-BE49-F238E27FC236}">
                <a16:creationId xmlns:a16="http://schemas.microsoft.com/office/drawing/2014/main" id="{940C74ED-E4BD-954D-953B-3C3F84785AFE}"/>
              </a:ext>
            </a:extLst>
          </p:cNvPr>
          <p:cNvSpPr>
            <a:spLocks noGrp="1"/>
          </p:cNvSpPr>
          <p:nvPr>
            <p:ph idx="1"/>
          </p:nvPr>
        </p:nvSpPr>
        <p:spPr>
          <a:xfrm>
            <a:off x="1981200" y="1371600"/>
            <a:ext cx="8229600" cy="4876800"/>
          </a:xfrm>
        </p:spPr>
        <p:txBody>
          <a:bodyPr>
            <a:normAutofit/>
          </a:bodyPr>
          <a:lstStyle/>
          <a:p>
            <a:r>
              <a:rPr lang="en-US"/>
              <a:t>When some object </a:t>
            </a:r>
            <a:r>
              <a:rPr lang="en-US" i="1"/>
              <a:t>X</a:t>
            </a:r>
            <a:r>
              <a:rPr lang="en-US"/>
              <a:t> is said to be embedded in another object </a:t>
            </a:r>
            <a:r>
              <a:rPr lang="en-US" i="1"/>
              <a:t>Y</a:t>
            </a:r>
            <a:r>
              <a:rPr lang="en-US"/>
              <a:t>, the embedding is given by some injective and structure-preserving map </a:t>
            </a:r>
            <a:r>
              <a:rPr lang="en-US" i="1"/>
              <a:t>f</a:t>
            </a:r>
            <a:r>
              <a:rPr lang="en-US"/>
              <a:t>: </a:t>
            </a:r>
            <a:r>
              <a:rPr lang="en-US" i="1"/>
              <a:t>X</a:t>
            </a:r>
            <a:r>
              <a:rPr lang="en-US"/>
              <a:t> → </a:t>
            </a:r>
            <a:r>
              <a:rPr lang="en-US" i="1"/>
              <a:t>Y</a:t>
            </a:r>
          </a:p>
          <a:p>
            <a:r>
              <a:rPr lang="en-US"/>
              <a:t>The precise meaning of "structure-preserving" depends on the kind of mathematical structure of which X and Y are instances.</a:t>
            </a:r>
          </a:p>
          <a:p>
            <a:r>
              <a:rPr lang="en-US"/>
              <a:t>Example structure: similarity in space </a:t>
            </a:r>
            <a:r>
              <a:rPr lang="en-US" i="1"/>
              <a:t>X</a:t>
            </a:r>
            <a:r>
              <a:rPr lang="en-US"/>
              <a:t> between two objects x1 and x2 should the same in f(x1) and f(x2)</a:t>
            </a:r>
          </a:p>
        </p:txBody>
      </p:sp>
      <p:sp>
        <p:nvSpPr>
          <p:cNvPr id="23" name="TextBox 22">
            <a:extLst>
              <a:ext uri="{FF2B5EF4-FFF2-40B4-BE49-F238E27FC236}">
                <a16:creationId xmlns:a16="http://schemas.microsoft.com/office/drawing/2014/main" id="{ADAA1AE5-61C0-144B-BA03-CF586643696F}"/>
              </a:ext>
            </a:extLst>
          </p:cNvPr>
          <p:cNvSpPr txBox="1"/>
          <p:nvPr/>
        </p:nvSpPr>
        <p:spPr>
          <a:xfrm>
            <a:off x="6324600" y="6294533"/>
            <a:ext cx="4114800" cy="369332"/>
          </a:xfrm>
          <a:prstGeom prst="rect">
            <a:avLst/>
          </a:prstGeom>
          <a:noFill/>
        </p:spPr>
        <p:txBody>
          <a:bodyPr wrap="square">
            <a:spAutoFit/>
          </a:bodyPr>
          <a:lstStyle/>
          <a:p>
            <a:r>
              <a:rPr lang="en-US"/>
              <a:t>https://en.wikipedia.org/wiki/Embedding</a:t>
            </a:r>
          </a:p>
        </p:txBody>
      </p:sp>
    </p:spTree>
    <p:extLst>
      <p:ext uri="{BB962C8B-B14F-4D97-AF65-F5344CB8AC3E}">
        <p14:creationId xmlns:p14="http://schemas.microsoft.com/office/powerpoint/2010/main" val="276321833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982A88-D338-754D-8A6E-7F51E0FF91DC}"/>
              </a:ext>
            </a:extLst>
          </p:cNvPr>
          <p:cNvSpPr>
            <a:spLocks noGrp="1"/>
          </p:cNvSpPr>
          <p:nvPr>
            <p:ph type="title"/>
          </p:nvPr>
        </p:nvSpPr>
        <p:spPr/>
        <p:txBody>
          <a:bodyPr/>
          <a:lstStyle/>
          <a:p>
            <a:r>
              <a:rPr lang="en-US"/>
              <a:t>Difference with Autoencoders</a:t>
            </a:r>
          </a:p>
        </p:txBody>
      </p:sp>
      <p:sp>
        <p:nvSpPr>
          <p:cNvPr id="3" name="Content Placeholder 2">
            <a:extLst>
              <a:ext uri="{FF2B5EF4-FFF2-40B4-BE49-F238E27FC236}">
                <a16:creationId xmlns:a16="http://schemas.microsoft.com/office/drawing/2014/main" id="{0DFBD612-3A58-EF49-AD3B-EE61A3553578}"/>
              </a:ext>
            </a:extLst>
          </p:cNvPr>
          <p:cNvSpPr>
            <a:spLocks noGrp="1"/>
          </p:cNvSpPr>
          <p:nvPr>
            <p:ph idx="1"/>
          </p:nvPr>
        </p:nvSpPr>
        <p:spPr>
          <a:xfrm>
            <a:off x="1981200" y="1600201"/>
            <a:ext cx="8229600" cy="4724400"/>
          </a:xfrm>
        </p:spPr>
        <p:txBody>
          <a:bodyPr/>
          <a:lstStyle/>
          <a:p>
            <a:r>
              <a:rPr lang="en-US"/>
              <a:t>In a sense, autoencoders seem like an embedding</a:t>
            </a:r>
          </a:p>
          <a:p>
            <a:r>
              <a:rPr lang="en-US"/>
              <a:t>However, usually autoencoders do not impose a structure preserving objective</a:t>
            </a:r>
          </a:p>
          <a:p>
            <a:endParaRPr lang="en-US"/>
          </a:p>
        </p:txBody>
      </p:sp>
      <p:pic>
        <p:nvPicPr>
          <p:cNvPr id="4" name="Picture 3">
            <a:extLst>
              <a:ext uri="{FF2B5EF4-FFF2-40B4-BE49-F238E27FC236}">
                <a16:creationId xmlns:a16="http://schemas.microsoft.com/office/drawing/2014/main" id="{CA843908-2644-C749-B009-79DEBD35818E}"/>
              </a:ext>
            </a:extLst>
          </p:cNvPr>
          <p:cNvPicPr>
            <a:picLocks noChangeAspect="1"/>
          </p:cNvPicPr>
          <p:nvPr/>
        </p:nvPicPr>
        <p:blipFill>
          <a:blip r:embed="rId2"/>
          <a:stretch>
            <a:fillRect/>
          </a:stretch>
        </p:blipFill>
        <p:spPr>
          <a:xfrm>
            <a:off x="3810000" y="3962401"/>
            <a:ext cx="4419600" cy="2593692"/>
          </a:xfrm>
          <a:prstGeom prst="rect">
            <a:avLst/>
          </a:prstGeom>
        </p:spPr>
      </p:pic>
    </p:spTree>
    <p:extLst>
      <p:ext uri="{BB962C8B-B14F-4D97-AF65-F5344CB8AC3E}">
        <p14:creationId xmlns:p14="http://schemas.microsoft.com/office/powerpoint/2010/main" val="6625071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FB2954AF-B576-5E9E-5E2A-7B484AB51C9A}"/>
              </a:ext>
            </a:extLst>
          </p:cNvPr>
          <p:cNvSpPr>
            <a:spLocks noGrp="1" noChangeArrowheads="1"/>
          </p:cNvSpPr>
          <p:nvPr>
            <p:ph type="title"/>
          </p:nvPr>
        </p:nvSpPr>
        <p:spPr>
          <a:xfrm>
            <a:off x="1946276" y="609600"/>
            <a:ext cx="8372475" cy="1143000"/>
          </a:xfrm>
        </p:spPr>
        <p:txBody>
          <a:bodyPr/>
          <a:lstStyle/>
          <a:p>
            <a:r>
              <a:rPr lang="en-US" altLang="en-US" sz="4000"/>
              <a:t>LDA: discovering topics in a text corpus</a:t>
            </a:r>
          </a:p>
        </p:txBody>
      </p:sp>
      <p:sp>
        <p:nvSpPr>
          <p:cNvPr id="3075" name="Rectangle 3">
            <a:extLst>
              <a:ext uri="{FF2B5EF4-FFF2-40B4-BE49-F238E27FC236}">
                <a16:creationId xmlns:a16="http://schemas.microsoft.com/office/drawing/2014/main" id="{622F6AC9-1673-2588-AADC-056B4DA510D5}"/>
              </a:ext>
            </a:extLst>
          </p:cNvPr>
          <p:cNvSpPr>
            <a:spLocks noGrp="1" noChangeArrowheads="1"/>
          </p:cNvSpPr>
          <p:nvPr>
            <p:ph type="body" idx="1"/>
          </p:nvPr>
        </p:nvSpPr>
        <p:spPr>
          <a:xfrm>
            <a:off x="2105025" y="1981200"/>
            <a:ext cx="8142288" cy="4114800"/>
          </a:xfrm>
        </p:spPr>
        <p:txBody>
          <a:bodyPr/>
          <a:lstStyle/>
          <a:p>
            <a:r>
              <a:rPr lang="en-US" altLang="en-US"/>
              <a:t>Why map knowledge?</a:t>
            </a:r>
          </a:p>
          <a:p>
            <a:pPr lvl="1"/>
            <a:r>
              <a:rPr lang="en-US" altLang="en-US"/>
              <a:t>Quickly grasp important themes in a new field</a:t>
            </a:r>
          </a:p>
          <a:p>
            <a:pPr lvl="1"/>
            <a:r>
              <a:rPr lang="en-US" altLang="en-US"/>
              <a:t>Synthesize content of an existing field</a:t>
            </a:r>
          </a:p>
          <a:p>
            <a:pPr lvl="1"/>
            <a:r>
              <a:rPr lang="en-US" altLang="en-US"/>
              <a:t>Discover targets for funding and research</a:t>
            </a:r>
          </a:p>
          <a:p>
            <a:pPr lvl="1"/>
            <a:r>
              <a:rPr lang="en-US" altLang="en-US"/>
              <a:t>Understand a corpus of text</a:t>
            </a:r>
          </a:p>
          <a:p>
            <a:endParaRPr lang="en-US" altLang="en-US"/>
          </a:p>
          <a:p>
            <a:endParaRPr lang="en-US" altLang="en-US"/>
          </a:p>
          <a:p>
            <a:endParaRPr lang="en-US" altLang="en-US"/>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CD5685-7F20-6842-9C5A-532C15526328}"/>
              </a:ext>
            </a:extLst>
          </p:cNvPr>
          <p:cNvSpPr>
            <a:spLocks noGrp="1"/>
          </p:cNvSpPr>
          <p:nvPr>
            <p:ph type="title"/>
          </p:nvPr>
        </p:nvSpPr>
        <p:spPr/>
        <p:txBody>
          <a:bodyPr/>
          <a:lstStyle/>
          <a:p>
            <a:r>
              <a:rPr lang="en-US"/>
              <a:t>Natural Language Processing</a:t>
            </a:r>
          </a:p>
        </p:txBody>
      </p:sp>
      <p:sp>
        <p:nvSpPr>
          <p:cNvPr id="3" name="Content Placeholder 2">
            <a:extLst>
              <a:ext uri="{FF2B5EF4-FFF2-40B4-BE49-F238E27FC236}">
                <a16:creationId xmlns:a16="http://schemas.microsoft.com/office/drawing/2014/main" id="{C969D5B1-4322-3442-8C41-AAB663DA13FB}"/>
              </a:ext>
            </a:extLst>
          </p:cNvPr>
          <p:cNvSpPr>
            <a:spLocks noGrp="1"/>
          </p:cNvSpPr>
          <p:nvPr>
            <p:ph idx="1"/>
          </p:nvPr>
        </p:nvSpPr>
        <p:spPr>
          <a:xfrm>
            <a:off x="1981200" y="1600201"/>
            <a:ext cx="8229600" cy="1295400"/>
          </a:xfrm>
        </p:spPr>
        <p:txBody>
          <a:bodyPr/>
          <a:lstStyle/>
          <a:p>
            <a:r>
              <a:rPr lang="en-US"/>
              <a:t>With LSTM, we can add a layer "embedding" the input into a lower dimensional space</a:t>
            </a:r>
          </a:p>
        </p:txBody>
      </p:sp>
      <p:graphicFrame>
        <p:nvGraphicFramePr>
          <p:cNvPr id="4" name="Table 4">
            <a:extLst>
              <a:ext uri="{FF2B5EF4-FFF2-40B4-BE49-F238E27FC236}">
                <a16:creationId xmlns:a16="http://schemas.microsoft.com/office/drawing/2014/main" id="{A9E3749F-6787-324D-8B3F-19932F439D83}"/>
              </a:ext>
            </a:extLst>
          </p:cNvPr>
          <p:cNvGraphicFramePr>
            <a:graphicFrameLocks/>
          </p:cNvGraphicFramePr>
          <p:nvPr/>
        </p:nvGraphicFramePr>
        <p:xfrm>
          <a:off x="1981200" y="3505200"/>
          <a:ext cx="8229600" cy="1854200"/>
        </p:xfrm>
        <a:graphic>
          <a:graphicData uri="http://schemas.openxmlformats.org/drawingml/2006/table">
            <a:tbl>
              <a:tblPr firstRow="1" bandRow="1">
                <a:tableStyleId>{5C22544A-7EE6-4342-B048-85BDC9FD1C3A}</a:tableStyleId>
              </a:tblPr>
              <a:tblGrid>
                <a:gridCol w="1645920">
                  <a:extLst>
                    <a:ext uri="{9D8B030D-6E8A-4147-A177-3AD203B41FA5}">
                      <a16:colId xmlns:a16="http://schemas.microsoft.com/office/drawing/2014/main" val="3585601550"/>
                    </a:ext>
                  </a:extLst>
                </a:gridCol>
                <a:gridCol w="1645920">
                  <a:extLst>
                    <a:ext uri="{9D8B030D-6E8A-4147-A177-3AD203B41FA5}">
                      <a16:colId xmlns:a16="http://schemas.microsoft.com/office/drawing/2014/main" val="2795112904"/>
                    </a:ext>
                  </a:extLst>
                </a:gridCol>
                <a:gridCol w="1645920">
                  <a:extLst>
                    <a:ext uri="{9D8B030D-6E8A-4147-A177-3AD203B41FA5}">
                      <a16:colId xmlns:a16="http://schemas.microsoft.com/office/drawing/2014/main" val="2690788385"/>
                    </a:ext>
                  </a:extLst>
                </a:gridCol>
                <a:gridCol w="1645920">
                  <a:extLst>
                    <a:ext uri="{9D8B030D-6E8A-4147-A177-3AD203B41FA5}">
                      <a16:colId xmlns:a16="http://schemas.microsoft.com/office/drawing/2014/main" val="3457457017"/>
                    </a:ext>
                  </a:extLst>
                </a:gridCol>
                <a:gridCol w="1645920">
                  <a:extLst>
                    <a:ext uri="{9D8B030D-6E8A-4147-A177-3AD203B41FA5}">
                      <a16:colId xmlns:a16="http://schemas.microsoft.com/office/drawing/2014/main" val="2905810343"/>
                    </a:ext>
                  </a:extLst>
                </a:gridCol>
              </a:tblGrid>
              <a:tr h="370840">
                <a:tc>
                  <a:txBody>
                    <a:bodyPr/>
                    <a:lstStyle/>
                    <a:p>
                      <a:endParaRPr lang="en-US"/>
                    </a:p>
                  </a:txBody>
                  <a:tcPr/>
                </a:tc>
                <a:tc>
                  <a:txBody>
                    <a:bodyPr/>
                    <a:lstStyle/>
                    <a:p>
                      <a:r>
                        <a:rPr lang="en-US"/>
                        <a:t>d1</a:t>
                      </a:r>
                    </a:p>
                  </a:txBody>
                  <a:tcPr/>
                </a:tc>
                <a:tc>
                  <a:txBody>
                    <a:bodyPr/>
                    <a:lstStyle/>
                    <a:p>
                      <a:r>
                        <a:rPr lang="en-US"/>
                        <a:t>d2</a:t>
                      </a:r>
                    </a:p>
                  </a:txBody>
                  <a:tcPr/>
                </a:tc>
                <a:tc>
                  <a:txBody>
                    <a:bodyPr/>
                    <a:lstStyle/>
                    <a:p>
                      <a:r>
                        <a:rPr lang="en-US"/>
                        <a:t>d3</a:t>
                      </a:r>
                    </a:p>
                  </a:txBody>
                  <a:tcPr/>
                </a:tc>
                <a:tc>
                  <a:txBody>
                    <a:bodyPr/>
                    <a:lstStyle/>
                    <a:p>
                      <a:r>
                        <a:rPr lang="en-US"/>
                        <a:t>d4</a:t>
                      </a:r>
                    </a:p>
                  </a:txBody>
                  <a:tcPr/>
                </a:tc>
                <a:extLst>
                  <a:ext uri="{0D108BD9-81ED-4DB2-BD59-A6C34878D82A}">
                    <a16:rowId xmlns:a16="http://schemas.microsoft.com/office/drawing/2014/main" val="50830394"/>
                  </a:ext>
                </a:extLst>
              </a:tr>
              <a:tr h="370840">
                <a:tc>
                  <a:txBody>
                    <a:bodyPr/>
                    <a:lstStyle/>
                    <a:p>
                      <a:r>
                        <a:rPr lang="en-US"/>
                        <a:t>Queen</a:t>
                      </a:r>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606790482"/>
                  </a:ext>
                </a:extLst>
              </a:tr>
              <a:tr h="370840">
                <a:tc>
                  <a:txBody>
                    <a:bodyPr/>
                    <a:lstStyle/>
                    <a:p>
                      <a:r>
                        <a:rPr lang="en-US"/>
                        <a:t>Woman</a:t>
                      </a:r>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86815113"/>
                  </a:ext>
                </a:extLst>
              </a:tr>
              <a:tr h="370840">
                <a:tc>
                  <a:txBody>
                    <a:bodyPr/>
                    <a:lstStyle/>
                    <a:p>
                      <a:r>
                        <a:rPr lang="en-US"/>
                        <a:t>King</a:t>
                      </a:r>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665042788"/>
                  </a:ext>
                </a:extLst>
              </a:tr>
              <a:tr h="370840">
                <a:tc>
                  <a:txBody>
                    <a:bodyPr/>
                    <a:lstStyle/>
                    <a:p>
                      <a:r>
                        <a:rPr lang="en-US"/>
                        <a:t>Man</a:t>
                      </a:r>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55105663"/>
                  </a:ext>
                </a:extLst>
              </a:tr>
            </a:tbl>
          </a:graphicData>
        </a:graphic>
      </p:graphicFrame>
      <p:sp>
        <p:nvSpPr>
          <p:cNvPr id="5" name="Right Brace 4">
            <a:extLst>
              <a:ext uri="{FF2B5EF4-FFF2-40B4-BE49-F238E27FC236}">
                <a16:creationId xmlns:a16="http://schemas.microsoft.com/office/drawing/2014/main" id="{A7D5086C-1DEB-0741-A534-4EA8348A29A3}"/>
              </a:ext>
            </a:extLst>
          </p:cNvPr>
          <p:cNvSpPr/>
          <p:nvPr/>
        </p:nvSpPr>
        <p:spPr>
          <a:xfrm rot="16200000">
            <a:off x="6667500" y="-38100"/>
            <a:ext cx="381000" cy="640080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TextBox 5">
            <a:extLst>
              <a:ext uri="{FF2B5EF4-FFF2-40B4-BE49-F238E27FC236}">
                <a16:creationId xmlns:a16="http://schemas.microsoft.com/office/drawing/2014/main" id="{77BAC8A4-1AF6-1049-93D3-E3705290ABA9}"/>
              </a:ext>
            </a:extLst>
          </p:cNvPr>
          <p:cNvSpPr txBox="1"/>
          <p:nvPr/>
        </p:nvSpPr>
        <p:spPr>
          <a:xfrm>
            <a:off x="5381028" y="2667000"/>
            <a:ext cx="3040769" cy="369332"/>
          </a:xfrm>
          <a:prstGeom prst="rect">
            <a:avLst/>
          </a:prstGeom>
          <a:noFill/>
        </p:spPr>
        <p:txBody>
          <a:bodyPr wrap="none" rtlCol="0">
            <a:spAutoFit/>
          </a:bodyPr>
          <a:lstStyle/>
          <a:p>
            <a:pPr algn="ctr"/>
            <a:r>
              <a:rPr lang="en-US"/>
              <a:t>Smaller than number of words</a:t>
            </a:r>
          </a:p>
        </p:txBody>
      </p:sp>
    </p:spTree>
    <p:extLst>
      <p:ext uri="{BB962C8B-B14F-4D97-AF65-F5344CB8AC3E}">
        <p14:creationId xmlns:p14="http://schemas.microsoft.com/office/powerpoint/2010/main" val="311358550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1DBF5-BC99-F347-AD36-C6D348578A58}"/>
              </a:ext>
            </a:extLst>
          </p:cNvPr>
          <p:cNvSpPr>
            <a:spLocks noGrp="1"/>
          </p:cNvSpPr>
          <p:nvPr>
            <p:ph type="title"/>
          </p:nvPr>
        </p:nvSpPr>
        <p:spPr/>
        <p:txBody>
          <a:bodyPr/>
          <a:lstStyle/>
          <a:p>
            <a:r>
              <a:rPr lang="en-US"/>
              <a:t>Applications</a:t>
            </a:r>
          </a:p>
        </p:txBody>
      </p:sp>
      <p:sp>
        <p:nvSpPr>
          <p:cNvPr id="3" name="Content Placeholder 2">
            <a:extLst>
              <a:ext uri="{FF2B5EF4-FFF2-40B4-BE49-F238E27FC236}">
                <a16:creationId xmlns:a16="http://schemas.microsoft.com/office/drawing/2014/main" id="{73EA1809-515F-314F-BABD-22ED86291CF5}"/>
              </a:ext>
            </a:extLst>
          </p:cNvPr>
          <p:cNvSpPr>
            <a:spLocks noGrp="1"/>
          </p:cNvSpPr>
          <p:nvPr>
            <p:ph idx="1"/>
          </p:nvPr>
        </p:nvSpPr>
        <p:spPr/>
        <p:txBody>
          <a:bodyPr>
            <a:normAutofit/>
          </a:bodyPr>
          <a:lstStyle/>
          <a:p>
            <a:r>
              <a:rPr lang="en-US"/>
              <a:t>Represent text with word embeddings as featurizers (e.g., sentiment analysis)</a:t>
            </a:r>
          </a:p>
          <a:p>
            <a:r>
              <a:rPr lang="en-US"/>
              <a:t>We can use the angels of word embeddings as encoding ”meaning”</a:t>
            </a:r>
          </a:p>
          <a:p>
            <a:r>
              <a:rPr lang="en-US"/>
              <a:t>Word analogies:</a:t>
            </a:r>
            <a:br>
              <a:rPr lang="en-US"/>
            </a:br>
            <a:r>
              <a:rPr lang="en-US"/>
              <a:t>   Paris is to France as Berlin is to ______</a:t>
            </a:r>
            <a:br>
              <a:rPr lang="en-US"/>
            </a:br>
            <a:br>
              <a:rPr lang="en-US"/>
            </a:br>
            <a:r>
              <a:rPr lang="en-US"/>
              <a:t>  w(France) – w(Paris) = w(?) – w(Berlin)</a:t>
            </a:r>
            <a:br>
              <a:rPr lang="en-US"/>
            </a:br>
            <a:br>
              <a:rPr lang="en-US"/>
            </a:br>
            <a:r>
              <a:rPr lang="en-US"/>
              <a:t>Find word closest to:</a:t>
            </a:r>
            <a:br>
              <a:rPr lang="en-US"/>
            </a:br>
            <a:r>
              <a:rPr lang="en-US"/>
              <a:t> w(France) – w(Paris) + w(Berlin)</a:t>
            </a:r>
          </a:p>
        </p:txBody>
      </p:sp>
    </p:spTree>
    <p:extLst>
      <p:ext uri="{BB962C8B-B14F-4D97-AF65-F5344CB8AC3E}">
        <p14:creationId xmlns:p14="http://schemas.microsoft.com/office/powerpoint/2010/main" val="175359594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2E7C8C-841E-2446-B550-3A9E31C90EBC}"/>
              </a:ext>
            </a:extLst>
          </p:cNvPr>
          <p:cNvSpPr>
            <a:spLocks noGrp="1"/>
          </p:cNvSpPr>
          <p:nvPr>
            <p:ph type="title"/>
          </p:nvPr>
        </p:nvSpPr>
        <p:spPr/>
        <p:txBody>
          <a:bodyPr/>
          <a:lstStyle/>
          <a:p>
            <a:r>
              <a:rPr lang="en-US"/>
              <a:t>Applications</a:t>
            </a:r>
          </a:p>
        </p:txBody>
      </p:sp>
      <p:sp>
        <p:nvSpPr>
          <p:cNvPr id="3" name="Content Placeholder 2">
            <a:extLst>
              <a:ext uri="{FF2B5EF4-FFF2-40B4-BE49-F238E27FC236}">
                <a16:creationId xmlns:a16="http://schemas.microsoft.com/office/drawing/2014/main" id="{CB0C80B2-101B-0248-A063-E694B290CBCB}"/>
              </a:ext>
            </a:extLst>
          </p:cNvPr>
          <p:cNvSpPr>
            <a:spLocks noGrp="1"/>
          </p:cNvSpPr>
          <p:nvPr>
            <p:ph idx="1"/>
          </p:nvPr>
        </p:nvSpPr>
        <p:spPr>
          <a:xfrm>
            <a:off x="1981200" y="1600201"/>
            <a:ext cx="8229600" cy="685800"/>
          </a:xfrm>
        </p:spPr>
        <p:txBody>
          <a:bodyPr/>
          <a:lstStyle/>
          <a:p>
            <a:r>
              <a:rPr lang="en-US"/>
              <a:t>Question and answer</a:t>
            </a:r>
          </a:p>
        </p:txBody>
      </p:sp>
      <p:pic>
        <p:nvPicPr>
          <p:cNvPr id="4" name="Picture 3">
            <a:extLst>
              <a:ext uri="{FF2B5EF4-FFF2-40B4-BE49-F238E27FC236}">
                <a16:creationId xmlns:a16="http://schemas.microsoft.com/office/drawing/2014/main" id="{5DF2920E-899E-1946-A77C-0B2E7B70BC9A}"/>
              </a:ext>
            </a:extLst>
          </p:cNvPr>
          <p:cNvPicPr>
            <a:picLocks noChangeAspect="1"/>
          </p:cNvPicPr>
          <p:nvPr/>
        </p:nvPicPr>
        <p:blipFill>
          <a:blip r:embed="rId2"/>
          <a:stretch>
            <a:fillRect/>
          </a:stretch>
        </p:blipFill>
        <p:spPr>
          <a:xfrm>
            <a:off x="1524000" y="2190166"/>
            <a:ext cx="9144000" cy="2477669"/>
          </a:xfrm>
          <a:prstGeom prst="rect">
            <a:avLst/>
          </a:prstGeom>
        </p:spPr>
      </p:pic>
      <p:sp>
        <p:nvSpPr>
          <p:cNvPr id="5" name="TextBox 4">
            <a:extLst>
              <a:ext uri="{FF2B5EF4-FFF2-40B4-BE49-F238E27FC236}">
                <a16:creationId xmlns:a16="http://schemas.microsoft.com/office/drawing/2014/main" id="{D8ECCF5C-8D7B-D347-AE77-0CA640B2924C}"/>
              </a:ext>
            </a:extLst>
          </p:cNvPr>
          <p:cNvSpPr txBox="1"/>
          <p:nvPr/>
        </p:nvSpPr>
        <p:spPr>
          <a:xfrm>
            <a:off x="2133600" y="4888466"/>
            <a:ext cx="8396594" cy="923330"/>
          </a:xfrm>
          <a:prstGeom prst="rect">
            <a:avLst/>
          </a:prstGeom>
          <a:noFill/>
        </p:spPr>
        <p:txBody>
          <a:bodyPr wrap="none" rtlCol="0">
            <a:spAutoFit/>
          </a:bodyPr>
          <a:lstStyle/>
          <a:p>
            <a:r>
              <a:rPr lang="en-US"/>
              <a:t>Choose the closest answer:</a:t>
            </a:r>
          </a:p>
          <a:p>
            <a:endParaRPr lang="en-US"/>
          </a:p>
          <a:p>
            <a:r>
              <a:rPr lang="en-US" i="1"/>
              <a:t>d</a:t>
            </a:r>
            <a:r>
              <a:rPr lang="en-US"/>
              <a:t>(w(“Growing thicker fur in the winter helps some animals to”), w(“hide from danger”))</a:t>
            </a:r>
          </a:p>
        </p:txBody>
      </p:sp>
    </p:spTree>
    <p:extLst>
      <p:ext uri="{BB962C8B-B14F-4D97-AF65-F5344CB8AC3E}">
        <p14:creationId xmlns:p14="http://schemas.microsoft.com/office/powerpoint/2010/main" val="289148880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7792A8-A0F9-674D-B003-93B597054B8B}"/>
              </a:ext>
            </a:extLst>
          </p:cNvPr>
          <p:cNvSpPr>
            <a:spLocks noGrp="1"/>
          </p:cNvSpPr>
          <p:nvPr>
            <p:ph type="title"/>
          </p:nvPr>
        </p:nvSpPr>
        <p:spPr/>
        <p:txBody>
          <a:bodyPr/>
          <a:lstStyle/>
          <a:p>
            <a:r>
              <a:rPr lang="en-US"/>
              <a:t>Embedding</a:t>
            </a:r>
          </a:p>
        </p:txBody>
      </p:sp>
      <p:sp>
        <p:nvSpPr>
          <p:cNvPr id="3" name="Content Placeholder 2">
            <a:extLst>
              <a:ext uri="{FF2B5EF4-FFF2-40B4-BE49-F238E27FC236}">
                <a16:creationId xmlns:a16="http://schemas.microsoft.com/office/drawing/2014/main" id="{C2C1F376-A94F-0340-BC3B-FB5D0005276D}"/>
              </a:ext>
            </a:extLst>
          </p:cNvPr>
          <p:cNvSpPr>
            <a:spLocks noGrp="1"/>
          </p:cNvSpPr>
          <p:nvPr>
            <p:ph idx="1"/>
          </p:nvPr>
        </p:nvSpPr>
        <p:spPr/>
        <p:txBody>
          <a:bodyPr>
            <a:normAutofit/>
          </a:bodyPr>
          <a:lstStyle/>
          <a:p>
            <a:r>
              <a:rPr lang="en-US">
                <a:hlinkClick r:id="rId2"/>
              </a:rPr>
              <a:t>https://colab.research.google.com/github/daniel-acuna/applied_deep_learning/blob/master/RNN/lstm_text_classification_and_embeddings.ipynb</a:t>
            </a:r>
            <a:r>
              <a:rPr lang="en-US"/>
              <a:t> </a:t>
            </a:r>
          </a:p>
          <a:p>
            <a:endParaRPr lang="en-US"/>
          </a:p>
          <a:p>
            <a:r>
              <a:rPr lang="en-US"/>
              <a:t>Activity #1: Learn embeddings</a:t>
            </a:r>
          </a:p>
          <a:p>
            <a:endParaRPr lang="en-US"/>
          </a:p>
          <a:p>
            <a:r>
              <a:rPr lang="en-US"/>
              <a:t>Activity #2: Explore embeddings</a:t>
            </a:r>
          </a:p>
        </p:txBody>
      </p:sp>
    </p:spTree>
    <p:extLst>
      <p:ext uri="{BB962C8B-B14F-4D97-AF65-F5344CB8AC3E}">
        <p14:creationId xmlns:p14="http://schemas.microsoft.com/office/powerpoint/2010/main" val="145214639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AB2F77-1AF4-7E49-8E60-7F82B7482A39}"/>
              </a:ext>
            </a:extLst>
          </p:cNvPr>
          <p:cNvSpPr>
            <a:spLocks noGrp="1"/>
          </p:cNvSpPr>
          <p:nvPr>
            <p:ph type="title"/>
          </p:nvPr>
        </p:nvSpPr>
        <p:spPr/>
        <p:txBody>
          <a:bodyPr/>
          <a:lstStyle/>
          <a:p>
            <a:r>
              <a:rPr lang="en-US" dirty="0"/>
              <a:t>Word embeddings</a:t>
            </a:r>
          </a:p>
        </p:txBody>
      </p:sp>
      <p:sp>
        <p:nvSpPr>
          <p:cNvPr id="3" name="Content Placeholder 2">
            <a:extLst>
              <a:ext uri="{FF2B5EF4-FFF2-40B4-BE49-F238E27FC236}">
                <a16:creationId xmlns:a16="http://schemas.microsoft.com/office/drawing/2014/main" id="{F825F052-9452-6145-A2B2-07C62D513FA3}"/>
              </a:ext>
            </a:extLst>
          </p:cNvPr>
          <p:cNvSpPr>
            <a:spLocks noGrp="1"/>
          </p:cNvSpPr>
          <p:nvPr>
            <p:ph idx="1"/>
          </p:nvPr>
        </p:nvSpPr>
        <p:spPr>
          <a:xfrm>
            <a:off x="1981200" y="1600201"/>
            <a:ext cx="8229600" cy="1295400"/>
          </a:xfrm>
        </p:spPr>
        <p:txBody>
          <a:bodyPr/>
          <a:lstStyle/>
          <a:p>
            <a:r>
              <a:rPr lang="en-US" dirty="0"/>
              <a:t>We generally want to learn a representation that contains information about the context</a:t>
            </a:r>
          </a:p>
        </p:txBody>
      </p:sp>
      <p:pic>
        <p:nvPicPr>
          <p:cNvPr id="1026" name="Picture 2">
            <a:extLst>
              <a:ext uri="{FF2B5EF4-FFF2-40B4-BE49-F238E27FC236}">
                <a16:creationId xmlns:a16="http://schemas.microsoft.com/office/drawing/2014/main" id="{7CC7EEE7-125D-D24C-8BF2-BF257EB60AD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0" y="2743200"/>
            <a:ext cx="4406900" cy="29464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F849D3E0-7AC5-A749-BB7E-16EDD2706FC4}"/>
              </a:ext>
            </a:extLst>
          </p:cNvPr>
          <p:cNvSpPr/>
          <p:nvPr/>
        </p:nvSpPr>
        <p:spPr>
          <a:xfrm>
            <a:off x="5175250" y="5943600"/>
            <a:ext cx="2447850" cy="369332"/>
          </a:xfrm>
          <a:prstGeom prst="rect">
            <a:avLst/>
          </a:prstGeom>
        </p:spPr>
        <p:txBody>
          <a:bodyPr wrap="none">
            <a:spAutoFit/>
          </a:bodyPr>
          <a:lstStyle/>
          <a:p>
            <a:r>
              <a:rPr lang="en-US"/>
              <a:t>“the cat sat on the mat”</a:t>
            </a:r>
          </a:p>
        </p:txBody>
      </p:sp>
    </p:spTree>
    <p:extLst>
      <p:ext uri="{BB962C8B-B14F-4D97-AF65-F5344CB8AC3E}">
        <p14:creationId xmlns:p14="http://schemas.microsoft.com/office/powerpoint/2010/main" val="156513944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AB2F77-1AF4-7E49-8E60-7F82B7482A39}"/>
              </a:ext>
            </a:extLst>
          </p:cNvPr>
          <p:cNvSpPr>
            <a:spLocks noGrp="1"/>
          </p:cNvSpPr>
          <p:nvPr>
            <p:ph type="title"/>
          </p:nvPr>
        </p:nvSpPr>
        <p:spPr/>
        <p:txBody>
          <a:bodyPr/>
          <a:lstStyle/>
          <a:p>
            <a:r>
              <a:rPr lang="en-US" dirty="0"/>
              <a:t>Word embeddings</a:t>
            </a:r>
          </a:p>
        </p:txBody>
      </p:sp>
      <p:sp>
        <p:nvSpPr>
          <p:cNvPr id="3" name="Content Placeholder 2">
            <a:extLst>
              <a:ext uri="{FF2B5EF4-FFF2-40B4-BE49-F238E27FC236}">
                <a16:creationId xmlns:a16="http://schemas.microsoft.com/office/drawing/2014/main" id="{F825F052-9452-6145-A2B2-07C62D513FA3}"/>
              </a:ext>
            </a:extLst>
          </p:cNvPr>
          <p:cNvSpPr>
            <a:spLocks noGrp="1"/>
          </p:cNvSpPr>
          <p:nvPr>
            <p:ph idx="1"/>
          </p:nvPr>
        </p:nvSpPr>
        <p:spPr>
          <a:xfrm>
            <a:off x="1981200" y="1600201"/>
            <a:ext cx="8229600" cy="1295400"/>
          </a:xfrm>
        </p:spPr>
        <p:txBody>
          <a:bodyPr/>
          <a:lstStyle/>
          <a:p>
            <a:r>
              <a:rPr lang="en-US" dirty="0"/>
              <a:t>We could compute some dimensionality reduction of this matrix</a:t>
            </a:r>
          </a:p>
        </p:txBody>
      </p:sp>
      <p:pic>
        <p:nvPicPr>
          <p:cNvPr id="1026" name="Picture 2">
            <a:extLst>
              <a:ext uri="{FF2B5EF4-FFF2-40B4-BE49-F238E27FC236}">
                <a16:creationId xmlns:a16="http://schemas.microsoft.com/office/drawing/2014/main" id="{7CC7EEE7-125D-D24C-8BF2-BF257EB60AD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1200" y="2743200"/>
            <a:ext cx="4406900" cy="29464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F849D3E0-7AC5-A749-BB7E-16EDD2706FC4}"/>
              </a:ext>
            </a:extLst>
          </p:cNvPr>
          <p:cNvSpPr/>
          <p:nvPr/>
        </p:nvSpPr>
        <p:spPr>
          <a:xfrm>
            <a:off x="2584450" y="5943600"/>
            <a:ext cx="2447850" cy="369332"/>
          </a:xfrm>
          <a:prstGeom prst="rect">
            <a:avLst/>
          </a:prstGeom>
        </p:spPr>
        <p:txBody>
          <a:bodyPr wrap="none">
            <a:spAutoFit/>
          </a:bodyPr>
          <a:lstStyle/>
          <a:p>
            <a:r>
              <a:rPr lang="en-US"/>
              <a:t>“the cat sat on the mat”</a:t>
            </a:r>
          </a:p>
        </p:txBody>
      </p:sp>
      <p:pic>
        <p:nvPicPr>
          <p:cNvPr id="2050" name="Picture 2" descr="Dimensionality reduction using linear matrix factorization: projecting... |  Download Scientific Diagram">
            <a:extLst>
              <a:ext uri="{FF2B5EF4-FFF2-40B4-BE49-F238E27FC236}">
                <a16:creationId xmlns:a16="http://schemas.microsoft.com/office/drawing/2014/main" id="{C8A0F80B-121A-A341-BA77-77BCA961F2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27037" y="3298826"/>
            <a:ext cx="4404358" cy="183514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0FB40393-85CD-7546-8255-E29451D986E0}"/>
              </a:ext>
            </a:extLst>
          </p:cNvPr>
          <p:cNvSpPr txBox="1"/>
          <p:nvPr/>
        </p:nvSpPr>
        <p:spPr>
          <a:xfrm>
            <a:off x="5562600" y="5334000"/>
            <a:ext cx="2293064" cy="369332"/>
          </a:xfrm>
          <a:prstGeom prst="rect">
            <a:avLst/>
          </a:prstGeom>
          <a:noFill/>
        </p:spPr>
        <p:txBody>
          <a:bodyPr wrap="none" rtlCol="0">
            <a:spAutoFit/>
          </a:bodyPr>
          <a:lstStyle/>
          <a:p>
            <a:r>
              <a:rPr lang="en-US"/>
              <a:t>For example, with SVD</a:t>
            </a:r>
          </a:p>
        </p:txBody>
      </p:sp>
    </p:spTree>
    <p:extLst>
      <p:ext uri="{BB962C8B-B14F-4D97-AF65-F5344CB8AC3E}">
        <p14:creationId xmlns:p14="http://schemas.microsoft.com/office/powerpoint/2010/main" val="224645578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AB2F77-1AF4-7E49-8E60-7F82B7482A39}"/>
              </a:ext>
            </a:extLst>
          </p:cNvPr>
          <p:cNvSpPr>
            <a:spLocks noGrp="1"/>
          </p:cNvSpPr>
          <p:nvPr>
            <p:ph type="title"/>
          </p:nvPr>
        </p:nvSpPr>
        <p:spPr/>
        <p:txBody>
          <a:bodyPr/>
          <a:lstStyle/>
          <a:p>
            <a:r>
              <a:rPr lang="en-US" dirty="0"/>
              <a:t>Word embeddings</a:t>
            </a:r>
          </a:p>
        </p:txBody>
      </p:sp>
      <p:sp>
        <p:nvSpPr>
          <p:cNvPr id="3" name="Content Placeholder 2">
            <a:extLst>
              <a:ext uri="{FF2B5EF4-FFF2-40B4-BE49-F238E27FC236}">
                <a16:creationId xmlns:a16="http://schemas.microsoft.com/office/drawing/2014/main" id="{F825F052-9452-6145-A2B2-07C62D513FA3}"/>
              </a:ext>
            </a:extLst>
          </p:cNvPr>
          <p:cNvSpPr>
            <a:spLocks noGrp="1"/>
          </p:cNvSpPr>
          <p:nvPr>
            <p:ph idx="1"/>
          </p:nvPr>
        </p:nvSpPr>
        <p:spPr>
          <a:xfrm>
            <a:off x="1981200" y="1600201"/>
            <a:ext cx="8229600" cy="1295400"/>
          </a:xfrm>
        </p:spPr>
        <p:txBody>
          <a:bodyPr/>
          <a:lstStyle/>
          <a:p>
            <a:r>
              <a:rPr lang="en-US" dirty="0"/>
              <a:t>We could compute some dimensionality reduction of this matrix</a:t>
            </a:r>
          </a:p>
        </p:txBody>
      </p:sp>
      <p:pic>
        <p:nvPicPr>
          <p:cNvPr id="1026" name="Picture 2">
            <a:extLst>
              <a:ext uri="{FF2B5EF4-FFF2-40B4-BE49-F238E27FC236}">
                <a16:creationId xmlns:a16="http://schemas.microsoft.com/office/drawing/2014/main" id="{7CC7EEE7-125D-D24C-8BF2-BF257EB60AD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1200" y="2743200"/>
            <a:ext cx="4406900" cy="29464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F849D3E0-7AC5-A749-BB7E-16EDD2706FC4}"/>
              </a:ext>
            </a:extLst>
          </p:cNvPr>
          <p:cNvSpPr/>
          <p:nvPr/>
        </p:nvSpPr>
        <p:spPr>
          <a:xfrm>
            <a:off x="2584450" y="5943600"/>
            <a:ext cx="2447850" cy="369332"/>
          </a:xfrm>
          <a:prstGeom prst="rect">
            <a:avLst/>
          </a:prstGeom>
        </p:spPr>
        <p:txBody>
          <a:bodyPr wrap="none">
            <a:spAutoFit/>
          </a:bodyPr>
          <a:lstStyle/>
          <a:p>
            <a:r>
              <a:rPr lang="en-US"/>
              <a:t>“the cat sat on the mat”</a:t>
            </a:r>
          </a:p>
        </p:txBody>
      </p:sp>
      <p:pic>
        <p:nvPicPr>
          <p:cNvPr id="2050" name="Picture 2" descr="Dimensionality reduction using linear matrix factorization: projecting... |  Download Scientific Diagram">
            <a:extLst>
              <a:ext uri="{FF2B5EF4-FFF2-40B4-BE49-F238E27FC236}">
                <a16:creationId xmlns:a16="http://schemas.microsoft.com/office/drawing/2014/main" id="{C8A0F80B-121A-A341-BA77-77BCA961F2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27037" y="3298826"/>
            <a:ext cx="4404358" cy="183514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0FB40393-85CD-7546-8255-E29451D986E0}"/>
              </a:ext>
            </a:extLst>
          </p:cNvPr>
          <p:cNvSpPr txBox="1"/>
          <p:nvPr/>
        </p:nvSpPr>
        <p:spPr>
          <a:xfrm>
            <a:off x="5416934" y="5352532"/>
            <a:ext cx="5251067" cy="923330"/>
          </a:xfrm>
          <a:prstGeom prst="rect">
            <a:avLst/>
          </a:prstGeom>
          <a:noFill/>
        </p:spPr>
        <p:txBody>
          <a:bodyPr wrap="square" rtlCol="0">
            <a:spAutoFit/>
          </a:bodyPr>
          <a:lstStyle/>
          <a:p>
            <a:r>
              <a:rPr lang="en-US" b="1"/>
              <a:t>This is prohibitly expensive:</a:t>
            </a:r>
          </a:p>
          <a:p>
            <a:r>
              <a:rPr lang="en-US"/>
              <a:t>Dimensionality reduction is usually a O(</a:t>
            </a:r>
            <a:r>
              <a:rPr lang="en-US" i="1"/>
              <a:t>n</a:t>
            </a:r>
            <a:r>
              <a:rPr lang="en-US"/>
              <a:t>^3) when done linearly</a:t>
            </a:r>
          </a:p>
        </p:txBody>
      </p:sp>
    </p:spTree>
    <p:extLst>
      <p:ext uri="{BB962C8B-B14F-4D97-AF65-F5344CB8AC3E}">
        <p14:creationId xmlns:p14="http://schemas.microsoft.com/office/powerpoint/2010/main" val="409238480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AB2F77-1AF4-7E49-8E60-7F82B7482A39}"/>
              </a:ext>
            </a:extLst>
          </p:cNvPr>
          <p:cNvSpPr>
            <a:spLocks noGrp="1"/>
          </p:cNvSpPr>
          <p:nvPr>
            <p:ph type="title"/>
          </p:nvPr>
        </p:nvSpPr>
        <p:spPr/>
        <p:txBody>
          <a:bodyPr/>
          <a:lstStyle/>
          <a:p>
            <a:r>
              <a:rPr lang="en-US" dirty="0"/>
              <a:t>Word embeddings</a:t>
            </a:r>
          </a:p>
        </p:txBody>
      </p:sp>
      <p:sp>
        <p:nvSpPr>
          <p:cNvPr id="3" name="Content Placeholder 2">
            <a:extLst>
              <a:ext uri="{FF2B5EF4-FFF2-40B4-BE49-F238E27FC236}">
                <a16:creationId xmlns:a16="http://schemas.microsoft.com/office/drawing/2014/main" id="{F825F052-9452-6145-A2B2-07C62D513FA3}"/>
              </a:ext>
            </a:extLst>
          </p:cNvPr>
          <p:cNvSpPr>
            <a:spLocks noGrp="1"/>
          </p:cNvSpPr>
          <p:nvPr>
            <p:ph idx="1"/>
          </p:nvPr>
        </p:nvSpPr>
        <p:spPr/>
        <p:txBody>
          <a:bodyPr/>
          <a:lstStyle/>
          <a:p>
            <a:r>
              <a:rPr lang="en-US" dirty="0"/>
              <a:t>There is a family of algorithms for learning word embeddings</a:t>
            </a:r>
          </a:p>
          <a:p>
            <a:r>
              <a:rPr lang="en-US" dirty="0"/>
              <a:t>The most popular and original one was Word2Vec, which proposed two models</a:t>
            </a:r>
          </a:p>
          <a:p>
            <a:pPr lvl="1"/>
            <a:r>
              <a:rPr lang="en-US" b="1" dirty="0"/>
              <a:t>Continuous Bag-of-Words</a:t>
            </a:r>
            <a:r>
              <a:rPr lang="en-US" dirty="0"/>
              <a:t>: predict middle word based on surrounding words. Word order not important</a:t>
            </a:r>
          </a:p>
          <a:p>
            <a:pPr lvl="1"/>
            <a:r>
              <a:rPr lang="en-US" b="1"/>
              <a:t>Continuous Skip-gram </a:t>
            </a:r>
            <a:r>
              <a:rPr lang="en-US" b="1" dirty="0"/>
              <a:t>Model</a:t>
            </a:r>
            <a:r>
              <a:rPr lang="en-US" dirty="0"/>
              <a:t>: predict surrounding words. Word order important</a:t>
            </a:r>
          </a:p>
        </p:txBody>
      </p:sp>
    </p:spTree>
    <p:extLst>
      <p:ext uri="{BB962C8B-B14F-4D97-AF65-F5344CB8AC3E}">
        <p14:creationId xmlns:p14="http://schemas.microsoft.com/office/powerpoint/2010/main" val="78217143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42E14E-3353-5142-B584-F2422BA3349D}"/>
              </a:ext>
            </a:extLst>
          </p:cNvPr>
          <p:cNvSpPr>
            <a:spLocks noGrp="1"/>
          </p:cNvSpPr>
          <p:nvPr>
            <p:ph type="title"/>
          </p:nvPr>
        </p:nvSpPr>
        <p:spPr/>
        <p:txBody>
          <a:bodyPr/>
          <a:lstStyle/>
          <a:p>
            <a:r>
              <a:rPr lang="en-US"/>
              <a:t>Continuous Skip-gram Model</a:t>
            </a:r>
          </a:p>
        </p:txBody>
      </p:sp>
      <p:sp>
        <p:nvSpPr>
          <p:cNvPr id="3" name="Content Placeholder 2">
            <a:extLst>
              <a:ext uri="{FF2B5EF4-FFF2-40B4-BE49-F238E27FC236}">
                <a16:creationId xmlns:a16="http://schemas.microsoft.com/office/drawing/2014/main" id="{74C3E8F7-20C4-934F-BC41-2B690DD32732}"/>
              </a:ext>
            </a:extLst>
          </p:cNvPr>
          <p:cNvSpPr>
            <a:spLocks noGrp="1"/>
          </p:cNvSpPr>
          <p:nvPr>
            <p:ph idx="1"/>
          </p:nvPr>
        </p:nvSpPr>
        <p:spPr>
          <a:xfrm>
            <a:off x="1981200" y="1600201"/>
            <a:ext cx="8229600" cy="838200"/>
          </a:xfrm>
        </p:spPr>
        <p:txBody>
          <a:bodyPr/>
          <a:lstStyle/>
          <a:p>
            <a:r>
              <a:rPr lang="en-US"/>
              <a:t>“The wide road shimmered in the hot sun.”</a:t>
            </a:r>
          </a:p>
        </p:txBody>
      </p:sp>
      <p:pic>
        <p:nvPicPr>
          <p:cNvPr id="4098" name="Picture 2" descr="word2vec_skipgrams">
            <a:extLst>
              <a:ext uri="{FF2B5EF4-FFF2-40B4-BE49-F238E27FC236}">
                <a16:creationId xmlns:a16="http://schemas.microsoft.com/office/drawing/2014/main" id="{4E885012-C896-584F-985C-6E998D74EE3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9800" y="2743200"/>
            <a:ext cx="3542172" cy="33528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352C3C1-6C63-C14D-9692-43A74FCB1B71}"/>
              </a:ext>
            </a:extLst>
          </p:cNvPr>
          <p:cNvSpPr txBox="1"/>
          <p:nvPr/>
        </p:nvSpPr>
        <p:spPr>
          <a:xfrm>
            <a:off x="6781800" y="3200400"/>
            <a:ext cx="3025444" cy="369332"/>
          </a:xfrm>
          <a:prstGeom prst="rect">
            <a:avLst/>
          </a:prstGeom>
          <a:noFill/>
        </p:spPr>
        <p:txBody>
          <a:bodyPr wrap="none" rtlCol="0">
            <a:spAutoFit/>
          </a:bodyPr>
          <a:lstStyle/>
          <a:p>
            <a:r>
              <a:rPr lang="en-US"/>
              <a:t>Very simple objective function</a:t>
            </a:r>
          </a:p>
        </p:txBody>
      </p:sp>
      <p:pic>
        <p:nvPicPr>
          <p:cNvPr id="4100" name="Picture 4" descr="word2vec_skipgram_objective">
            <a:extLst>
              <a:ext uri="{FF2B5EF4-FFF2-40B4-BE49-F238E27FC236}">
                <a16:creationId xmlns:a16="http://schemas.microsoft.com/office/drawing/2014/main" id="{C35B99E9-09C4-C847-955D-EE05D29F724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9167" r="18333"/>
          <a:stretch/>
        </p:blipFill>
        <p:spPr bwMode="auto">
          <a:xfrm>
            <a:off x="7222328" y="3904747"/>
            <a:ext cx="2226472" cy="664850"/>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word2vec_full_softmax">
            <a:extLst>
              <a:ext uri="{FF2B5EF4-FFF2-40B4-BE49-F238E27FC236}">
                <a16:creationId xmlns:a16="http://schemas.microsoft.com/office/drawing/2014/main" id="{EBE8867F-B8A4-FC45-8C69-1FA031DDB62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1667" r="19167"/>
          <a:stretch/>
        </p:blipFill>
        <p:spPr bwMode="auto">
          <a:xfrm>
            <a:off x="6549558" y="4915598"/>
            <a:ext cx="3432643" cy="10882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639311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42E14E-3353-5142-B584-F2422BA3349D}"/>
              </a:ext>
            </a:extLst>
          </p:cNvPr>
          <p:cNvSpPr>
            <a:spLocks noGrp="1"/>
          </p:cNvSpPr>
          <p:nvPr>
            <p:ph type="title"/>
          </p:nvPr>
        </p:nvSpPr>
        <p:spPr/>
        <p:txBody>
          <a:bodyPr/>
          <a:lstStyle/>
          <a:p>
            <a:r>
              <a:rPr lang="en-US"/>
              <a:t>Continuous Skip-gram Model</a:t>
            </a:r>
          </a:p>
        </p:txBody>
      </p:sp>
      <p:sp>
        <p:nvSpPr>
          <p:cNvPr id="3" name="Content Placeholder 2">
            <a:extLst>
              <a:ext uri="{FF2B5EF4-FFF2-40B4-BE49-F238E27FC236}">
                <a16:creationId xmlns:a16="http://schemas.microsoft.com/office/drawing/2014/main" id="{74C3E8F7-20C4-934F-BC41-2B690DD32732}"/>
              </a:ext>
            </a:extLst>
          </p:cNvPr>
          <p:cNvSpPr>
            <a:spLocks noGrp="1"/>
          </p:cNvSpPr>
          <p:nvPr>
            <p:ph idx="1"/>
          </p:nvPr>
        </p:nvSpPr>
        <p:spPr>
          <a:xfrm>
            <a:off x="1981200" y="1600201"/>
            <a:ext cx="8229600" cy="838200"/>
          </a:xfrm>
        </p:spPr>
        <p:txBody>
          <a:bodyPr/>
          <a:lstStyle/>
          <a:p>
            <a:r>
              <a:rPr lang="en-US"/>
              <a:t>“The wide road shimmered in the hot sun.”</a:t>
            </a:r>
          </a:p>
        </p:txBody>
      </p:sp>
      <p:pic>
        <p:nvPicPr>
          <p:cNvPr id="4098" name="Picture 2" descr="word2vec_skipgrams">
            <a:extLst>
              <a:ext uri="{FF2B5EF4-FFF2-40B4-BE49-F238E27FC236}">
                <a16:creationId xmlns:a16="http://schemas.microsoft.com/office/drawing/2014/main" id="{4E885012-C896-584F-985C-6E998D74EE3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9800" y="2743200"/>
            <a:ext cx="3542172" cy="33528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352C3C1-6C63-C14D-9692-43A74FCB1B71}"/>
              </a:ext>
            </a:extLst>
          </p:cNvPr>
          <p:cNvSpPr txBox="1"/>
          <p:nvPr/>
        </p:nvSpPr>
        <p:spPr>
          <a:xfrm>
            <a:off x="6781800" y="3200400"/>
            <a:ext cx="3025444" cy="369332"/>
          </a:xfrm>
          <a:prstGeom prst="rect">
            <a:avLst/>
          </a:prstGeom>
          <a:noFill/>
        </p:spPr>
        <p:txBody>
          <a:bodyPr wrap="none" rtlCol="0">
            <a:spAutoFit/>
          </a:bodyPr>
          <a:lstStyle/>
          <a:p>
            <a:r>
              <a:rPr lang="en-US"/>
              <a:t>Very simple objective function</a:t>
            </a:r>
          </a:p>
        </p:txBody>
      </p:sp>
      <p:pic>
        <p:nvPicPr>
          <p:cNvPr id="4100" name="Picture 4" descr="word2vec_skipgram_objective">
            <a:extLst>
              <a:ext uri="{FF2B5EF4-FFF2-40B4-BE49-F238E27FC236}">
                <a16:creationId xmlns:a16="http://schemas.microsoft.com/office/drawing/2014/main" id="{C35B99E9-09C4-C847-955D-EE05D29F724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9167" r="18333"/>
          <a:stretch/>
        </p:blipFill>
        <p:spPr bwMode="auto">
          <a:xfrm>
            <a:off x="7222328" y="3904747"/>
            <a:ext cx="2226472" cy="664850"/>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word2vec_full_softmax">
            <a:extLst>
              <a:ext uri="{FF2B5EF4-FFF2-40B4-BE49-F238E27FC236}">
                <a16:creationId xmlns:a16="http://schemas.microsoft.com/office/drawing/2014/main" id="{EBE8867F-B8A4-FC45-8C69-1FA031DDB62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1667" r="19167"/>
          <a:stretch/>
        </p:blipFill>
        <p:spPr bwMode="auto">
          <a:xfrm>
            <a:off x="6549558" y="4915598"/>
            <a:ext cx="3432643" cy="108821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413BE30-4996-6B41-9D54-F35284F8F38E}"/>
              </a:ext>
            </a:extLst>
          </p:cNvPr>
          <p:cNvSpPr txBox="1"/>
          <p:nvPr/>
        </p:nvSpPr>
        <p:spPr>
          <a:xfrm>
            <a:off x="7425566" y="6358047"/>
            <a:ext cx="2381678" cy="369332"/>
          </a:xfrm>
          <a:prstGeom prst="rect">
            <a:avLst/>
          </a:prstGeom>
          <a:noFill/>
        </p:spPr>
        <p:txBody>
          <a:bodyPr wrap="none" rtlCol="0">
            <a:spAutoFit/>
          </a:bodyPr>
          <a:lstStyle/>
          <a:p>
            <a:r>
              <a:rPr lang="en-US"/>
              <a:t>This is really expensive!</a:t>
            </a:r>
          </a:p>
        </p:txBody>
      </p:sp>
      <p:cxnSp>
        <p:nvCxnSpPr>
          <p:cNvPr id="7" name="Straight Arrow Connector 6">
            <a:extLst>
              <a:ext uri="{FF2B5EF4-FFF2-40B4-BE49-F238E27FC236}">
                <a16:creationId xmlns:a16="http://schemas.microsoft.com/office/drawing/2014/main" id="{1C8C3C29-7949-8C4F-91D6-1DDCBE189004}"/>
              </a:ext>
            </a:extLst>
          </p:cNvPr>
          <p:cNvCxnSpPr>
            <a:stCxn id="5" idx="0"/>
          </p:cNvCxnSpPr>
          <p:nvPr/>
        </p:nvCxnSpPr>
        <p:spPr>
          <a:xfrm flipV="1">
            <a:off x="8616406" y="6003809"/>
            <a:ext cx="222795" cy="3542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7B953CE8-96FA-6948-BF4F-B5AD88EFE1AA}"/>
              </a:ext>
            </a:extLst>
          </p:cNvPr>
          <p:cNvSpPr/>
          <p:nvPr/>
        </p:nvSpPr>
        <p:spPr>
          <a:xfrm>
            <a:off x="7848600" y="5459704"/>
            <a:ext cx="2133600" cy="40769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723821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SOURCE" val="\documentclass{slides}\pagestyle{empty}&#13;&#10;\begin{document}&#13;&#10;$p(\theta|\alpha)=\frac{\Gamma(\sum_{i=1}^{k}\alpha_i)}{\prod_{i=1}^{k} \Gamma(\alpha_i)}\prod_{i=1}^{k}\theta_i^{\alpha_i-1}$&#13;&#10;\end{document}&#13;&#10;"/>
  <p:tag name="EXTERNALNAME" val="txp_fig"/>
  <p:tag name="BLEND" val="False"/>
  <p:tag name="TRANSPARENT" val="False"/>
  <p:tag name="KEEPFILES" val="False"/>
  <p:tag name="DEBUGPAUSE" val="False"/>
  <p:tag name="RESOLUTION" val="1200"/>
  <p:tag name="TIMEOUT" val="(none)"/>
  <p:tag name="BOXWIDTH" val="348"/>
  <p:tag name="BOXHEIGHT" val="200"/>
  <p:tag name="BOXFONT" val="10"/>
  <p:tag name="BOXWRAP" val="False"/>
  <p:tag name="WORKAROUNDTRANSPARENCYBUG" val="False"/>
  <p:tag name="ALLOWFONTSUBSTITUTION" val="False"/>
  <p:tag name="BITMAPFORMAT" val="pngmono"/>
  <p:tag name="ORIGWIDTH" val="294"/>
  <p:tag name="PICTUREFILESIZE" val="21667"/>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TotalTime>
  <Words>4502</Words>
  <Application>Microsoft Macintosh PowerPoint</Application>
  <PresentationFormat>Widescreen</PresentationFormat>
  <Paragraphs>880</Paragraphs>
  <Slides>118</Slides>
  <Notes>13</Notes>
  <HiddenSlides>0</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2</vt:i4>
      </vt:variant>
      <vt:variant>
        <vt:lpstr>Slide Titles</vt:lpstr>
      </vt:variant>
      <vt:variant>
        <vt:i4>118</vt:i4>
      </vt:variant>
    </vt:vector>
  </HeadingPairs>
  <TitlesOfParts>
    <vt:vector size="130" baseType="lpstr">
      <vt:lpstr>Arial</vt:lpstr>
      <vt:lpstr>Calibri</vt:lpstr>
      <vt:lpstr>Calibri Light</vt:lpstr>
      <vt:lpstr>Cambria Math</vt:lpstr>
      <vt:lpstr>cmsy10</vt:lpstr>
      <vt:lpstr>Lato</vt:lpstr>
      <vt:lpstr>Symbol</vt:lpstr>
      <vt:lpstr>Times New Roman</vt:lpstr>
      <vt:lpstr>Verdana</vt:lpstr>
      <vt:lpstr>Office Theme</vt:lpstr>
      <vt:lpstr>Bitmap Image</vt:lpstr>
      <vt:lpstr>MathType 4.0 Equation</vt:lpstr>
      <vt:lpstr>CSCI 7000 - AI for Science</vt:lpstr>
      <vt:lpstr>PowerPoint Presentation</vt:lpstr>
      <vt:lpstr>PowerPoint Presentation</vt:lpstr>
      <vt:lpstr>Natural language processing</vt:lpstr>
      <vt:lpstr>PowerPoint Presentation</vt:lpstr>
      <vt:lpstr>Tasks in science</vt:lpstr>
      <vt:lpstr>Latent Dirichlet Allocation (LDA)</vt:lpstr>
      <vt:lpstr>Latent Dirichlet Allocation (LDA)</vt:lpstr>
      <vt:lpstr>LDA: discovering topics in a text corpus</vt:lpstr>
      <vt:lpstr>PowerPoint Presentation</vt:lpstr>
      <vt:lpstr>A generative model for documents</vt:lpstr>
      <vt:lpstr>A generative model for documents</vt:lpstr>
      <vt:lpstr>PowerPoint Presentation</vt:lpstr>
      <vt:lpstr>A generative model for documents</vt:lpstr>
      <vt:lpstr>Dirichlet Distributions</vt:lpstr>
      <vt:lpstr>Dirichlet Examples</vt:lpstr>
      <vt:lpstr>Topic Model:  Geometric Representation</vt:lpstr>
      <vt:lpstr>Dirichlet Distributions</vt:lpstr>
      <vt:lpstr>The LDA Model</vt:lpstr>
      <vt:lpstr>The LDA Model</vt:lpstr>
      <vt:lpstr>Inference</vt:lpstr>
      <vt:lpstr>The LDA equations</vt:lpstr>
      <vt:lpstr>Corpus preprocessing</vt:lpstr>
      <vt:lpstr>Topics and classes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Mapping science</vt:lpstr>
      <vt:lpstr>Problems with LDA</vt:lpstr>
      <vt:lpstr>New methods</vt:lpstr>
      <vt:lpstr>A bit of neuroscience</vt:lpstr>
      <vt:lpstr>A bit of neuroscience</vt:lpstr>
      <vt:lpstr>Higher levels are more abstract</vt:lpstr>
      <vt:lpstr>A bit of neuroscience (2)</vt:lpstr>
      <vt:lpstr>PowerPoint Presentation</vt:lpstr>
      <vt:lpstr>PowerPoint Presentation</vt:lpstr>
      <vt:lpstr>Of course reality is a lot more complicated</vt:lpstr>
      <vt:lpstr>Perceptron</vt:lpstr>
      <vt:lpstr>Modern artificial neurons</vt:lpstr>
      <vt:lpstr>Modern artificial neurons</vt:lpstr>
      <vt:lpstr>Artificial neural network</vt:lpstr>
      <vt:lpstr>Input and output parameters</vt:lpstr>
      <vt:lpstr>ANN can have arbitrary configurarions</vt:lpstr>
      <vt:lpstr>Deep neural networks</vt:lpstr>
      <vt:lpstr>Fully-connected layers</vt:lpstr>
      <vt:lpstr>Layers can be more than 1-D</vt:lpstr>
      <vt:lpstr>A trivial example: no activation</vt:lpstr>
      <vt:lpstr>Activation functions</vt:lpstr>
      <vt:lpstr>Sigmoid</vt:lpstr>
      <vt:lpstr>Activity</vt:lpstr>
      <vt:lpstr>How do we “train” neural networks?</vt:lpstr>
      <vt:lpstr>The general idea of artificial neural networks</vt:lpstr>
      <vt:lpstr>The general idea of artificial neural networks (2)</vt:lpstr>
      <vt:lpstr>A highly non-linear function</vt:lpstr>
      <vt:lpstr>Advantages and disadvantages of ANN</vt:lpstr>
      <vt:lpstr>How to train a neural network?</vt:lpstr>
      <vt:lpstr>Optimizing the loss function</vt:lpstr>
      <vt:lpstr>Gradient descent</vt:lpstr>
      <vt:lpstr>Gradient descent: example (2)</vt:lpstr>
      <vt:lpstr>Gradient descent: example (2)</vt:lpstr>
      <vt:lpstr>Gradient descent: example (3)</vt:lpstr>
      <vt:lpstr>Gradient descent: example (4)</vt:lpstr>
      <vt:lpstr>Gradient descent: example (5)</vt:lpstr>
      <vt:lpstr>Worked out example</vt:lpstr>
      <vt:lpstr>Worked out example</vt:lpstr>
      <vt:lpstr>Worked out example</vt:lpstr>
      <vt:lpstr>Worked out example: activation</vt:lpstr>
      <vt:lpstr>Worked out example : activation</vt:lpstr>
      <vt:lpstr>Worked out example : activation</vt:lpstr>
      <vt:lpstr>Worked out example : two “layers”</vt:lpstr>
      <vt:lpstr>Worked out example : two “layers”</vt:lpstr>
      <vt:lpstr>Worked out example : two “layers”</vt:lpstr>
      <vt:lpstr>Worked out example : two “layers”</vt:lpstr>
      <vt:lpstr>Backpropagation</vt:lpstr>
      <vt:lpstr>Backpropagation (2)</vt:lpstr>
      <vt:lpstr>Backpropagation (3)</vt:lpstr>
      <vt:lpstr>Backpropagation (4)</vt:lpstr>
      <vt:lpstr>Backpropagation (5)</vt:lpstr>
      <vt:lpstr>Backpropagation algorithm</vt:lpstr>
      <vt:lpstr>LSTM with words</vt:lpstr>
      <vt:lpstr>LSTM with words</vt:lpstr>
      <vt:lpstr>LSTM with words</vt:lpstr>
      <vt:lpstr>LSTM with words</vt:lpstr>
      <vt:lpstr>Embeddings</vt:lpstr>
      <vt:lpstr>Difference with Autoencoders</vt:lpstr>
      <vt:lpstr>Natural Language Processing</vt:lpstr>
      <vt:lpstr>Applications</vt:lpstr>
      <vt:lpstr>Applications</vt:lpstr>
      <vt:lpstr>Embedding</vt:lpstr>
      <vt:lpstr>Word embeddings</vt:lpstr>
      <vt:lpstr>Word embeddings</vt:lpstr>
      <vt:lpstr>Word embeddings</vt:lpstr>
      <vt:lpstr>Word embeddings</vt:lpstr>
      <vt:lpstr>Continuous Skip-gram Model</vt:lpstr>
      <vt:lpstr>Continuous Skip-gram Model</vt:lpstr>
      <vt:lpstr>Negative Contrastive Estimation (NCE)</vt:lpstr>
      <vt:lpstr>Tensorflow implementation</vt:lpstr>
      <vt:lpstr>GloVe vectors</vt:lpstr>
      <vt:lpstr>GloVe vectors</vt:lpstr>
      <vt:lpstr>GloVe vectors</vt:lpstr>
      <vt:lpstr>GloVe vectors</vt:lpstr>
      <vt:lpstr>GloVe vectors</vt:lpstr>
      <vt:lpstr>GloVe vectors</vt:lpstr>
      <vt:lpstr>Activity</vt:lpstr>
      <vt:lpstr>Multi-word embeddings</vt:lpstr>
      <vt:lpstr>Multi-word embeddings</vt:lpstr>
      <vt:lpstr>Multi-word embedding</vt:lpstr>
      <vt:lpstr>Multi-word embedding</vt:lpstr>
      <vt:lpstr>Multi-word embedding</vt:lpstr>
      <vt:lpstr>Biases in embedding</vt:lpstr>
      <vt:lpstr>Biases in embeddings</vt:lpstr>
      <vt:lpstr>Biases in embeddings</vt:lpstr>
      <vt:lpstr>Biases in embeddings</vt:lpstr>
      <vt:lpstr>Biases in embeddings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CSCI 7000 - AI for Science</dc:title>
  <dc:creator>Daniel E. Acuna</dc:creator>
  <cp:lastModifiedBy>Daniel E. Acuna</cp:lastModifiedBy>
  <cp:revision>2</cp:revision>
  <dcterms:created xsi:type="dcterms:W3CDTF">2022-09-20T04:41:54Z</dcterms:created>
  <dcterms:modified xsi:type="dcterms:W3CDTF">2022-09-20T05:09:35Z</dcterms:modified>
</cp:coreProperties>
</file>